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6" r:id="rId1"/>
  </p:sldMasterIdLst>
  <p:notesMasterIdLst>
    <p:notesMasterId r:id="rId127"/>
  </p:notesMasterIdLst>
  <p:handoutMasterIdLst>
    <p:handoutMasterId r:id="rId128"/>
  </p:handoutMasterIdLst>
  <p:sldIdLst>
    <p:sldId id="356" r:id="rId2"/>
    <p:sldId id="639" r:id="rId3"/>
    <p:sldId id="641" r:id="rId4"/>
    <p:sldId id="640" r:id="rId5"/>
    <p:sldId id="635" r:id="rId6"/>
    <p:sldId id="637" r:id="rId7"/>
    <p:sldId id="638" r:id="rId8"/>
    <p:sldId id="642" r:id="rId9"/>
    <p:sldId id="644" r:id="rId10"/>
    <p:sldId id="654" r:id="rId11"/>
    <p:sldId id="643" r:id="rId12"/>
    <p:sldId id="647" r:id="rId13"/>
    <p:sldId id="668" r:id="rId14"/>
    <p:sldId id="648" r:id="rId15"/>
    <p:sldId id="649" r:id="rId16"/>
    <p:sldId id="650" r:id="rId17"/>
    <p:sldId id="651" r:id="rId18"/>
    <p:sldId id="652" r:id="rId19"/>
    <p:sldId id="656" r:id="rId20"/>
    <p:sldId id="653" r:id="rId21"/>
    <p:sldId id="655" r:id="rId22"/>
    <p:sldId id="657" r:id="rId23"/>
    <p:sldId id="658" r:id="rId24"/>
    <p:sldId id="659" r:id="rId25"/>
    <p:sldId id="660" r:id="rId26"/>
    <p:sldId id="763" r:id="rId27"/>
    <p:sldId id="661" r:id="rId28"/>
    <p:sldId id="663" r:id="rId29"/>
    <p:sldId id="664" r:id="rId30"/>
    <p:sldId id="665" r:id="rId31"/>
    <p:sldId id="666" r:id="rId32"/>
    <p:sldId id="667" r:id="rId33"/>
    <p:sldId id="670" r:id="rId34"/>
    <p:sldId id="671" r:id="rId35"/>
    <p:sldId id="669" r:id="rId36"/>
    <p:sldId id="672" r:id="rId37"/>
    <p:sldId id="673" r:id="rId38"/>
    <p:sldId id="675" r:id="rId39"/>
    <p:sldId id="674" r:id="rId40"/>
    <p:sldId id="677" r:id="rId41"/>
    <p:sldId id="676" r:id="rId42"/>
    <p:sldId id="678" r:id="rId43"/>
    <p:sldId id="679" r:id="rId44"/>
    <p:sldId id="680" r:id="rId45"/>
    <p:sldId id="681" r:id="rId46"/>
    <p:sldId id="682" r:id="rId47"/>
    <p:sldId id="683" r:id="rId48"/>
    <p:sldId id="684" r:id="rId49"/>
    <p:sldId id="698" r:id="rId50"/>
    <p:sldId id="697" r:id="rId51"/>
    <p:sldId id="685" r:id="rId52"/>
    <p:sldId id="688" r:id="rId53"/>
    <p:sldId id="687" r:id="rId54"/>
    <p:sldId id="686" r:id="rId55"/>
    <p:sldId id="689" r:id="rId56"/>
    <p:sldId id="690" r:id="rId57"/>
    <p:sldId id="691" r:id="rId58"/>
    <p:sldId id="692" r:id="rId59"/>
    <p:sldId id="693" r:id="rId60"/>
    <p:sldId id="694" r:id="rId61"/>
    <p:sldId id="695" r:id="rId62"/>
    <p:sldId id="696" r:id="rId63"/>
    <p:sldId id="765" r:id="rId64"/>
    <p:sldId id="700" r:id="rId65"/>
    <p:sldId id="699" r:id="rId66"/>
    <p:sldId id="701" r:id="rId67"/>
    <p:sldId id="703" r:id="rId68"/>
    <p:sldId id="704" r:id="rId69"/>
    <p:sldId id="705" r:id="rId70"/>
    <p:sldId id="707" r:id="rId71"/>
    <p:sldId id="706" r:id="rId72"/>
    <p:sldId id="708" r:id="rId73"/>
    <p:sldId id="709" r:id="rId74"/>
    <p:sldId id="710" r:id="rId75"/>
    <p:sldId id="711" r:id="rId76"/>
    <p:sldId id="712" r:id="rId77"/>
    <p:sldId id="713" r:id="rId78"/>
    <p:sldId id="715" r:id="rId79"/>
    <p:sldId id="714" r:id="rId80"/>
    <p:sldId id="716" r:id="rId81"/>
    <p:sldId id="717" r:id="rId82"/>
    <p:sldId id="718" r:id="rId83"/>
    <p:sldId id="720" r:id="rId84"/>
    <p:sldId id="719" r:id="rId85"/>
    <p:sldId id="721" r:id="rId86"/>
    <p:sldId id="722" r:id="rId87"/>
    <p:sldId id="727" r:id="rId88"/>
    <p:sldId id="728" r:id="rId89"/>
    <p:sldId id="729" r:id="rId90"/>
    <p:sldId id="730" r:id="rId91"/>
    <p:sldId id="726" r:id="rId92"/>
    <p:sldId id="725" r:id="rId93"/>
    <p:sldId id="731" r:id="rId94"/>
    <p:sldId id="724" r:id="rId95"/>
    <p:sldId id="732" r:id="rId96"/>
    <p:sldId id="734" r:id="rId97"/>
    <p:sldId id="735" r:id="rId98"/>
    <p:sldId id="736" r:id="rId99"/>
    <p:sldId id="738" r:id="rId100"/>
    <p:sldId id="742" r:id="rId101"/>
    <p:sldId id="743" r:id="rId102"/>
    <p:sldId id="744" r:id="rId103"/>
    <p:sldId id="745" r:id="rId104"/>
    <p:sldId id="746" r:id="rId105"/>
    <p:sldId id="747" r:id="rId106"/>
    <p:sldId id="748" r:id="rId107"/>
    <p:sldId id="749" r:id="rId108"/>
    <p:sldId id="750" r:id="rId109"/>
    <p:sldId id="741" r:id="rId110"/>
    <p:sldId id="739" r:id="rId111"/>
    <p:sldId id="740" r:id="rId112"/>
    <p:sldId id="751" r:id="rId113"/>
    <p:sldId id="753" r:id="rId114"/>
    <p:sldId id="752" r:id="rId115"/>
    <p:sldId id="737" r:id="rId116"/>
    <p:sldId id="754" r:id="rId117"/>
    <p:sldId id="755" r:id="rId118"/>
    <p:sldId id="756" r:id="rId119"/>
    <p:sldId id="757" r:id="rId120"/>
    <p:sldId id="758" r:id="rId121"/>
    <p:sldId id="759" r:id="rId122"/>
    <p:sldId id="761" r:id="rId123"/>
    <p:sldId id="762" r:id="rId124"/>
    <p:sldId id="760" r:id="rId125"/>
    <p:sldId id="355" r:id="rId1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9900FF"/>
    <a:srgbClr val="8080B3"/>
    <a:srgbClr val="7272AA"/>
    <a:srgbClr val="3D8B3D"/>
    <a:srgbClr val="AAE2CA"/>
    <a:srgbClr val="0066FF"/>
    <a:srgbClr val="330066"/>
    <a:srgbClr val="000066"/>
    <a:srgbClr val="21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450" autoAdjust="0"/>
    <p:restoredTop sz="93772" autoAdjust="0"/>
  </p:normalViewPr>
  <p:slideViewPr>
    <p:cSldViewPr snapToGrid="0">
      <p:cViewPr varScale="1">
        <p:scale>
          <a:sx n="109" d="100"/>
          <a:sy n="109" d="100"/>
        </p:scale>
        <p:origin x="1512" y="102"/>
      </p:cViewPr>
      <p:guideLst/>
    </p:cSldViewPr>
  </p:slideViewPr>
  <p:notesTextViewPr>
    <p:cViewPr>
      <p:scale>
        <a:sx n="200" d="100"/>
        <a:sy n="200" d="100"/>
      </p:scale>
      <p:origin x="0" y="0"/>
    </p:cViewPr>
  </p:notesTextViewPr>
  <p:sorterViewPr>
    <p:cViewPr varScale="1">
      <p:scale>
        <a:sx n="100" d="100"/>
        <a:sy n="100" d="100"/>
      </p:scale>
      <p:origin x="0" y="-24246"/>
    </p:cViewPr>
  </p:sorterViewPr>
  <p:notesViewPr>
    <p:cSldViewPr snapToGrid="0">
      <p:cViewPr varScale="1">
        <p:scale>
          <a:sx n="88" d="100"/>
          <a:sy n="88" d="100"/>
        </p:scale>
        <p:origin x="2646"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86F738-3332-461A-AB69-9A85DBF537D0}" type="doc">
      <dgm:prSet loTypeId="urn:microsoft.com/office/officeart/2005/8/layout/list1#1" loCatId="list" qsTypeId="urn:microsoft.com/office/officeart/2005/8/quickstyle/simple5" qsCatId="simple" csTypeId="urn:microsoft.com/office/officeart/2005/8/colors/accent2_2" csCatId="accent2" phldr="1"/>
      <dgm:spPr/>
      <dgm:t>
        <a:bodyPr/>
        <a:lstStyle/>
        <a:p>
          <a:endParaRPr lang="zh-CN" altLang="en-US"/>
        </a:p>
      </dgm:t>
    </dgm:pt>
    <dgm:pt modelId="{7619B8FF-704E-4A4B-B406-EF032E3044C6}">
      <dgm:prSet phldrT="[文本]" custT="1"/>
      <dgm:spPr/>
      <dgm:t>
        <a:bodyPr/>
        <a:lstStyle/>
        <a:p>
          <a:r>
            <a:rPr lang="en-US" altLang="zh-CN" sz="2800" b="0" i="0" dirty="0">
              <a:latin typeface="华文细黑" panose="02010600040101010101" pitchFamily="2" charset="-122"/>
              <a:ea typeface="华文细黑" panose="02010600040101010101" pitchFamily="2" charset="-122"/>
            </a:rPr>
            <a:t>1</a:t>
          </a:r>
          <a:r>
            <a:rPr lang="zh-CN" altLang="en-US" sz="2800" b="0" i="0" dirty="0">
              <a:latin typeface="华文细黑" panose="02010600040101010101" pitchFamily="2" charset="-122"/>
              <a:ea typeface="华文细黑" panose="02010600040101010101" pitchFamily="2" charset="-122"/>
            </a:rPr>
            <a:t>、划分出组成系统的物理元素</a:t>
          </a:r>
          <a:endParaRPr lang="zh-CN" altLang="en-US" sz="2800" dirty="0">
            <a:latin typeface="华文细黑" panose="02010600040101010101" pitchFamily="2" charset="-122"/>
            <a:ea typeface="华文细黑" panose="02010600040101010101" pitchFamily="2" charset="-122"/>
          </a:endParaRPr>
        </a:p>
      </dgm:t>
    </dgm:pt>
    <dgm:pt modelId="{0784A7A0-871A-4914-9319-B1EC767FAF38}" type="parTrans" cxnId="{47FA4AA3-0188-41C8-BD59-A845E1917EEF}">
      <dgm:prSet/>
      <dgm:spPr/>
      <dgm:t>
        <a:bodyPr/>
        <a:lstStyle/>
        <a:p>
          <a:endParaRPr lang="zh-CN" altLang="en-US" sz="1600">
            <a:latin typeface="华文细黑" panose="02010600040101010101" pitchFamily="2" charset="-122"/>
            <a:ea typeface="华文细黑" panose="02010600040101010101" pitchFamily="2" charset="-122"/>
          </a:endParaRPr>
        </a:p>
      </dgm:t>
    </dgm:pt>
    <dgm:pt modelId="{F79F0D47-A3D8-465D-BBE2-94FCDA47834C}" type="sibTrans" cxnId="{47FA4AA3-0188-41C8-BD59-A845E1917EEF}">
      <dgm:prSet/>
      <dgm:spPr/>
      <dgm:t>
        <a:bodyPr/>
        <a:lstStyle/>
        <a:p>
          <a:endParaRPr lang="zh-CN" altLang="en-US" sz="1600">
            <a:latin typeface="华文细黑" panose="02010600040101010101" pitchFamily="2" charset="-122"/>
            <a:ea typeface="华文细黑" panose="02010600040101010101" pitchFamily="2" charset="-122"/>
          </a:endParaRPr>
        </a:p>
      </dgm:t>
    </dgm:pt>
    <dgm:pt modelId="{A5497B78-5569-46A2-BC34-E20F9B8066B5}">
      <dgm:prSet phldrT="[文本]" custT="1"/>
      <dgm:spPr/>
      <dgm:t>
        <a:bodyPr/>
        <a:lstStyle/>
        <a:p>
          <a:r>
            <a:rPr lang="en-US" altLang="en-US" sz="2800" dirty="0">
              <a:latin typeface="华文细黑" panose="02010600040101010101" pitchFamily="2" charset="-122"/>
              <a:ea typeface="华文细黑" panose="02010600040101010101" pitchFamily="2" charset="-122"/>
            </a:rPr>
            <a:t>2</a:t>
          </a:r>
          <a:r>
            <a:rPr lang="zh-CN" altLang="en-US" sz="2800" dirty="0">
              <a:latin typeface="华文细黑" panose="02010600040101010101" pitchFamily="2" charset="-122"/>
              <a:ea typeface="华文细黑" panose="02010600040101010101" pitchFamily="2" charset="-122"/>
            </a:rPr>
            <a:t>、设计软件的结构</a:t>
          </a:r>
        </a:p>
      </dgm:t>
    </dgm:pt>
    <dgm:pt modelId="{C787CD77-58BD-446C-A483-B7C4D6EF188E}" type="parTrans" cxnId="{D88344E9-001C-4D58-991D-876C94BFEB8E}">
      <dgm:prSet/>
      <dgm:spPr/>
      <dgm:t>
        <a:bodyPr/>
        <a:lstStyle/>
        <a:p>
          <a:endParaRPr lang="zh-CN" altLang="en-US" sz="1600">
            <a:latin typeface="华文细黑" panose="02010600040101010101" pitchFamily="2" charset="-122"/>
            <a:ea typeface="华文细黑" panose="02010600040101010101" pitchFamily="2" charset="-122"/>
          </a:endParaRPr>
        </a:p>
      </dgm:t>
    </dgm:pt>
    <dgm:pt modelId="{DF67B658-027E-4D0A-B903-B08598E2395B}" type="sibTrans" cxnId="{D88344E9-001C-4D58-991D-876C94BFEB8E}">
      <dgm:prSet/>
      <dgm:spPr/>
      <dgm:t>
        <a:bodyPr/>
        <a:lstStyle/>
        <a:p>
          <a:endParaRPr lang="zh-CN" altLang="en-US" sz="1600">
            <a:latin typeface="华文细黑" panose="02010600040101010101" pitchFamily="2" charset="-122"/>
            <a:ea typeface="华文细黑" panose="02010600040101010101" pitchFamily="2" charset="-122"/>
          </a:endParaRPr>
        </a:p>
      </dgm:t>
    </dgm:pt>
    <dgm:pt modelId="{F1B6D352-7D05-40D2-B7AE-99FDB36B527F}">
      <dgm:prSet phldrT="[文本]" custT="1"/>
      <dgm:spPr/>
      <dgm:t>
        <a:bodyPr/>
        <a:lstStyle/>
        <a:p>
          <a:r>
            <a:rPr lang="zh-CN" altLang="en-US" sz="2400" dirty="0">
              <a:latin typeface="华文细黑" panose="02010600040101010101" pitchFamily="2" charset="-122"/>
              <a:ea typeface="华文细黑" panose="02010600040101010101" pitchFamily="2" charset="-122"/>
            </a:rPr>
            <a:t>程序、文件、数据库、人工过程和文档</a:t>
          </a:r>
        </a:p>
      </dgm:t>
    </dgm:pt>
    <dgm:pt modelId="{98CAE67B-4980-4D76-B06C-BCEDF08DF974}" type="parTrans" cxnId="{2C82EAF6-7944-4667-992B-3DA718C8B2AD}">
      <dgm:prSet/>
      <dgm:spPr/>
      <dgm:t>
        <a:bodyPr/>
        <a:lstStyle/>
        <a:p>
          <a:endParaRPr lang="zh-CN" altLang="en-US" sz="1600">
            <a:latin typeface="华文细黑" panose="02010600040101010101" pitchFamily="2" charset="-122"/>
            <a:ea typeface="华文细黑" panose="02010600040101010101" pitchFamily="2" charset="-122"/>
          </a:endParaRPr>
        </a:p>
      </dgm:t>
    </dgm:pt>
    <dgm:pt modelId="{A513794F-E5AC-433F-A89C-CE73FEEB96CB}" type="sibTrans" cxnId="{2C82EAF6-7944-4667-992B-3DA718C8B2AD}">
      <dgm:prSet/>
      <dgm:spPr/>
      <dgm:t>
        <a:bodyPr/>
        <a:lstStyle/>
        <a:p>
          <a:endParaRPr lang="zh-CN" altLang="en-US" sz="1600">
            <a:latin typeface="华文细黑" panose="02010600040101010101" pitchFamily="2" charset="-122"/>
            <a:ea typeface="华文细黑" panose="02010600040101010101" pitchFamily="2" charset="-122"/>
          </a:endParaRPr>
        </a:p>
      </dgm:t>
    </dgm:pt>
    <dgm:pt modelId="{0697E482-D1AE-403B-A68E-CBA584AC7C4C}">
      <dgm:prSet phldrT="[文本]" custT="1"/>
      <dgm:spPr/>
      <dgm:t>
        <a:bodyPr/>
        <a:lstStyle/>
        <a:p>
          <a:r>
            <a:rPr lang="zh-CN" altLang="en-US" sz="2800" dirty="0">
              <a:latin typeface="华文细黑" panose="02010600040101010101" pitchFamily="2" charset="-122"/>
              <a:ea typeface="华文细黑" panose="02010600040101010101" pitchFamily="2" charset="-122"/>
            </a:rPr>
            <a:t>确定每个程序的模块组成及模块之间的相互关系。</a:t>
          </a:r>
        </a:p>
      </dgm:t>
    </dgm:pt>
    <dgm:pt modelId="{BA99EFA8-6557-4513-8E19-765DB9C54D05}" type="parTrans" cxnId="{7B26CCA1-C4FA-44B9-9E8A-704C2A65F268}">
      <dgm:prSet/>
      <dgm:spPr/>
      <dgm:t>
        <a:bodyPr/>
        <a:lstStyle/>
        <a:p>
          <a:endParaRPr lang="zh-CN" altLang="en-US" sz="1600">
            <a:latin typeface="华文细黑" panose="02010600040101010101" pitchFamily="2" charset="-122"/>
            <a:ea typeface="华文细黑" panose="02010600040101010101" pitchFamily="2" charset="-122"/>
          </a:endParaRPr>
        </a:p>
      </dgm:t>
    </dgm:pt>
    <dgm:pt modelId="{19D6E2BC-CBDB-4BE7-97B8-B9945A145E87}" type="sibTrans" cxnId="{7B26CCA1-C4FA-44B9-9E8A-704C2A65F268}">
      <dgm:prSet/>
      <dgm:spPr/>
      <dgm:t>
        <a:bodyPr/>
        <a:lstStyle/>
        <a:p>
          <a:endParaRPr lang="zh-CN" altLang="en-US" sz="1600">
            <a:latin typeface="华文细黑" panose="02010600040101010101" pitchFamily="2" charset="-122"/>
            <a:ea typeface="华文细黑" panose="02010600040101010101" pitchFamily="2" charset="-122"/>
          </a:endParaRPr>
        </a:p>
      </dgm:t>
    </dgm:pt>
    <dgm:pt modelId="{43A967AA-440E-4F56-A43D-6DD20B47C70D}" type="pres">
      <dgm:prSet presAssocID="{8486F738-3332-461A-AB69-9A85DBF537D0}" presName="linear" presStyleCnt="0">
        <dgm:presLayoutVars>
          <dgm:dir/>
          <dgm:animLvl val="lvl"/>
          <dgm:resizeHandles val="exact"/>
        </dgm:presLayoutVars>
      </dgm:prSet>
      <dgm:spPr/>
      <dgm:t>
        <a:bodyPr/>
        <a:lstStyle/>
        <a:p>
          <a:endParaRPr lang="zh-CN" altLang="en-US"/>
        </a:p>
      </dgm:t>
    </dgm:pt>
    <dgm:pt modelId="{F036F618-32D0-4F4E-BDBF-CCCD9992004F}" type="pres">
      <dgm:prSet presAssocID="{7619B8FF-704E-4A4B-B406-EF032E3044C6}" presName="parentLin" presStyleCnt="0"/>
      <dgm:spPr/>
    </dgm:pt>
    <dgm:pt modelId="{F6D5D322-342E-4DC2-8431-8538BB793F94}" type="pres">
      <dgm:prSet presAssocID="{7619B8FF-704E-4A4B-B406-EF032E3044C6}" presName="parentLeftMargin" presStyleLbl="node1" presStyleIdx="0" presStyleCnt="2"/>
      <dgm:spPr/>
      <dgm:t>
        <a:bodyPr/>
        <a:lstStyle/>
        <a:p>
          <a:endParaRPr lang="zh-CN" altLang="en-US"/>
        </a:p>
      </dgm:t>
    </dgm:pt>
    <dgm:pt modelId="{C4C55967-C3BC-4022-A8FC-F64064960548}" type="pres">
      <dgm:prSet presAssocID="{7619B8FF-704E-4A4B-B406-EF032E3044C6}" presName="parentText" presStyleLbl="node1" presStyleIdx="0" presStyleCnt="2">
        <dgm:presLayoutVars>
          <dgm:chMax val="0"/>
          <dgm:bulletEnabled val="1"/>
        </dgm:presLayoutVars>
      </dgm:prSet>
      <dgm:spPr/>
      <dgm:t>
        <a:bodyPr/>
        <a:lstStyle/>
        <a:p>
          <a:endParaRPr lang="zh-CN" altLang="en-US"/>
        </a:p>
      </dgm:t>
    </dgm:pt>
    <dgm:pt modelId="{BF75B107-75D1-45E0-8086-02D2C2757F8D}" type="pres">
      <dgm:prSet presAssocID="{7619B8FF-704E-4A4B-B406-EF032E3044C6}" presName="negativeSpace" presStyleCnt="0"/>
      <dgm:spPr/>
    </dgm:pt>
    <dgm:pt modelId="{D3990869-FB09-4AB1-BF16-25D6991FF36D}" type="pres">
      <dgm:prSet presAssocID="{7619B8FF-704E-4A4B-B406-EF032E3044C6}" presName="childText" presStyleLbl="conFgAcc1" presStyleIdx="0" presStyleCnt="2">
        <dgm:presLayoutVars>
          <dgm:bulletEnabled val="1"/>
        </dgm:presLayoutVars>
      </dgm:prSet>
      <dgm:spPr/>
      <dgm:t>
        <a:bodyPr/>
        <a:lstStyle/>
        <a:p>
          <a:endParaRPr lang="zh-CN" altLang="en-US"/>
        </a:p>
      </dgm:t>
    </dgm:pt>
    <dgm:pt modelId="{33489082-C6D9-44EA-A37D-37FA1018531F}" type="pres">
      <dgm:prSet presAssocID="{F79F0D47-A3D8-465D-BBE2-94FCDA47834C}" presName="spaceBetweenRectangles" presStyleCnt="0"/>
      <dgm:spPr/>
    </dgm:pt>
    <dgm:pt modelId="{6117BFC6-6391-48E7-8F49-1DE3433FF297}" type="pres">
      <dgm:prSet presAssocID="{A5497B78-5569-46A2-BC34-E20F9B8066B5}" presName="parentLin" presStyleCnt="0"/>
      <dgm:spPr/>
    </dgm:pt>
    <dgm:pt modelId="{274F118D-AA87-455A-B7DA-2F128675DBAA}" type="pres">
      <dgm:prSet presAssocID="{A5497B78-5569-46A2-BC34-E20F9B8066B5}" presName="parentLeftMargin" presStyleLbl="node1" presStyleIdx="0" presStyleCnt="2"/>
      <dgm:spPr/>
      <dgm:t>
        <a:bodyPr/>
        <a:lstStyle/>
        <a:p>
          <a:endParaRPr lang="zh-CN" altLang="en-US"/>
        </a:p>
      </dgm:t>
    </dgm:pt>
    <dgm:pt modelId="{A41A3D8B-B4FC-4221-8951-4860D3876AE4}" type="pres">
      <dgm:prSet presAssocID="{A5497B78-5569-46A2-BC34-E20F9B8066B5}" presName="parentText" presStyleLbl="node1" presStyleIdx="1" presStyleCnt="2">
        <dgm:presLayoutVars>
          <dgm:chMax val="0"/>
          <dgm:bulletEnabled val="1"/>
        </dgm:presLayoutVars>
      </dgm:prSet>
      <dgm:spPr/>
      <dgm:t>
        <a:bodyPr/>
        <a:lstStyle/>
        <a:p>
          <a:endParaRPr lang="zh-CN" altLang="en-US"/>
        </a:p>
      </dgm:t>
    </dgm:pt>
    <dgm:pt modelId="{F7A0EAF5-8EBF-418B-94A4-F4C9C96FE3D1}" type="pres">
      <dgm:prSet presAssocID="{A5497B78-5569-46A2-BC34-E20F9B8066B5}" presName="negativeSpace" presStyleCnt="0"/>
      <dgm:spPr/>
    </dgm:pt>
    <dgm:pt modelId="{ED28D12C-50C8-408B-8FAE-AB611BBE6E77}" type="pres">
      <dgm:prSet presAssocID="{A5497B78-5569-46A2-BC34-E20F9B8066B5}" presName="childText" presStyleLbl="conFgAcc1" presStyleIdx="1" presStyleCnt="2">
        <dgm:presLayoutVars>
          <dgm:bulletEnabled val="1"/>
        </dgm:presLayoutVars>
      </dgm:prSet>
      <dgm:spPr/>
      <dgm:t>
        <a:bodyPr/>
        <a:lstStyle/>
        <a:p>
          <a:endParaRPr lang="zh-CN" altLang="en-US"/>
        </a:p>
      </dgm:t>
    </dgm:pt>
  </dgm:ptLst>
  <dgm:cxnLst>
    <dgm:cxn modelId="{181D6ACC-ADAE-4567-BBE2-16A8EA881F9D}" type="presOf" srcId="{8486F738-3332-461A-AB69-9A85DBF537D0}" destId="{43A967AA-440E-4F56-A43D-6DD20B47C70D}" srcOrd="0" destOrd="0" presId="urn:microsoft.com/office/officeart/2005/8/layout/list1#1"/>
    <dgm:cxn modelId="{D88344E9-001C-4D58-991D-876C94BFEB8E}" srcId="{8486F738-3332-461A-AB69-9A85DBF537D0}" destId="{A5497B78-5569-46A2-BC34-E20F9B8066B5}" srcOrd="1" destOrd="0" parTransId="{C787CD77-58BD-446C-A483-B7C4D6EF188E}" sibTransId="{DF67B658-027E-4D0A-B903-B08598E2395B}"/>
    <dgm:cxn modelId="{47FA4AA3-0188-41C8-BD59-A845E1917EEF}" srcId="{8486F738-3332-461A-AB69-9A85DBF537D0}" destId="{7619B8FF-704E-4A4B-B406-EF032E3044C6}" srcOrd="0" destOrd="0" parTransId="{0784A7A0-871A-4914-9319-B1EC767FAF38}" sibTransId="{F79F0D47-A3D8-465D-BBE2-94FCDA47834C}"/>
    <dgm:cxn modelId="{E0570793-6B2C-4D36-BF65-0FB579A2101C}" type="presOf" srcId="{0697E482-D1AE-403B-A68E-CBA584AC7C4C}" destId="{ED28D12C-50C8-408B-8FAE-AB611BBE6E77}" srcOrd="0" destOrd="0" presId="urn:microsoft.com/office/officeart/2005/8/layout/list1#1"/>
    <dgm:cxn modelId="{480A6927-ACC7-4EA6-84F9-4EE8F85449BD}" type="presOf" srcId="{7619B8FF-704E-4A4B-B406-EF032E3044C6}" destId="{F6D5D322-342E-4DC2-8431-8538BB793F94}" srcOrd="0" destOrd="0" presId="urn:microsoft.com/office/officeart/2005/8/layout/list1#1"/>
    <dgm:cxn modelId="{7CCB042A-BB3F-4704-BB1C-FE7A470F1D05}" type="presOf" srcId="{F1B6D352-7D05-40D2-B7AE-99FDB36B527F}" destId="{D3990869-FB09-4AB1-BF16-25D6991FF36D}" srcOrd="0" destOrd="0" presId="urn:microsoft.com/office/officeart/2005/8/layout/list1#1"/>
    <dgm:cxn modelId="{14988A1A-7C41-43AD-800E-EBC0DA5F0D38}" type="presOf" srcId="{A5497B78-5569-46A2-BC34-E20F9B8066B5}" destId="{A41A3D8B-B4FC-4221-8951-4860D3876AE4}" srcOrd="1" destOrd="0" presId="urn:microsoft.com/office/officeart/2005/8/layout/list1#1"/>
    <dgm:cxn modelId="{2C82EAF6-7944-4667-992B-3DA718C8B2AD}" srcId="{7619B8FF-704E-4A4B-B406-EF032E3044C6}" destId="{F1B6D352-7D05-40D2-B7AE-99FDB36B527F}" srcOrd="0" destOrd="0" parTransId="{98CAE67B-4980-4D76-B06C-BCEDF08DF974}" sibTransId="{A513794F-E5AC-433F-A89C-CE73FEEB96CB}"/>
    <dgm:cxn modelId="{7B26CCA1-C4FA-44B9-9E8A-704C2A65F268}" srcId="{A5497B78-5569-46A2-BC34-E20F9B8066B5}" destId="{0697E482-D1AE-403B-A68E-CBA584AC7C4C}" srcOrd="0" destOrd="0" parTransId="{BA99EFA8-6557-4513-8E19-765DB9C54D05}" sibTransId="{19D6E2BC-CBDB-4BE7-97B8-B9945A145E87}"/>
    <dgm:cxn modelId="{7F560955-B778-438F-84AF-EF2090A001DE}" type="presOf" srcId="{7619B8FF-704E-4A4B-B406-EF032E3044C6}" destId="{C4C55967-C3BC-4022-A8FC-F64064960548}" srcOrd="1" destOrd="0" presId="urn:microsoft.com/office/officeart/2005/8/layout/list1#1"/>
    <dgm:cxn modelId="{1AC0CCE9-2209-4ED7-81E2-579C3C4AEAB4}" type="presOf" srcId="{A5497B78-5569-46A2-BC34-E20F9B8066B5}" destId="{274F118D-AA87-455A-B7DA-2F128675DBAA}" srcOrd="0" destOrd="0" presId="urn:microsoft.com/office/officeart/2005/8/layout/list1#1"/>
    <dgm:cxn modelId="{2B417317-130C-4610-A85E-FC9A0EF84103}" type="presParOf" srcId="{43A967AA-440E-4F56-A43D-6DD20B47C70D}" destId="{F036F618-32D0-4F4E-BDBF-CCCD9992004F}" srcOrd="0" destOrd="0" presId="urn:microsoft.com/office/officeart/2005/8/layout/list1#1"/>
    <dgm:cxn modelId="{B035697C-2D3F-4F8A-B5A7-6DEB5404E488}" type="presParOf" srcId="{F036F618-32D0-4F4E-BDBF-CCCD9992004F}" destId="{F6D5D322-342E-4DC2-8431-8538BB793F94}" srcOrd="0" destOrd="0" presId="urn:microsoft.com/office/officeart/2005/8/layout/list1#1"/>
    <dgm:cxn modelId="{BF10309E-55B9-449F-A785-6EDB8643B276}" type="presParOf" srcId="{F036F618-32D0-4F4E-BDBF-CCCD9992004F}" destId="{C4C55967-C3BC-4022-A8FC-F64064960548}" srcOrd="1" destOrd="0" presId="urn:microsoft.com/office/officeart/2005/8/layout/list1#1"/>
    <dgm:cxn modelId="{F20756FC-F974-4AF6-A6C4-4EF73FF67FB9}" type="presParOf" srcId="{43A967AA-440E-4F56-A43D-6DD20B47C70D}" destId="{BF75B107-75D1-45E0-8086-02D2C2757F8D}" srcOrd="1" destOrd="0" presId="urn:microsoft.com/office/officeart/2005/8/layout/list1#1"/>
    <dgm:cxn modelId="{7DE240E3-BA68-488B-982D-0D45440006E5}" type="presParOf" srcId="{43A967AA-440E-4F56-A43D-6DD20B47C70D}" destId="{D3990869-FB09-4AB1-BF16-25D6991FF36D}" srcOrd="2" destOrd="0" presId="urn:microsoft.com/office/officeart/2005/8/layout/list1#1"/>
    <dgm:cxn modelId="{59595768-1053-4191-9EBA-EC5276B97BDC}" type="presParOf" srcId="{43A967AA-440E-4F56-A43D-6DD20B47C70D}" destId="{33489082-C6D9-44EA-A37D-37FA1018531F}" srcOrd="3" destOrd="0" presId="urn:microsoft.com/office/officeart/2005/8/layout/list1#1"/>
    <dgm:cxn modelId="{004086BA-0DFA-4EA6-948F-EE8CA697F473}" type="presParOf" srcId="{43A967AA-440E-4F56-A43D-6DD20B47C70D}" destId="{6117BFC6-6391-48E7-8F49-1DE3433FF297}" srcOrd="4" destOrd="0" presId="urn:microsoft.com/office/officeart/2005/8/layout/list1#1"/>
    <dgm:cxn modelId="{C94A0844-9B66-413D-9602-3475B653BF93}" type="presParOf" srcId="{6117BFC6-6391-48E7-8F49-1DE3433FF297}" destId="{274F118D-AA87-455A-B7DA-2F128675DBAA}" srcOrd="0" destOrd="0" presId="urn:microsoft.com/office/officeart/2005/8/layout/list1#1"/>
    <dgm:cxn modelId="{AA9B31F9-6A54-4D46-A0BB-3F4237C6DF3E}" type="presParOf" srcId="{6117BFC6-6391-48E7-8F49-1DE3433FF297}" destId="{A41A3D8B-B4FC-4221-8951-4860D3876AE4}" srcOrd="1" destOrd="0" presId="urn:microsoft.com/office/officeart/2005/8/layout/list1#1"/>
    <dgm:cxn modelId="{443A57D7-A156-456C-9A00-91BB59F8E97A}" type="presParOf" srcId="{43A967AA-440E-4F56-A43D-6DD20B47C70D}" destId="{F7A0EAF5-8EBF-418B-94A4-F4C9C96FE3D1}" srcOrd="5" destOrd="0" presId="urn:microsoft.com/office/officeart/2005/8/layout/list1#1"/>
    <dgm:cxn modelId="{6F0D109E-5F36-468D-904D-819190E96080}" type="presParOf" srcId="{43A967AA-440E-4F56-A43D-6DD20B47C70D}" destId="{ED28D12C-50C8-408B-8FAE-AB611BBE6E77}" srcOrd="6" destOrd="0" presId="urn:microsoft.com/office/officeart/2005/8/layout/lis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9D2F50-37DF-4A3E-BE52-EC5EDD07B819}" type="datetimeFigureOut">
              <a:rPr lang="zh-CN" altLang="en-US" smtClean="0"/>
              <a:t>2019/12/28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203BADA-C239-4E8A-A370-F37806B54279}" type="slidenum">
              <a:rPr lang="zh-CN" altLang="en-US" smtClean="0"/>
              <a:t>‹#›</a:t>
            </a:fld>
            <a:endParaRPr lang="zh-CN" altLang="en-US"/>
          </a:p>
        </p:txBody>
      </p:sp>
    </p:spTree>
    <p:extLst>
      <p:ext uri="{BB962C8B-B14F-4D97-AF65-F5344CB8AC3E}">
        <p14:creationId xmlns:p14="http://schemas.microsoft.com/office/powerpoint/2010/main" val="9397411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B87A7-C528-4740-949C-D9F9A73ED628}" type="datetimeFigureOut">
              <a:rPr lang="zh-CN" altLang="en-US" smtClean="0"/>
              <a:t>2019/12/28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87121B-E068-4FA3-A00D-73D274FD23B2}" type="slidenum">
              <a:rPr lang="zh-CN" altLang="en-US" smtClean="0"/>
              <a:t>‹#›</a:t>
            </a:fld>
            <a:endParaRPr lang="zh-CN" altLang="en-US"/>
          </a:p>
        </p:txBody>
      </p:sp>
    </p:spTree>
    <p:extLst>
      <p:ext uri="{BB962C8B-B14F-4D97-AF65-F5344CB8AC3E}">
        <p14:creationId xmlns:p14="http://schemas.microsoft.com/office/powerpoint/2010/main" val="4275600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a:noFill/>
          <a:extLst>
            <a:ext uri="{91240B29-F687-4F45-9708-019B960494DF}">
              <a14:hiddenLine xmlns:a14="http://schemas.microsoft.com/office/drawing/2010/main" w="9525" algn="ctr">
                <a:solidFill>
                  <a:srgbClr val="000000"/>
                </a:solidFill>
                <a:miter lim="800000"/>
                <a:headEnd/>
                <a:tailEnd/>
              </a14:hiddenLine>
            </a:ext>
          </a:extLst>
        </p:spPr>
        <p:txBody>
          <a:bodyPr/>
          <a:lstStyle>
            <a:lvl1pPr>
              <a:buSzPct val="100000"/>
              <a:defRPr sz="2400">
                <a:solidFill>
                  <a:schemeClr val="tx1"/>
                </a:solidFill>
                <a:latin typeface="Times New Roman" panose="02020603050405020304" pitchFamily="18" charset="0"/>
                <a:ea typeface="宋体" panose="02010600030101010101" pitchFamily="2" charset="-122"/>
              </a:defRPr>
            </a:lvl1pPr>
            <a:lvl2pPr marL="742950" indent="-285750">
              <a:buSzPct val="100000"/>
              <a:defRPr sz="2400">
                <a:solidFill>
                  <a:schemeClr val="tx1"/>
                </a:solidFill>
                <a:latin typeface="Times New Roman" panose="02020603050405020304" pitchFamily="18" charset="0"/>
                <a:ea typeface="宋体" panose="02010600030101010101" pitchFamily="2" charset="-122"/>
              </a:defRPr>
            </a:lvl2pPr>
            <a:lvl3pPr marL="1143000" indent="-228600">
              <a:buSzPct val="100000"/>
              <a:defRPr sz="2400">
                <a:solidFill>
                  <a:schemeClr val="tx1"/>
                </a:solidFill>
                <a:latin typeface="Times New Roman" panose="02020603050405020304" pitchFamily="18" charset="0"/>
                <a:ea typeface="宋体" panose="02010600030101010101" pitchFamily="2" charset="-122"/>
              </a:defRPr>
            </a:lvl3pPr>
            <a:lvl4pPr marL="1600200" indent="-228600">
              <a:buSzPct val="100000"/>
              <a:defRPr sz="2400">
                <a:solidFill>
                  <a:schemeClr val="tx1"/>
                </a:solidFill>
                <a:latin typeface="Times New Roman" panose="02020603050405020304" pitchFamily="18" charset="0"/>
                <a:ea typeface="宋体" panose="02010600030101010101" pitchFamily="2" charset="-122"/>
              </a:defRPr>
            </a:lvl4pPr>
            <a:lvl5pPr marL="2057400" indent="-228600">
              <a:buSzPct val="1000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SzPct val="10000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SzPct val="10000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SzPct val="10000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SzPct val="100000"/>
              <a:defRPr sz="2400">
                <a:solidFill>
                  <a:schemeClr val="tx1"/>
                </a:solidFill>
                <a:latin typeface="Times New Roman" panose="02020603050405020304" pitchFamily="18" charset="0"/>
                <a:ea typeface="宋体" panose="02010600030101010101" pitchFamily="2" charset="-122"/>
              </a:defRPr>
            </a:lvl9pPr>
          </a:lstStyle>
          <a:p>
            <a:r>
              <a:rPr lang="zh-CN" altLang="en-US" sz="1200">
                <a:solidFill>
                  <a:prstClr val="black"/>
                </a:solidFill>
              </a:rPr>
              <a:t>*</a:t>
            </a:r>
          </a:p>
        </p:txBody>
      </p:sp>
      <p:sp>
        <p:nvSpPr>
          <p:cNvPr id="33795" name="Rectangle 7"/>
          <p:cNvSpPr>
            <a:spLocks noGrp="1" noChangeArrowheads="1"/>
          </p:cNvSpPr>
          <p:nvPr>
            <p:ph type="sldNum" sz="quarter" idx="5"/>
          </p:nvPr>
        </p:nvSpPr>
        <p:spPr>
          <a:noFill/>
          <a:extLst>
            <a:ext uri="{91240B29-F687-4F45-9708-019B960494DF}">
              <a14:hiddenLine xmlns:a14="http://schemas.microsoft.com/office/drawing/2010/main" w="9525" algn="ctr">
                <a:solidFill>
                  <a:srgbClr val="000000"/>
                </a:solidFill>
                <a:miter lim="800000"/>
                <a:headEnd/>
                <a:tailEnd/>
              </a14:hiddenLine>
            </a:ext>
          </a:extLst>
        </p:spPr>
        <p:txBody>
          <a:bodyPr/>
          <a:lstStyle>
            <a:lvl1pPr>
              <a:buSzPct val="100000"/>
              <a:defRPr sz="2400">
                <a:solidFill>
                  <a:schemeClr val="tx1"/>
                </a:solidFill>
                <a:latin typeface="Times New Roman" panose="02020603050405020304" pitchFamily="18" charset="0"/>
                <a:ea typeface="宋体" panose="02010600030101010101" pitchFamily="2" charset="-122"/>
              </a:defRPr>
            </a:lvl1pPr>
            <a:lvl2pPr marL="742950" indent="-285750">
              <a:buSzPct val="100000"/>
              <a:defRPr sz="2400">
                <a:solidFill>
                  <a:schemeClr val="tx1"/>
                </a:solidFill>
                <a:latin typeface="Times New Roman" panose="02020603050405020304" pitchFamily="18" charset="0"/>
                <a:ea typeface="宋体" panose="02010600030101010101" pitchFamily="2" charset="-122"/>
              </a:defRPr>
            </a:lvl2pPr>
            <a:lvl3pPr marL="1143000" indent="-228600">
              <a:buSzPct val="100000"/>
              <a:defRPr sz="2400">
                <a:solidFill>
                  <a:schemeClr val="tx1"/>
                </a:solidFill>
                <a:latin typeface="Times New Roman" panose="02020603050405020304" pitchFamily="18" charset="0"/>
                <a:ea typeface="宋体" panose="02010600030101010101" pitchFamily="2" charset="-122"/>
              </a:defRPr>
            </a:lvl3pPr>
            <a:lvl4pPr marL="1600200" indent="-228600">
              <a:buSzPct val="100000"/>
              <a:defRPr sz="2400">
                <a:solidFill>
                  <a:schemeClr val="tx1"/>
                </a:solidFill>
                <a:latin typeface="Times New Roman" panose="02020603050405020304" pitchFamily="18" charset="0"/>
                <a:ea typeface="宋体" panose="02010600030101010101" pitchFamily="2" charset="-122"/>
              </a:defRPr>
            </a:lvl4pPr>
            <a:lvl5pPr marL="2057400" indent="-228600">
              <a:buSzPct val="1000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SzPct val="10000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SzPct val="10000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SzPct val="10000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SzPct val="100000"/>
              <a:defRPr sz="2400">
                <a:solidFill>
                  <a:schemeClr val="tx1"/>
                </a:solidFill>
                <a:latin typeface="Times New Roman" panose="02020603050405020304" pitchFamily="18" charset="0"/>
                <a:ea typeface="宋体" panose="02010600030101010101" pitchFamily="2" charset="-122"/>
              </a:defRPr>
            </a:lvl9pPr>
          </a:lstStyle>
          <a:p>
            <a:fld id="{0A6DACF2-1813-4602-A8E7-2ACA6EE78976}" type="slidenum">
              <a:rPr lang="zh-CN" altLang="en-US" sz="1200">
                <a:solidFill>
                  <a:prstClr val="black"/>
                </a:solidFill>
              </a:rPr>
              <a:pPr/>
              <a:t>5</a:t>
            </a:fld>
            <a:endParaRPr lang="zh-CN" altLang="en-US" sz="1200">
              <a:solidFill>
                <a:prstClr val="black"/>
              </a:solidFill>
            </a:endParaRPr>
          </a:p>
        </p:txBody>
      </p:sp>
      <p:sp>
        <p:nvSpPr>
          <p:cNvPr id="33796" name="Rectangle 50"/>
          <p:cNvSpPr>
            <a:spLocks noGrp="1" noRot="1" noChangeAspect="1" noChangeArrowheads="1" noTextEdit="1"/>
          </p:cNvSpPr>
          <p:nvPr>
            <p:ph type="sldImg"/>
          </p:nvPr>
        </p:nvSpPr>
        <p:spPr>
          <a:noFill/>
          <a:ln cap="flat">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33797" name="Rectangle 51"/>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1" dirty="0">
                <a:solidFill>
                  <a:srgbClr val="0000CC"/>
                </a:solidFill>
                <a:latin typeface="Arial" charset="0"/>
              </a:rPr>
              <a:t>Software Architecture Design</a:t>
            </a:r>
            <a:endParaRPr lang="zh-CN" altLang="en-US" dirty="0"/>
          </a:p>
        </p:txBody>
      </p:sp>
    </p:spTree>
    <p:extLst>
      <p:ext uri="{BB962C8B-B14F-4D97-AF65-F5344CB8AC3E}">
        <p14:creationId xmlns:p14="http://schemas.microsoft.com/office/powerpoint/2010/main" val="23123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2993E71-008F-44C3-A77A-93EBC2C66E7D}" type="slidenum">
              <a:rPr lang="zh-CN" altLang="en-US">
                <a:solidFill>
                  <a:prstClr val="black"/>
                </a:solidFill>
              </a:rPr>
              <a:pPr>
                <a:defRPr/>
              </a:pPr>
              <a:t>10</a:t>
            </a:fld>
            <a:endParaRPr lang="en-US" altLang="zh-CN">
              <a:solidFill>
                <a:prstClr val="black"/>
              </a:solidFill>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p:spPr>
        <p:txBody>
          <a:bodyPr/>
          <a:lstStyle/>
          <a:p>
            <a:endParaRPr lang="zh-CN" altLang="en-US"/>
          </a:p>
        </p:txBody>
      </p:sp>
    </p:spTree>
    <p:extLst>
      <p:ext uri="{BB962C8B-B14F-4D97-AF65-F5344CB8AC3E}">
        <p14:creationId xmlns:p14="http://schemas.microsoft.com/office/powerpoint/2010/main" val="4088247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fld id="{EBD54888-7C09-4CB6-AD50-99344177274B}" type="slidenum">
              <a:rPr lang="en-US" altLang="zh-CN" sz="1200" b="0">
                <a:solidFill>
                  <a:srgbClr val="000000"/>
                </a:solidFill>
              </a:rPr>
              <a:pPr/>
              <a:t>14</a:t>
            </a:fld>
            <a:endParaRPr lang="en-US" altLang="zh-CN" sz="1200" b="0">
              <a:solidFill>
                <a:srgbClr val="000000"/>
              </a:solidFill>
            </a:endParaRPr>
          </a:p>
        </p:txBody>
      </p:sp>
      <p:sp>
        <p:nvSpPr>
          <p:cNvPr id="251907" name="Rectangle 2"/>
          <p:cNvSpPr>
            <a:spLocks noGrp="1" noRot="1" noChangeAspect="1" noChangeArrowheads="1" noTextEdit="1"/>
          </p:cNvSpPr>
          <p:nvPr>
            <p:ph type="sldImg"/>
          </p:nvPr>
        </p:nvSpPr>
        <p:spPr>
          <a:xfrm>
            <a:off x="1143000" y="685800"/>
            <a:ext cx="4573588" cy="3429000"/>
          </a:xfrm>
          <a:ln/>
        </p:spPr>
      </p:sp>
      <p:sp>
        <p:nvSpPr>
          <p:cNvPr id="251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454627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87121B-E068-4FA3-A00D-73D274FD23B2}" type="slidenum">
              <a:rPr lang="zh-CN" altLang="en-US" smtClean="0"/>
              <a:t>15</a:t>
            </a:fld>
            <a:endParaRPr lang="zh-CN" altLang="en-US"/>
          </a:p>
        </p:txBody>
      </p:sp>
    </p:spTree>
    <p:extLst>
      <p:ext uri="{BB962C8B-B14F-4D97-AF65-F5344CB8AC3E}">
        <p14:creationId xmlns:p14="http://schemas.microsoft.com/office/powerpoint/2010/main" val="2060636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87121B-E068-4FA3-A00D-73D274FD23B2}" type="slidenum">
              <a:rPr lang="zh-CN" altLang="en-US" smtClean="0"/>
              <a:t>16</a:t>
            </a:fld>
            <a:endParaRPr lang="zh-CN" altLang="en-US"/>
          </a:p>
        </p:txBody>
      </p:sp>
    </p:spTree>
    <p:extLst>
      <p:ext uri="{BB962C8B-B14F-4D97-AF65-F5344CB8AC3E}">
        <p14:creationId xmlns:p14="http://schemas.microsoft.com/office/powerpoint/2010/main" val="3153111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2362200"/>
          </a:xfrm>
          <a:prstGeom prst="rect">
            <a:avLst/>
          </a:prstGeom>
          <a:solidFill>
            <a:schemeClr val="accent2"/>
          </a:solidFill>
          <a:ln w="9525">
            <a:solidFill>
              <a:schemeClr val="tx1"/>
            </a:solidFill>
            <a:miter lim="800000"/>
            <a:headEnd/>
            <a:tailEnd/>
          </a:ln>
          <a:effec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0"/>
              </a:spcBef>
              <a:spcAft>
                <a:spcPct val="0"/>
              </a:spcAft>
              <a:defRPr/>
            </a:pPr>
            <a:endParaRPr lang="zh-CN" altLang="en-US">
              <a:solidFill>
                <a:srgbClr val="000000"/>
              </a:solidFill>
            </a:endParaRPr>
          </a:p>
        </p:txBody>
      </p:sp>
      <p:sp>
        <p:nvSpPr>
          <p:cNvPr id="80899" name="Rectangle 3"/>
          <p:cNvSpPr>
            <a:spLocks noGrp="1" noChangeArrowheads="1"/>
          </p:cNvSpPr>
          <p:nvPr>
            <p:ph type="ctrTitle"/>
          </p:nvPr>
        </p:nvSpPr>
        <p:spPr>
          <a:xfrm>
            <a:off x="685800" y="457200"/>
            <a:ext cx="7772400" cy="1143000"/>
          </a:xfrm>
        </p:spPr>
        <p:txBody>
          <a:bodyPr/>
          <a:lstStyle>
            <a:lvl1pPr>
              <a:defRPr sz="4000" b="0">
                <a:latin typeface="华文细黑" panose="02010600040101010101" pitchFamily="2" charset="-122"/>
                <a:ea typeface="华文细黑" panose="02010600040101010101" pitchFamily="2" charset="-122"/>
              </a:defRPr>
            </a:lvl1pPr>
          </a:lstStyle>
          <a:p>
            <a:pPr lvl="0"/>
            <a:r>
              <a:rPr lang="zh-CN" altLang="en-US" noProof="0" dirty="0"/>
              <a:t>输入标题</a:t>
            </a:r>
          </a:p>
        </p:txBody>
      </p:sp>
      <p:sp>
        <p:nvSpPr>
          <p:cNvPr id="80900" name="Rectangle 4"/>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en-US" altLang="zh-CN" noProof="0" dirty="0"/>
              <a:t>Click to edit Master subtitle style</a:t>
            </a:r>
          </a:p>
        </p:txBody>
      </p:sp>
    </p:spTree>
    <p:extLst>
      <p:ext uri="{BB962C8B-B14F-4D97-AF65-F5344CB8AC3E}">
        <p14:creationId xmlns:p14="http://schemas.microsoft.com/office/powerpoint/2010/main" val="227413041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236538" y="333375"/>
            <a:ext cx="8643937" cy="792163"/>
          </a:xfrm>
        </p:spPr>
        <p:txBody>
          <a:bodyPr/>
          <a:lstStyle/>
          <a:p>
            <a:r>
              <a:rPr lang="zh-CN" altLang="en-US"/>
              <a:t>单击此处编辑母版标题样式</a:t>
            </a:r>
          </a:p>
        </p:txBody>
      </p:sp>
      <p:sp>
        <p:nvSpPr>
          <p:cNvPr id="3" name="文本占位符 2"/>
          <p:cNvSpPr>
            <a:spLocks noGrp="1"/>
          </p:cNvSpPr>
          <p:nvPr>
            <p:ph type="body" sz="half" idx="1"/>
          </p:nvPr>
        </p:nvSpPr>
        <p:spPr>
          <a:xfrm>
            <a:off x="684213" y="1412875"/>
            <a:ext cx="3883025" cy="43211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719638" y="1412875"/>
            <a:ext cx="3884612" cy="4321175"/>
          </a:xfrm>
        </p:spPr>
        <p:txBody>
          <a:bodyPr/>
          <a:lstStyle/>
          <a:p>
            <a:pPr lvl="0"/>
            <a:endParaRPr lang="zh-CN" altLang="en-US" noProof="0"/>
          </a:p>
        </p:txBody>
      </p:sp>
    </p:spTree>
    <p:extLst>
      <p:ext uri="{BB962C8B-B14F-4D97-AF65-F5344CB8AC3E}">
        <p14:creationId xmlns:p14="http://schemas.microsoft.com/office/powerpoint/2010/main" val="2631010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a:latin typeface="华文细黑" panose="02010600040101010101" pitchFamily="2" charset="-122"/>
                <a:ea typeface="华文细黑" panose="02010600040101010101"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71422520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4213" y="1412875"/>
            <a:ext cx="3883025" cy="4321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19638" y="1412875"/>
            <a:ext cx="3884612" cy="4321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53568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67145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046776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132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346715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36538" y="333375"/>
            <a:ext cx="8643937" cy="792163"/>
          </a:xfrm>
        </p:spPr>
        <p:txBody>
          <a:bodyPr/>
          <a:lstStyle/>
          <a:p>
            <a:r>
              <a:rPr lang="zh-CN" altLang="en-US"/>
              <a:t>单击此处编辑母版标题样式</a:t>
            </a:r>
          </a:p>
        </p:txBody>
      </p:sp>
      <p:sp>
        <p:nvSpPr>
          <p:cNvPr id="3" name="表格占位符 2"/>
          <p:cNvSpPr>
            <a:spLocks noGrp="1"/>
          </p:cNvSpPr>
          <p:nvPr>
            <p:ph type="tbl" idx="1"/>
          </p:nvPr>
        </p:nvSpPr>
        <p:spPr>
          <a:xfrm>
            <a:off x="684213" y="1412875"/>
            <a:ext cx="7920037" cy="4321175"/>
          </a:xfrm>
        </p:spPr>
        <p:txBody>
          <a:bodyPr/>
          <a:lstStyle/>
          <a:p>
            <a:pPr lvl="0"/>
            <a:endParaRPr lang="zh-CN" altLang="en-US" noProof="0"/>
          </a:p>
        </p:txBody>
      </p:sp>
    </p:spTree>
    <p:extLst>
      <p:ext uri="{BB962C8B-B14F-4D97-AF65-F5344CB8AC3E}">
        <p14:creationId xmlns:p14="http://schemas.microsoft.com/office/powerpoint/2010/main" val="305218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36538" y="333375"/>
            <a:ext cx="8643937" cy="792163"/>
          </a:xfrm>
        </p:spPr>
        <p:txBody>
          <a:bodyPr/>
          <a:lstStyle/>
          <a:p>
            <a:r>
              <a:rPr lang="zh-CN" altLang="en-US"/>
              <a:t>单击此处编辑母版标题样式</a:t>
            </a:r>
          </a:p>
        </p:txBody>
      </p:sp>
      <p:sp>
        <p:nvSpPr>
          <p:cNvPr id="3" name="文本占位符 2"/>
          <p:cNvSpPr>
            <a:spLocks noGrp="1"/>
          </p:cNvSpPr>
          <p:nvPr>
            <p:ph type="body" sz="half" idx="1"/>
          </p:nvPr>
        </p:nvSpPr>
        <p:spPr>
          <a:xfrm>
            <a:off x="684213" y="1412875"/>
            <a:ext cx="3883025" cy="43211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19638" y="1412875"/>
            <a:ext cx="3884612" cy="43211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72153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241300" y="296863"/>
            <a:ext cx="8656638" cy="828675"/>
          </a:xfrm>
          <a:prstGeom prst="rect">
            <a:avLst/>
          </a:prstGeom>
          <a:solidFill>
            <a:schemeClr val="accent2"/>
          </a:solidFill>
          <a:ln w="9525">
            <a:solidFill>
              <a:schemeClr val="tx1"/>
            </a:solidFill>
            <a:miter lim="800000"/>
            <a:headEnd/>
            <a:tailEnd/>
          </a:ln>
          <a:effec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defRPr/>
            </a:pPr>
            <a:endParaRPr lang="zh-CN" altLang="en-US">
              <a:solidFill>
                <a:srgbClr val="000000"/>
              </a:solidFill>
            </a:endParaRPr>
          </a:p>
        </p:txBody>
      </p:sp>
      <p:sp>
        <p:nvSpPr>
          <p:cNvPr id="19459" name="Rectangle 4"/>
          <p:cNvSpPr>
            <a:spLocks noGrp="1" noChangeArrowheads="1"/>
          </p:cNvSpPr>
          <p:nvPr>
            <p:ph type="title"/>
          </p:nvPr>
        </p:nvSpPr>
        <p:spPr bwMode="white">
          <a:xfrm>
            <a:off x="236538" y="333375"/>
            <a:ext cx="8643937" cy="7921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输入标题</a:t>
            </a:r>
          </a:p>
        </p:txBody>
      </p:sp>
      <p:sp>
        <p:nvSpPr>
          <p:cNvPr id="19460" name="Rectangle 5"/>
          <p:cNvSpPr>
            <a:spLocks noGrp="1" noChangeArrowheads="1"/>
          </p:cNvSpPr>
          <p:nvPr>
            <p:ph type="body" idx="1"/>
          </p:nvPr>
        </p:nvSpPr>
        <p:spPr bwMode="auto">
          <a:xfrm>
            <a:off x="684213" y="1412875"/>
            <a:ext cx="7920037" cy="43211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Line 7"/>
          <p:cNvSpPr>
            <a:spLocks noChangeShapeType="1"/>
          </p:cNvSpPr>
          <p:nvPr/>
        </p:nvSpPr>
        <p:spPr bwMode="auto">
          <a:xfrm>
            <a:off x="0" y="6248400"/>
            <a:ext cx="9144000" cy="0"/>
          </a:xfrm>
          <a:prstGeom prst="line">
            <a:avLst/>
          </a:prstGeom>
          <a:noFill/>
          <a:ln w="28575">
            <a:solidFill>
              <a:schemeClr val="tx1"/>
            </a:solidFill>
            <a:round/>
            <a:headEnd/>
            <a:tailEnd/>
          </a:ln>
          <a:effectLst/>
        </p:spPr>
        <p:txBody>
          <a:bodyPr/>
          <a:lstStyle/>
          <a:p>
            <a:pPr fontAlgn="base">
              <a:spcBef>
                <a:spcPct val="0"/>
              </a:spcBef>
              <a:spcAft>
                <a:spcPct val="0"/>
              </a:spcAft>
              <a:defRPr/>
            </a:pPr>
            <a:endParaRPr lang="zh-CN" altLang="en-US" sz="2400">
              <a:solidFill>
                <a:srgbClr val="000000"/>
              </a:solidFill>
              <a:latin typeface="Times New Roman" pitchFamily="18" charset="0"/>
            </a:endParaRPr>
          </a:p>
        </p:txBody>
      </p:sp>
      <p:sp>
        <p:nvSpPr>
          <p:cNvPr id="1030" name="Line 13"/>
          <p:cNvSpPr>
            <a:spLocks noChangeShapeType="1"/>
          </p:cNvSpPr>
          <p:nvPr/>
        </p:nvSpPr>
        <p:spPr bwMode="auto">
          <a:xfrm>
            <a:off x="0" y="6248400"/>
            <a:ext cx="9144000" cy="0"/>
          </a:xfrm>
          <a:prstGeom prst="line">
            <a:avLst/>
          </a:prstGeom>
          <a:noFill/>
          <a:ln w="28575">
            <a:solidFill>
              <a:schemeClr val="tx1"/>
            </a:solidFill>
            <a:round/>
            <a:headEnd/>
            <a:tailEnd/>
          </a:ln>
          <a:effectLst/>
        </p:spPr>
        <p:txBody>
          <a:bodyPr/>
          <a:lstStyle/>
          <a:p>
            <a:pPr fontAlgn="base">
              <a:spcBef>
                <a:spcPct val="0"/>
              </a:spcBef>
              <a:spcAft>
                <a:spcPct val="0"/>
              </a:spcAft>
              <a:defRPr/>
            </a:pPr>
            <a:endParaRPr lang="zh-CN" altLang="en-US" sz="2400">
              <a:solidFill>
                <a:srgbClr val="000000"/>
              </a:solidFill>
              <a:latin typeface="Times New Roman" pitchFamily="18" charset="0"/>
            </a:endParaRPr>
          </a:p>
        </p:txBody>
      </p:sp>
      <p:sp>
        <p:nvSpPr>
          <p:cNvPr id="1031" name="Text Box 21"/>
          <p:cNvSpPr txBox="1">
            <a:spLocks noChangeArrowheads="1"/>
          </p:cNvSpPr>
          <p:nvPr/>
        </p:nvSpPr>
        <p:spPr bwMode="auto">
          <a:xfrm>
            <a:off x="63500" y="6375400"/>
            <a:ext cx="3520621" cy="307777"/>
          </a:xfrm>
          <a:prstGeom prst="rect">
            <a:avLst/>
          </a:prstGeom>
          <a:noFill/>
          <a:ln>
            <a:noFill/>
          </a:ln>
          <a:effectLst/>
        </p:spPr>
        <p:txBody>
          <a:bodyPr wrap="square">
            <a:spAutoFit/>
          </a:bodyPr>
          <a:lstStyle>
            <a:defPPr>
              <a:defRPr lang="zh-CN"/>
            </a:defPPr>
            <a:lvl1pPr algn="ctr" fontAlgn="base">
              <a:spcBef>
                <a:spcPct val="50000"/>
              </a:spcBef>
              <a:spcAft>
                <a:spcPct val="0"/>
              </a:spcAft>
              <a:defRPr b="0">
                <a:solidFill>
                  <a:srgbClr val="0000CC"/>
                </a:solidFill>
                <a:latin typeface="Aharoni" panose="02010803020104030203" pitchFamily="2" charset="-79"/>
                <a:ea typeface="宋体" pitchFamily="2" charset="-122"/>
                <a:cs typeface="Aharoni" panose="02010803020104030203" pitchFamily="2" charset="-79"/>
              </a:defRPr>
            </a:lvl1pPr>
            <a:lvl2pPr marL="742950" indent="-285750" eaLnBrk="0" hangingPunct="0">
              <a:defRPr sz="2400">
                <a:latin typeface="Times New Roman" pitchFamily="18" charset="0"/>
                <a:ea typeface="宋体" pitchFamily="2" charset="-122"/>
              </a:defRPr>
            </a:lvl2pPr>
            <a:lvl3pPr marL="1143000" indent="-228600" eaLnBrk="0" hangingPunct="0">
              <a:defRPr sz="2400">
                <a:latin typeface="Times New Roman" pitchFamily="18" charset="0"/>
                <a:ea typeface="宋体" pitchFamily="2" charset="-122"/>
              </a:defRPr>
            </a:lvl3pPr>
            <a:lvl4pPr marL="1600200" indent="-228600" eaLnBrk="0" hangingPunct="0">
              <a:defRPr sz="2400">
                <a:latin typeface="Times New Roman" pitchFamily="18" charset="0"/>
                <a:ea typeface="宋体" pitchFamily="2" charset="-122"/>
              </a:defRPr>
            </a:lvl4pPr>
            <a:lvl5pPr marL="2057400" indent="-228600" eaLnBrk="0" hangingPunct="0">
              <a:defRPr sz="2400">
                <a:latin typeface="Times New Roman" pitchFamily="18" charset="0"/>
                <a:ea typeface="宋体" pitchFamily="2" charset="-122"/>
              </a:defRPr>
            </a:lvl5pPr>
            <a:lvl6pPr marL="2514600" indent="-228600" eaLnBrk="0" fontAlgn="base" hangingPunct="0">
              <a:spcBef>
                <a:spcPct val="0"/>
              </a:spcBef>
              <a:spcAft>
                <a:spcPct val="0"/>
              </a:spcAft>
              <a:defRPr sz="2400">
                <a:latin typeface="Times New Roman" pitchFamily="18" charset="0"/>
                <a:ea typeface="宋体" pitchFamily="2" charset="-122"/>
              </a:defRPr>
            </a:lvl6pPr>
            <a:lvl7pPr marL="2971800" indent="-228600" eaLnBrk="0" fontAlgn="base" hangingPunct="0">
              <a:spcBef>
                <a:spcPct val="0"/>
              </a:spcBef>
              <a:spcAft>
                <a:spcPct val="0"/>
              </a:spcAft>
              <a:defRPr sz="2400">
                <a:latin typeface="Times New Roman" pitchFamily="18" charset="0"/>
                <a:ea typeface="宋体" pitchFamily="2" charset="-122"/>
              </a:defRPr>
            </a:lvl7pPr>
            <a:lvl8pPr marL="3429000" indent="-228600" eaLnBrk="0" fontAlgn="base" hangingPunct="0">
              <a:spcBef>
                <a:spcPct val="0"/>
              </a:spcBef>
              <a:spcAft>
                <a:spcPct val="0"/>
              </a:spcAft>
              <a:defRPr sz="2400">
                <a:latin typeface="Times New Roman" pitchFamily="18" charset="0"/>
                <a:ea typeface="宋体" pitchFamily="2" charset="-122"/>
              </a:defRPr>
            </a:lvl8pPr>
            <a:lvl9pPr marL="3886200" indent="-228600" eaLnBrk="0" fontAlgn="base" hangingPunct="0">
              <a:spcBef>
                <a:spcPct val="0"/>
              </a:spcBef>
              <a:spcAft>
                <a:spcPct val="0"/>
              </a:spcAft>
              <a:defRPr sz="2400">
                <a:latin typeface="Times New Roman" pitchFamily="18" charset="0"/>
                <a:ea typeface="宋体" pitchFamily="2" charset="-122"/>
              </a:defRPr>
            </a:lvl9pPr>
          </a:lstStyle>
          <a:p>
            <a:pPr lvl="0" algn="l"/>
            <a:r>
              <a:rPr lang="en-US" altLang="zh-CN" sz="1400" b="1" i="0" dirty="0">
                <a:latin typeface="+mn-lt"/>
                <a:cs typeface="Aharoni" panose="02010803020104030203"/>
              </a:rPr>
              <a:t>High-level Design</a:t>
            </a:r>
          </a:p>
        </p:txBody>
      </p:sp>
      <p:sp>
        <p:nvSpPr>
          <p:cNvPr id="8" name="Text Box 21"/>
          <p:cNvSpPr txBox="1">
            <a:spLocks noChangeArrowheads="1"/>
          </p:cNvSpPr>
          <p:nvPr userDrawn="1"/>
        </p:nvSpPr>
        <p:spPr bwMode="auto">
          <a:xfrm>
            <a:off x="8134803" y="6375400"/>
            <a:ext cx="938894" cy="307777"/>
          </a:xfrm>
          <a:prstGeom prst="rect">
            <a:avLst/>
          </a:prstGeom>
          <a:noFill/>
          <a:ln>
            <a:noFill/>
          </a:ln>
          <a:effec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fontAlgn="base" hangingPunct="1">
              <a:spcBef>
                <a:spcPct val="50000"/>
              </a:spcBef>
              <a:spcAft>
                <a:spcPct val="0"/>
              </a:spcAft>
              <a:defRPr/>
            </a:pPr>
            <a:r>
              <a:rPr lang="en-US" altLang="zh-CN" sz="1400" b="1" i="0" dirty="0">
                <a:solidFill>
                  <a:srgbClr val="0000CC"/>
                </a:solidFill>
                <a:latin typeface="+mn-lt"/>
                <a:cs typeface="Aharoni" panose="02010803020104030203"/>
              </a:rPr>
              <a:t>HIT</a:t>
            </a:r>
          </a:p>
        </p:txBody>
      </p:sp>
      <p:sp>
        <p:nvSpPr>
          <p:cNvPr id="9" name="Text Box 21"/>
          <p:cNvSpPr txBox="1">
            <a:spLocks noChangeArrowheads="1"/>
          </p:cNvSpPr>
          <p:nvPr userDrawn="1"/>
        </p:nvSpPr>
        <p:spPr bwMode="auto">
          <a:xfrm>
            <a:off x="4174784" y="6375400"/>
            <a:ext cx="938894" cy="307777"/>
          </a:xfrm>
          <a:prstGeom prst="rect">
            <a:avLst/>
          </a:prstGeom>
          <a:noFill/>
          <a:ln>
            <a:noFill/>
          </a:ln>
          <a:effec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50000"/>
              </a:spcBef>
              <a:spcAft>
                <a:spcPct val="0"/>
              </a:spcAft>
              <a:defRPr/>
            </a:pPr>
            <a:fld id="{AF7AF6B0-6506-437E-8FE2-9CA089AE9D2F}" type="slidenum">
              <a:rPr lang="en-US" altLang="zh-CN" sz="1400" b="1" i="0" smtClean="0">
                <a:solidFill>
                  <a:srgbClr val="0000CC"/>
                </a:solidFill>
                <a:latin typeface="+mn-lt"/>
                <a:cs typeface="Aharoni" panose="02010803020104030203"/>
              </a:rPr>
              <a:pPr algn="ctr" eaLnBrk="1" fontAlgn="base" hangingPunct="1">
                <a:spcBef>
                  <a:spcPct val="50000"/>
                </a:spcBef>
                <a:spcAft>
                  <a:spcPct val="0"/>
                </a:spcAft>
                <a:defRPr/>
              </a:pPr>
              <a:t>‹#›</a:t>
            </a:fld>
            <a:endParaRPr lang="en-US" altLang="zh-CN" sz="1400" b="1" i="0" dirty="0">
              <a:solidFill>
                <a:srgbClr val="0000CC"/>
              </a:solidFill>
              <a:latin typeface="+mn-lt"/>
              <a:cs typeface="Aharoni" panose="02010803020104030203"/>
            </a:endParaRPr>
          </a:p>
        </p:txBody>
      </p:sp>
    </p:spTree>
    <p:extLst>
      <p:ext uri="{BB962C8B-B14F-4D97-AF65-F5344CB8AC3E}">
        <p14:creationId xmlns:p14="http://schemas.microsoft.com/office/powerpoint/2010/main" val="2782574846"/>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80" r:id="rId3"/>
    <p:sldLayoutId id="2147483681" r:id="rId4"/>
    <p:sldLayoutId id="2147483682" r:id="rId5"/>
    <p:sldLayoutId id="2147483683" r:id="rId6"/>
    <p:sldLayoutId id="2147483684" r:id="rId7"/>
    <p:sldLayoutId id="2147483688" r:id="rId8"/>
    <p:sldLayoutId id="2147483690" r:id="rId9"/>
    <p:sldLayoutId id="2147483691" r:id="rId10"/>
  </p:sldLayoutIdLst>
  <p:timing>
    <p:tnLst>
      <p:par>
        <p:cTn id="1" dur="indefinite" restart="never" nodeType="tmRoot"/>
      </p:par>
    </p:tnLst>
  </p:timing>
  <p:hf hdr="0" dt="0"/>
  <p:txStyles>
    <p:titleStyle>
      <a:lvl1pPr algn="ctr" rtl="0" eaLnBrk="0" fontAlgn="base" hangingPunct="0">
        <a:spcBef>
          <a:spcPct val="0"/>
        </a:spcBef>
        <a:spcAft>
          <a:spcPct val="0"/>
        </a:spcAft>
        <a:defRPr sz="3200" b="1">
          <a:solidFill>
            <a:srgbClr val="FFFF00"/>
          </a:solidFill>
          <a:latin typeface="华文细黑" panose="02010600040101010101" pitchFamily="2" charset="-122"/>
          <a:ea typeface="华文细黑" panose="02010600040101010101" pitchFamily="2" charset="-122"/>
          <a:cs typeface="+mj-cs"/>
        </a:defRPr>
      </a:lvl1pPr>
      <a:lvl2pPr algn="ctr" rtl="0" eaLnBrk="0" fontAlgn="base" hangingPunct="0">
        <a:spcBef>
          <a:spcPct val="0"/>
        </a:spcBef>
        <a:spcAft>
          <a:spcPct val="0"/>
        </a:spcAft>
        <a:defRPr sz="3200" b="1">
          <a:solidFill>
            <a:srgbClr val="FFFF00"/>
          </a:solidFill>
          <a:latin typeface="宋体" pitchFamily="2" charset="-122"/>
          <a:ea typeface="宋体" pitchFamily="2" charset="-122"/>
        </a:defRPr>
      </a:lvl2pPr>
      <a:lvl3pPr algn="ctr" rtl="0" eaLnBrk="0" fontAlgn="base" hangingPunct="0">
        <a:spcBef>
          <a:spcPct val="0"/>
        </a:spcBef>
        <a:spcAft>
          <a:spcPct val="0"/>
        </a:spcAft>
        <a:defRPr sz="3200" b="1">
          <a:solidFill>
            <a:srgbClr val="FFFF00"/>
          </a:solidFill>
          <a:latin typeface="宋体" pitchFamily="2" charset="-122"/>
          <a:ea typeface="宋体" pitchFamily="2" charset="-122"/>
        </a:defRPr>
      </a:lvl3pPr>
      <a:lvl4pPr algn="ctr" rtl="0" eaLnBrk="0" fontAlgn="base" hangingPunct="0">
        <a:spcBef>
          <a:spcPct val="0"/>
        </a:spcBef>
        <a:spcAft>
          <a:spcPct val="0"/>
        </a:spcAft>
        <a:defRPr sz="3200" b="1">
          <a:solidFill>
            <a:srgbClr val="FFFF00"/>
          </a:solidFill>
          <a:latin typeface="宋体" pitchFamily="2" charset="-122"/>
          <a:ea typeface="宋体" pitchFamily="2" charset="-122"/>
        </a:defRPr>
      </a:lvl4pPr>
      <a:lvl5pPr algn="ctr" rtl="0" eaLnBrk="0" fontAlgn="base" hangingPunct="0">
        <a:spcBef>
          <a:spcPct val="0"/>
        </a:spcBef>
        <a:spcAft>
          <a:spcPct val="0"/>
        </a:spcAft>
        <a:defRPr sz="3200" b="1">
          <a:solidFill>
            <a:srgbClr val="FFFF00"/>
          </a:solidFill>
          <a:latin typeface="宋体" pitchFamily="2" charset="-122"/>
          <a:ea typeface="宋体" pitchFamily="2" charset="-122"/>
        </a:defRPr>
      </a:lvl5pPr>
      <a:lvl6pPr marL="457200" algn="ctr" rtl="0" fontAlgn="base">
        <a:spcBef>
          <a:spcPct val="0"/>
        </a:spcBef>
        <a:spcAft>
          <a:spcPct val="0"/>
        </a:spcAft>
        <a:defRPr sz="3200" b="1">
          <a:solidFill>
            <a:srgbClr val="FFFF00"/>
          </a:solidFill>
          <a:latin typeface="宋体" pitchFamily="2" charset="-122"/>
          <a:ea typeface="宋体" pitchFamily="2" charset="-122"/>
        </a:defRPr>
      </a:lvl6pPr>
      <a:lvl7pPr marL="914400" algn="ctr" rtl="0" fontAlgn="base">
        <a:spcBef>
          <a:spcPct val="0"/>
        </a:spcBef>
        <a:spcAft>
          <a:spcPct val="0"/>
        </a:spcAft>
        <a:defRPr sz="3200" b="1">
          <a:solidFill>
            <a:srgbClr val="FFFF00"/>
          </a:solidFill>
          <a:latin typeface="宋体" pitchFamily="2" charset="-122"/>
          <a:ea typeface="宋体" pitchFamily="2" charset="-122"/>
        </a:defRPr>
      </a:lvl7pPr>
      <a:lvl8pPr marL="1371600" algn="ctr" rtl="0" fontAlgn="base">
        <a:spcBef>
          <a:spcPct val="0"/>
        </a:spcBef>
        <a:spcAft>
          <a:spcPct val="0"/>
        </a:spcAft>
        <a:defRPr sz="3200" b="1">
          <a:solidFill>
            <a:srgbClr val="FFFF00"/>
          </a:solidFill>
          <a:latin typeface="宋体" pitchFamily="2" charset="-122"/>
          <a:ea typeface="宋体" pitchFamily="2" charset="-122"/>
        </a:defRPr>
      </a:lvl8pPr>
      <a:lvl9pPr marL="1828800" algn="ctr" rtl="0" fontAlgn="base">
        <a:spcBef>
          <a:spcPct val="0"/>
        </a:spcBef>
        <a:spcAft>
          <a:spcPct val="0"/>
        </a:spcAft>
        <a:defRPr sz="3200" b="1">
          <a:solidFill>
            <a:srgbClr val="FFFF00"/>
          </a:solidFill>
          <a:latin typeface="宋体" pitchFamily="2" charset="-122"/>
          <a:ea typeface="宋体" pitchFamily="2" charset="-122"/>
        </a:defRPr>
      </a:lvl9pPr>
    </p:titleStyle>
    <p:bodyStyle>
      <a:lvl1pPr marL="342900" indent="-342900" algn="l" rtl="0" eaLnBrk="0" fontAlgn="base" hangingPunct="0">
        <a:spcBef>
          <a:spcPct val="20000"/>
        </a:spcBef>
        <a:spcAft>
          <a:spcPct val="20000"/>
        </a:spcAft>
        <a:buClr>
          <a:srgbClr val="800000"/>
        </a:buClr>
        <a:buFont typeface="Wingdings" pitchFamily="2" charset="2"/>
        <a:buChar char="§"/>
        <a:defRPr sz="2800" b="0" i="0" baseline="0">
          <a:solidFill>
            <a:schemeClr val="tx1"/>
          </a:solidFill>
          <a:latin typeface="华文细黑" panose="02010600040101010101" pitchFamily="2" charset="-122"/>
          <a:ea typeface="华文细黑" panose="02010600040101010101" pitchFamily="2" charset="-122"/>
          <a:cs typeface="+mn-cs"/>
        </a:defRPr>
      </a:lvl1pPr>
      <a:lvl2pPr marL="742950" indent="-285750" algn="l" rtl="0" eaLnBrk="0" fontAlgn="base" hangingPunct="0">
        <a:spcBef>
          <a:spcPct val="20000"/>
        </a:spcBef>
        <a:spcAft>
          <a:spcPct val="0"/>
        </a:spcAft>
        <a:buFont typeface="Wingdings" pitchFamily="2" charset="2"/>
        <a:buChar char="Ø"/>
        <a:defRPr sz="2400" b="0" i="0" baseline="0">
          <a:solidFill>
            <a:schemeClr val="tx1"/>
          </a:solidFill>
          <a:latin typeface="华文细黑" panose="02010600040101010101" pitchFamily="2" charset="-122"/>
          <a:ea typeface="华文细黑" panose="02010600040101010101" pitchFamily="2" charset="-122"/>
        </a:defRPr>
      </a:lvl2pPr>
      <a:lvl3pPr marL="1143000" indent="-228600" algn="l" rtl="0" eaLnBrk="0" fontAlgn="base" hangingPunct="0">
        <a:spcBef>
          <a:spcPct val="20000"/>
        </a:spcBef>
        <a:spcAft>
          <a:spcPct val="0"/>
        </a:spcAft>
        <a:buFont typeface="宋体" pitchFamily="2" charset="-122"/>
        <a:buChar char="–"/>
        <a:defRPr sz="2000" b="0" i="0" baseline="0">
          <a:solidFill>
            <a:schemeClr val="tx1"/>
          </a:solidFill>
          <a:latin typeface="华文细黑" panose="02010600040101010101" pitchFamily="2" charset="-122"/>
          <a:ea typeface="华文细黑" panose="02010600040101010101" pitchFamily="2" charset="-122"/>
        </a:defRPr>
      </a:lvl3pPr>
      <a:lvl4pPr marL="1600200" indent="-228600" algn="l" rtl="0" eaLnBrk="0" fontAlgn="base" hangingPunct="0">
        <a:spcBef>
          <a:spcPct val="20000"/>
        </a:spcBef>
        <a:spcAft>
          <a:spcPct val="0"/>
        </a:spcAft>
        <a:buChar char="•"/>
        <a:defRPr sz="2000" b="0" i="0" baseline="0">
          <a:solidFill>
            <a:schemeClr val="tx1"/>
          </a:solidFill>
          <a:latin typeface="华文细黑" panose="02010600040101010101" pitchFamily="2" charset="-122"/>
          <a:ea typeface="华文细黑" panose="02010600040101010101" pitchFamily="2" charset="-122"/>
        </a:defRPr>
      </a:lvl4pPr>
      <a:lvl5pPr marL="2057400" indent="-228600" algn="l" rtl="0" eaLnBrk="0" fontAlgn="base" hangingPunct="0">
        <a:spcBef>
          <a:spcPct val="20000"/>
        </a:spcBef>
        <a:spcAft>
          <a:spcPct val="0"/>
        </a:spcAft>
        <a:buFont typeface="Wingdings" pitchFamily="2" charset="2"/>
        <a:buChar char="ü"/>
        <a:defRPr sz="2000" b="0" i="0" baseline="0">
          <a:solidFill>
            <a:schemeClr val="tx1"/>
          </a:solidFill>
          <a:latin typeface="华文细黑" panose="02010600040101010101" pitchFamily="2" charset="-122"/>
          <a:ea typeface="华文细黑" panose="02010600040101010101" pitchFamily="2" charset="-122"/>
        </a:defRPr>
      </a:lvl5pPr>
      <a:lvl6pPr marL="2514600" indent="-228600" algn="l" rtl="0" fontAlgn="base">
        <a:spcBef>
          <a:spcPct val="20000"/>
        </a:spcBef>
        <a:spcAft>
          <a:spcPct val="0"/>
        </a:spcAft>
        <a:buFont typeface="Wingdings" pitchFamily="2" charset="2"/>
        <a:buChar char="ü"/>
        <a:defRPr sz="2000" b="1">
          <a:solidFill>
            <a:schemeClr val="tx1"/>
          </a:solidFill>
          <a:latin typeface="+mn-lt"/>
          <a:ea typeface="+mn-ea"/>
        </a:defRPr>
      </a:lvl6pPr>
      <a:lvl7pPr marL="2971800" indent="-228600" algn="l" rtl="0" fontAlgn="base">
        <a:spcBef>
          <a:spcPct val="20000"/>
        </a:spcBef>
        <a:spcAft>
          <a:spcPct val="0"/>
        </a:spcAft>
        <a:buFont typeface="Wingdings" pitchFamily="2" charset="2"/>
        <a:buChar char="ü"/>
        <a:defRPr sz="2000" b="1">
          <a:solidFill>
            <a:schemeClr val="tx1"/>
          </a:solidFill>
          <a:latin typeface="+mn-lt"/>
          <a:ea typeface="+mn-ea"/>
        </a:defRPr>
      </a:lvl7pPr>
      <a:lvl8pPr marL="3429000" indent="-228600" algn="l" rtl="0" fontAlgn="base">
        <a:spcBef>
          <a:spcPct val="20000"/>
        </a:spcBef>
        <a:spcAft>
          <a:spcPct val="0"/>
        </a:spcAft>
        <a:buFont typeface="Wingdings" pitchFamily="2" charset="2"/>
        <a:buChar char="ü"/>
        <a:defRPr sz="2000" b="1">
          <a:solidFill>
            <a:schemeClr val="tx1"/>
          </a:solidFill>
          <a:latin typeface="+mn-lt"/>
          <a:ea typeface="+mn-ea"/>
        </a:defRPr>
      </a:lvl8pPr>
      <a:lvl9pPr marL="3886200" indent="-228600" algn="l" rtl="0" fontAlgn="base">
        <a:spcBef>
          <a:spcPct val="20000"/>
        </a:spcBef>
        <a:spcAft>
          <a:spcPct val="0"/>
        </a:spcAft>
        <a:buFont typeface="Wingdings" pitchFamily="2" charset="2"/>
        <a:buChar char="ü"/>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59.emf"/></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59.e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59.e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59.e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59.e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59.emf"/></Relationships>
</file>

<file path=ppt/slides/_rels/slide10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6.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42.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6.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42.tmp"/><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64.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emf"/><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7.png"/><Relationship Id="rId18" Type="http://schemas.openxmlformats.org/officeDocument/2006/relationships/image" Target="../media/image27.png"/><Relationship Id="rId3" Type="http://schemas.openxmlformats.org/officeDocument/2006/relationships/image" Target="../media/image17.png"/><Relationship Id="rId21" Type="http://schemas.openxmlformats.org/officeDocument/2006/relationships/image" Target="../media/image30.jpeg"/><Relationship Id="rId7" Type="http://schemas.openxmlformats.org/officeDocument/2006/relationships/hyperlink" Target="http://images.cnblogs.com/cnblogs_com/xinz/201111/20111114101158311.png" TargetMode="External"/><Relationship Id="rId12" Type="http://schemas.openxmlformats.org/officeDocument/2006/relationships/image" Target="../media/image6.png"/><Relationship Id="rId17" Type="http://schemas.openxmlformats.org/officeDocument/2006/relationships/image" Target="../media/image26.png"/><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5.png"/><Relationship Id="rId5" Type="http://schemas.openxmlformats.org/officeDocument/2006/relationships/image" Target="../media/image19.png"/><Relationship Id="rId15" Type="http://schemas.openxmlformats.org/officeDocument/2006/relationships/image" Target="../media/image24.png"/><Relationship Id="rId10" Type="http://schemas.openxmlformats.org/officeDocument/2006/relationships/image" Target="../media/image22.png"/><Relationship Id="rId19" Type="http://schemas.openxmlformats.org/officeDocument/2006/relationships/image" Target="../media/image28.png"/><Relationship Id="rId4" Type="http://schemas.openxmlformats.org/officeDocument/2006/relationships/image" Target="../media/image18.png"/><Relationship Id="rId9" Type="http://schemas.openxmlformats.org/officeDocument/2006/relationships/image" Target="../media/image12.png"/><Relationship Id="rId14" Type="http://schemas.openxmlformats.org/officeDocument/2006/relationships/image" Target="../media/image23.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3.emf"/><Relationship Id="rId4" Type="http://schemas.openxmlformats.org/officeDocument/2006/relationships/oleObject" Target="../embeddings/oleObject1.bin"/></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56.w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609600" y="667265"/>
            <a:ext cx="7772400" cy="1143000"/>
          </a:xfrm>
        </p:spPr>
        <p:txBody>
          <a:bodyPr/>
          <a:lstStyle/>
          <a:p>
            <a:r>
              <a:rPr lang="zh-CN" altLang="en-US" sz="3200" dirty="0"/>
              <a:t>软件工程导论</a:t>
            </a:r>
            <a:r>
              <a:rPr lang="en-US" altLang="zh-CN" sz="3200" dirty="0"/>
              <a:t>SE33001</a:t>
            </a:r>
            <a:endParaRPr lang="zh-CN" altLang="en-US" sz="1600" dirty="0">
              <a:solidFill>
                <a:srgbClr val="0000FF"/>
              </a:solidFill>
            </a:endParaRPr>
          </a:p>
        </p:txBody>
      </p:sp>
      <p:sp>
        <p:nvSpPr>
          <p:cNvPr id="6" name="Rectangle 8"/>
          <p:cNvSpPr>
            <a:spLocks noChangeArrowheads="1"/>
          </p:cNvSpPr>
          <p:nvPr/>
        </p:nvSpPr>
        <p:spPr bwMode="white">
          <a:xfrm>
            <a:off x="609600" y="3071341"/>
            <a:ext cx="7993062" cy="144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FontTx/>
              <a:buNone/>
            </a:pPr>
            <a:r>
              <a:rPr lang="zh-CN" altLang="en-US" sz="4400" b="0" dirty="0">
                <a:solidFill>
                  <a:srgbClr val="3333CC"/>
                </a:solidFill>
                <a:ea typeface="黑体" panose="02010609060101010101" pitchFamily="49" charset="-122"/>
              </a:rPr>
              <a:t>第</a:t>
            </a:r>
            <a:r>
              <a:rPr lang="en-US" altLang="zh-CN" sz="4400" b="0" dirty="0">
                <a:solidFill>
                  <a:srgbClr val="3333CC"/>
                </a:solidFill>
                <a:ea typeface="黑体" panose="02010609060101010101" pitchFamily="49" charset="-122"/>
              </a:rPr>
              <a:t>5</a:t>
            </a:r>
            <a:r>
              <a:rPr lang="zh-CN" altLang="en-US" sz="4400" b="0" dirty="0">
                <a:solidFill>
                  <a:srgbClr val="3333CC"/>
                </a:solidFill>
                <a:ea typeface="黑体" panose="02010609060101010101" pitchFamily="49" charset="-122"/>
              </a:rPr>
              <a:t>章：总体设计</a:t>
            </a:r>
            <a:endParaRPr lang="en-US" altLang="zh-CN" sz="4400" b="0" dirty="0">
              <a:solidFill>
                <a:srgbClr val="3333CC"/>
              </a:solidFill>
              <a:ea typeface="黑体" panose="02010609060101010101" pitchFamily="49" charset="-122"/>
            </a:endParaRPr>
          </a:p>
          <a:p>
            <a:pPr algn="ctr" fontAlgn="base">
              <a:spcBef>
                <a:spcPct val="0"/>
              </a:spcBef>
              <a:spcAft>
                <a:spcPct val="0"/>
              </a:spcAft>
              <a:buClrTx/>
              <a:buFontTx/>
              <a:buNone/>
            </a:pPr>
            <a:r>
              <a:rPr lang="en-US" altLang="zh-CN" b="0" dirty="0">
                <a:solidFill>
                  <a:srgbClr val="3333CC"/>
                </a:solidFill>
                <a:latin typeface="华文细黑" panose="02010600040101010101" pitchFamily="2" charset="-122"/>
                <a:ea typeface="华文细黑" panose="02010600040101010101" pitchFamily="2" charset="-122"/>
              </a:rPr>
              <a:t>Chapter 5</a:t>
            </a:r>
            <a:r>
              <a:rPr lang="zh-CN" altLang="en-US" b="0" dirty="0">
                <a:solidFill>
                  <a:srgbClr val="3333CC"/>
                </a:solidFill>
                <a:latin typeface="华文细黑" panose="02010600040101010101" pitchFamily="2" charset="-122"/>
                <a:ea typeface="华文细黑" panose="02010600040101010101" pitchFamily="2" charset="-122"/>
              </a:rPr>
              <a:t>：</a:t>
            </a:r>
            <a:r>
              <a:rPr lang="en-US" altLang="zh-CN" b="0" dirty="0">
                <a:solidFill>
                  <a:srgbClr val="3333CC"/>
                </a:solidFill>
                <a:latin typeface="华文细黑" panose="02010600040101010101" pitchFamily="2" charset="-122"/>
                <a:ea typeface="华文细黑" panose="02010600040101010101" pitchFamily="2" charset="-122"/>
              </a:rPr>
              <a:t>High-level Design</a:t>
            </a:r>
          </a:p>
        </p:txBody>
      </p:sp>
    </p:spTree>
    <p:extLst>
      <p:ext uri="{BB962C8B-B14F-4D97-AF65-F5344CB8AC3E}">
        <p14:creationId xmlns:p14="http://schemas.microsoft.com/office/powerpoint/2010/main" val="414048871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5"/>
          <p:cNvSpPr>
            <a:spLocks noGrp="1" noChangeArrowheads="1"/>
          </p:cNvSpPr>
          <p:nvPr>
            <p:ph type="title"/>
          </p:nvPr>
        </p:nvSpPr>
        <p:spPr/>
        <p:txBody>
          <a:bodyPr/>
          <a:lstStyle/>
          <a:p>
            <a:r>
              <a:rPr lang="zh-CN" altLang="en-US" b="0" dirty="0">
                <a:latin typeface="华文细黑" panose="02010600040101010101" pitchFamily="2" charset="-122"/>
                <a:ea typeface="华文细黑" panose="02010600040101010101" pitchFamily="2" charset="-122"/>
              </a:rPr>
              <a:t>本节内容</a:t>
            </a:r>
          </a:p>
        </p:txBody>
      </p:sp>
      <p:sp>
        <p:nvSpPr>
          <p:cNvPr id="2" name="内容占位符 1"/>
          <p:cNvSpPr>
            <a:spLocks noGrp="1"/>
          </p:cNvSpPr>
          <p:nvPr>
            <p:ph idx="1"/>
          </p:nvPr>
        </p:nvSpPr>
        <p:spPr/>
        <p:txBody>
          <a:bodyPr/>
          <a:lstStyle/>
          <a:p>
            <a:r>
              <a:rPr lang="en-US" altLang="zh-CN" b="0" dirty="0">
                <a:latin typeface="华文细黑" panose="02010600040101010101" pitchFamily="2" charset="-122"/>
                <a:ea typeface="华文细黑" panose="02010600040101010101" pitchFamily="2" charset="-122"/>
              </a:rPr>
              <a:t>5.2.1 </a:t>
            </a:r>
            <a:r>
              <a:rPr lang="zh-CN" altLang="en-US" b="0" dirty="0">
                <a:latin typeface="华文细黑" panose="02010600040101010101" pitchFamily="2" charset="-122"/>
                <a:ea typeface="华文细黑" panose="02010600040101010101" pitchFamily="2" charset="-122"/>
              </a:rPr>
              <a:t>模块化</a:t>
            </a:r>
            <a:endParaRPr lang="en-US" altLang="zh-CN" b="0" dirty="0">
              <a:latin typeface="华文细黑" panose="02010600040101010101" pitchFamily="2" charset="-122"/>
              <a:ea typeface="华文细黑" panose="02010600040101010101" pitchFamily="2" charset="-122"/>
            </a:endParaRPr>
          </a:p>
          <a:p>
            <a:r>
              <a:rPr lang="en-US" altLang="zh-CN" b="0" dirty="0">
                <a:latin typeface="华文细黑" panose="02010600040101010101" pitchFamily="2" charset="-122"/>
                <a:ea typeface="华文细黑" panose="02010600040101010101" pitchFamily="2" charset="-122"/>
              </a:rPr>
              <a:t>5.2.2 </a:t>
            </a:r>
            <a:r>
              <a:rPr lang="zh-CN" altLang="en-US" b="0" dirty="0">
                <a:latin typeface="华文细黑" panose="02010600040101010101" pitchFamily="2" charset="-122"/>
                <a:ea typeface="华文细黑" panose="02010600040101010101" pitchFamily="2" charset="-122"/>
              </a:rPr>
              <a:t>抽象</a:t>
            </a:r>
            <a:endParaRPr lang="en-US" altLang="zh-CN" b="0" dirty="0">
              <a:latin typeface="华文细黑" panose="02010600040101010101" pitchFamily="2" charset="-122"/>
              <a:ea typeface="华文细黑" panose="02010600040101010101" pitchFamily="2" charset="-122"/>
            </a:endParaRPr>
          </a:p>
          <a:p>
            <a:r>
              <a:rPr lang="en-US" altLang="zh-CN" b="0" dirty="0">
                <a:latin typeface="华文细黑" panose="02010600040101010101" pitchFamily="2" charset="-122"/>
                <a:ea typeface="华文细黑" panose="02010600040101010101" pitchFamily="2" charset="-122"/>
              </a:rPr>
              <a:t>5.2.3 </a:t>
            </a:r>
            <a:r>
              <a:rPr lang="zh-CN" altLang="en-US" b="0" dirty="0">
                <a:latin typeface="华文细黑" panose="02010600040101010101" pitchFamily="2" charset="-122"/>
                <a:ea typeface="华文细黑" panose="02010600040101010101" pitchFamily="2" charset="-122"/>
              </a:rPr>
              <a:t>逐步求精</a:t>
            </a:r>
            <a:endParaRPr lang="en-US" altLang="zh-CN" b="0" dirty="0">
              <a:latin typeface="华文细黑" panose="02010600040101010101" pitchFamily="2" charset="-122"/>
              <a:ea typeface="华文细黑" panose="02010600040101010101" pitchFamily="2" charset="-122"/>
            </a:endParaRPr>
          </a:p>
          <a:p>
            <a:r>
              <a:rPr lang="en-US" altLang="zh-CN" b="0" dirty="0">
                <a:latin typeface="华文细黑" panose="02010600040101010101" pitchFamily="2" charset="-122"/>
                <a:ea typeface="华文细黑" panose="02010600040101010101" pitchFamily="2" charset="-122"/>
              </a:rPr>
              <a:t>5.2.4 </a:t>
            </a:r>
            <a:r>
              <a:rPr lang="zh-CN" altLang="en-US" b="0" dirty="0">
                <a:latin typeface="华文细黑" panose="02010600040101010101" pitchFamily="2" charset="-122"/>
                <a:ea typeface="华文细黑" panose="02010600040101010101" pitchFamily="2" charset="-122"/>
              </a:rPr>
              <a:t>信息隐藏</a:t>
            </a:r>
            <a:endParaRPr lang="en-US" altLang="zh-CN" b="0" dirty="0">
              <a:latin typeface="华文细黑" panose="02010600040101010101" pitchFamily="2" charset="-122"/>
              <a:ea typeface="华文细黑" panose="02010600040101010101" pitchFamily="2" charset="-122"/>
            </a:endParaRPr>
          </a:p>
          <a:p>
            <a:r>
              <a:rPr lang="en-US" altLang="zh-CN" b="0" dirty="0">
                <a:latin typeface="华文细黑" panose="02010600040101010101" pitchFamily="2" charset="-122"/>
                <a:ea typeface="华文细黑" panose="02010600040101010101" pitchFamily="2" charset="-122"/>
              </a:rPr>
              <a:t>5.2.5 </a:t>
            </a:r>
            <a:r>
              <a:rPr lang="zh-CN" altLang="en-US" b="0" dirty="0">
                <a:latin typeface="华文细黑" panose="02010600040101010101" pitchFamily="2" charset="-122"/>
                <a:ea typeface="华文细黑" panose="02010600040101010101" pitchFamily="2" charset="-122"/>
              </a:rPr>
              <a:t>模块独立</a:t>
            </a:r>
          </a:p>
        </p:txBody>
      </p:sp>
    </p:spTree>
    <p:extLst>
      <p:ext uri="{BB962C8B-B14F-4D97-AF65-F5344CB8AC3E}">
        <p14:creationId xmlns:p14="http://schemas.microsoft.com/office/powerpoint/2010/main" val="1431028608"/>
      </p:ext>
    </p:extLst>
  </p:cSld>
  <p:clrMapOvr>
    <a:masterClrMapping/>
  </p:clrMapOvr>
  <p:transition spd="slow">
    <p:wip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变换型</a:t>
            </a:r>
            <a:r>
              <a:rPr lang="en-US" altLang="zh-CN" dirty="0"/>
              <a:t>DFD</a:t>
            </a:r>
            <a:r>
              <a:rPr lang="zh-CN" altLang="en-US" dirty="0"/>
              <a:t>到</a:t>
            </a:r>
            <a:r>
              <a:rPr lang="en-US" altLang="zh-CN" dirty="0" smtClean="0"/>
              <a:t>SC</a:t>
            </a:r>
            <a:r>
              <a:rPr lang="zh-CN" altLang="en-US" dirty="0" smtClean="0"/>
              <a:t>映射</a:t>
            </a:r>
            <a:r>
              <a:rPr lang="zh-CN" altLang="en-US" dirty="0"/>
              <a:t>的</a:t>
            </a:r>
            <a:r>
              <a:rPr lang="zh-CN" altLang="en-US" dirty="0" smtClean="0"/>
              <a:t>步骤</a:t>
            </a:r>
            <a:endParaRPr lang="zh-CN" altLang="en-US" dirty="0"/>
          </a:p>
        </p:txBody>
      </p:sp>
      <p:sp>
        <p:nvSpPr>
          <p:cNvPr id="4" name="Line 225"/>
          <p:cNvSpPr>
            <a:spLocks noChangeShapeType="1"/>
          </p:cNvSpPr>
          <p:nvPr/>
        </p:nvSpPr>
        <p:spPr bwMode="auto">
          <a:xfrm flipV="1">
            <a:off x="1250705" y="2742102"/>
            <a:ext cx="7058025" cy="71437"/>
          </a:xfrm>
          <a:prstGeom prst="line">
            <a:avLst/>
          </a:prstGeom>
          <a:noFill/>
          <a:ln w="38100">
            <a:solidFill>
              <a:srgbClr val="FF00FF"/>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5" name="Rectangle 227"/>
          <p:cNvSpPr>
            <a:spLocks noChangeArrowheads="1"/>
          </p:cNvSpPr>
          <p:nvPr/>
        </p:nvSpPr>
        <p:spPr bwMode="auto">
          <a:xfrm>
            <a:off x="588718" y="1594339"/>
            <a:ext cx="2133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000" b="0" smtClean="0">
                <a:solidFill>
                  <a:srgbClr val="A50021"/>
                </a:solidFill>
                <a:latin typeface="华文细黑" panose="02010600040101010101" pitchFamily="2" charset="-122"/>
                <a:ea typeface="华文细黑" panose="02010600040101010101" pitchFamily="2" charset="-122"/>
              </a:rPr>
              <a:t>Step1</a:t>
            </a:r>
            <a:r>
              <a:rPr lang="en-US" altLang="zh-CN" sz="2000" b="0" smtClean="0">
                <a:solidFill>
                  <a:srgbClr val="000066"/>
                </a:solidFill>
                <a:latin typeface="华文细黑" panose="02010600040101010101" pitchFamily="2" charset="-122"/>
                <a:ea typeface="华文细黑" panose="02010600040101010101" pitchFamily="2" charset="-122"/>
              </a:rPr>
              <a:t> </a:t>
            </a:r>
            <a:r>
              <a:rPr lang="zh-CN" altLang="en-US" sz="2000" b="0" smtClean="0">
                <a:solidFill>
                  <a:srgbClr val="000066"/>
                </a:solidFill>
                <a:latin typeface="华文细黑" panose="02010600040101010101" pitchFamily="2" charset="-122"/>
                <a:ea typeface="华文细黑" panose="02010600040101010101" pitchFamily="2" charset="-122"/>
              </a:rPr>
              <a:t>划分边界</a:t>
            </a:r>
          </a:p>
        </p:txBody>
      </p:sp>
      <p:grpSp>
        <p:nvGrpSpPr>
          <p:cNvPr id="6" name="Group 231"/>
          <p:cNvGrpSpPr>
            <a:grpSpLocks/>
          </p:cNvGrpSpPr>
          <p:nvPr/>
        </p:nvGrpSpPr>
        <p:grpSpPr bwMode="auto">
          <a:xfrm>
            <a:off x="1552330" y="1594339"/>
            <a:ext cx="6656388" cy="1219200"/>
            <a:chOff x="1072" y="1536"/>
            <a:chExt cx="4193" cy="768"/>
          </a:xfrm>
        </p:grpSpPr>
        <p:sp>
          <p:nvSpPr>
            <p:cNvPr id="7" name="Oval 4"/>
            <p:cNvSpPr>
              <a:spLocks noChangeArrowheads="1"/>
            </p:cNvSpPr>
            <p:nvPr/>
          </p:nvSpPr>
          <p:spPr bwMode="auto">
            <a:xfrm>
              <a:off x="1561" y="1680"/>
              <a:ext cx="872" cy="436"/>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2000" b="0" i="0" u="none" strike="noStrike" kern="0" cap="none" spc="0" normalizeH="0" baseline="0" noProof="0" smtClean="0">
                <a:ln>
                  <a:noFill/>
                </a:ln>
                <a:solidFill>
                  <a:srgbClr val="FFFFFF"/>
                </a:solidFill>
                <a:effectLst/>
                <a:uLnTx/>
                <a:uFillTx/>
                <a:latin typeface="华文细黑" panose="02010600040101010101" pitchFamily="2" charset="-122"/>
                <a:ea typeface="华文细黑" panose="0201060004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2000" b="0" i="0" u="none" strike="noStrike" kern="0" cap="none" spc="0" normalizeH="0" baseline="0" noProof="0" smtClean="0">
                <a:ln>
                  <a:noFill/>
                </a:ln>
                <a:solidFill>
                  <a:srgbClr val="0000FF"/>
                </a:solidFill>
                <a:effectLst/>
                <a:uLnTx/>
                <a:uFillTx/>
                <a:latin typeface="华文细黑" panose="02010600040101010101" pitchFamily="2" charset="-122"/>
                <a:ea typeface="华文细黑" panose="0201060004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2000" b="0" i="0" u="none" strike="noStrike" kern="0" cap="none" spc="0" normalizeH="0" baseline="0" noProof="0" smtClean="0">
                <a:ln>
                  <a:noFill/>
                </a:ln>
                <a:solidFill>
                  <a:srgbClr val="0000FF"/>
                </a:solidFill>
                <a:effectLst/>
                <a:uLnTx/>
                <a:uFillTx/>
                <a:latin typeface="华文细黑" panose="02010600040101010101" pitchFamily="2" charset="-122"/>
                <a:ea typeface="华文细黑" panose="02010600040101010101" pitchFamily="2" charset="-122"/>
              </a:endParaRPr>
            </a:p>
          </p:txBody>
        </p:sp>
        <p:sp>
          <p:nvSpPr>
            <p:cNvPr id="8" name="Oval 5"/>
            <p:cNvSpPr>
              <a:spLocks noChangeArrowheads="1"/>
            </p:cNvSpPr>
            <p:nvPr/>
          </p:nvSpPr>
          <p:spPr bwMode="auto">
            <a:xfrm>
              <a:off x="3106" y="1639"/>
              <a:ext cx="767" cy="425"/>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smtClean="0">
                <a:ln>
                  <a:noFill/>
                </a:ln>
                <a:solidFill>
                  <a:srgbClr val="0000FF"/>
                </a:solidFill>
                <a:effectLst/>
                <a:uLnTx/>
                <a:uFillTx/>
                <a:latin typeface="华文细黑" panose="02010600040101010101" pitchFamily="2" charset="-122"/>
                <a:ea typeface="华文细黑" panose="02010600040101010101" pitchFamily="2" charset="-122"/>
              </a:endParaRPr>
            </a:p>
          </p:txBody>
        </p:sp>
        <p:sp>
          <p:nvSpPr>
            <p:cNvPr id="9" name="Oval 6"/>
            <p:cNvSpPr>
              <a:spLocks noChangeArrowheads="1"/>
            </p:cNvSpPr>
            <p:nvPr/>
          </p:nvSpPr>
          <p:spPr bwMode="auto">
            <a:xfrm>
              <a:off x="4593" y="1632"/>
              <a:ext cx="552" cy="377"/>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FF"/>
                  </a:solidFill>
                  <a:effectLst/>
                  <a:uLnTx/>
                  <a:uFillTx/>
                  <a:latin typeface="华文细黑" panose="02010600040101010101" pitchFamily="2" charset="-122"/>
                  <a:ea typeface="华文细黑" panose="02010600040101010101" pitchFamily="2" charset="-122"/>
                </a:rPr>
                <a:t> </a:t>
              </a:r>
            </a:p>
          </p:txBody>
        </p:sp>
        <p:sp>
          <p:nvSpPr>
            <p:cNvPr id="10" name="Line 7"/>
            <p:cNvSpPr>
              <a:spLocks noChangeShapeType="1"/>
            </p:cNvSpPr>
            <p:nvPr/>
          </p:nvSpPr>
          <p:spPr bwMode="auto">
            <a:xfrm>
              <a:off x="1072" y="1878"/>
              <a:ext cx="489" cy="0"/>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500" i="0" u="none" strike="noStrike" kern="0" cap="none" spc="0" normalizeH="0" baseline="0" noProof="0" smtClean="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1" name="Line 8"/>
            <p:cNvSpPr>
              <a:spLocks noChangeShapeType="1"/>
            </p:cNvSpPr>
            <p:nvPr/>
          </p:nvSpPr>
          <p:spPr bwMode="auto">
            <a:xfrm>
              <a:off x="2433" y="1872"/>
              <a:ext cx="673" cy="0"/>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500" i="0" u="none" strike="noStrike" kern="0" cap="none" spc="0" normalizeH="0" baseline="0" noProof="0" smtClean="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2" name="Line 9"/>
            <p:cNvSpPr>
              <a:spLocks noChangeShapeType="1"/>
            </p:cNvSpPr>
            <p:nvPr/>
          </p:nvSpPr>
          <p:spPr bwMode="auto">
            <a:xfrm>
              <a:off x="3921" y="1824"/>
              <a:ext cx="667" cy="0"/>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500" i="0" u="none" strike="noStrike" kern="0" cap="none" spc="0" normalizeH="0" baseline="0" noProof="0" smtClean="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3" name="Arc 10"/>
            <p:cNvSpPr>
              <a:spLocks/>
            </p:cNvSpPr>
            <p:nvPr/>
          </p:nvSpPr>
          <p:spPr bwMode="auto">
            <a:xfrm>
              <a:off x="2448" y="1536"/>
              <a:ext cx="177" cy="668"/>
            </a:xfrm>
            <a:custGeom>
              <a:avLst/>
              <a:gdLst>
                <a:gd name="T0" fmla="*/ 0 w 21600"/>
                <a:gd name="T1" fmla="*/ 0 h 41601"/>
                <a:gd name="T2" fmla="*/ 0 w 21600"/>
                <a:gd name="T3" fmla="*/ 0 h 41601"/>
                <a:gd name="T4" fmla="*/ 0 w 21600"/>
                <a:gd name="T5" fmla="*/ 0 h 41601"/>
                <a:gd name="T6" fmla="*/ 0 60000 65536"/>
                <a:gd name="T7" fmla="*/ 0 60000 65536"/>
                <a:gd name="T8" fmla="*/ 0 60000 65536"/>
                <a:gd name="T9" fmla="*/ 0 w 21600"/>
                <a:gd name="T10" fmla="*/ 0 h 41601"/>
                <a:gd name="T11" fmla="*/ 21600 w 21600"/>
                <a:gd name="T12" fmla="*/ 41601 h 41601"/>
              </a:gdLst>
              <a:ahLst/>
              <a:cxnLst>
                <a:cxn ang="T6">
                  <a:pos x="T0" y="T1"/>
                </a:cxn>
                <a:cxn ang="T7">
                  <a:pos x="T2" y="T3"/>
                </a:cxn>
                <a:cxn ang="T8">
                  <a:pos x="T4" y="T5"/>
                </a:cxn>
              </a:cxnLst>
              <a:rect l="T9" t="T10" r="T11" b="T12"/>
              <a:pathLst>
                <a:path w="21600" h="41601" fill="none" extrusionOk="0">
                  <a:moveTo>
                    <a:pt x="4724" y="0"/>
                  </a:moveTo>
                  <a:cubicBezTo>
                    <a:pt x="14588" y="2211"/>
                    <a:pt x="21600" y="10968"/>
                    <a:pt x="21600" y="21077"/>
                  </a:cubicBezTo>
                  <a:cubicBezTo>
                    <a:pt x="21600" y="30412"/>
                    <a:pt x="15602" y="38691"/>
                    <a:pt x="6732" y="41601"/>
                  </a:cubicBezTo>
                </a:path>
                <a:path w="21600" h="41601" stroke="0" extrusionOk="0">
                  <a:moveTo>
                    <a:pt x="4724" y="0"/>
                  </a:moveTo>
                  <a:cubicBezTo>
                    <a:pt x="14588" y="2211"/>
                    <a:pt x="21600" y="10968"/>
                    <a:pt x="21600" y="21077"/>
                  </a:cubicBezTo>
                  <a:cubicBezTo>
                    <a:pt x="21600" y="30412"/>
                    <a:pt x="15602" y="38691"/>
                    <a:pt x="6732" y="41601"/>
                  </a:cubicBezTo>
                  <a:lnTo>
                    <a:pt x="0" y="21077"/>
                  </a:lnTo>
                  <a:lnTo>
                    <a:pt x="4724" y="0"/>
                  </a:lnTo>
                  <a:close/>
                </a:path>
              </a:pathLst>
            </a:custGeom>
            <a:noFill/>
            <a:ln w="3175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500" i="0" u="none" strike="noStrike" kern="0" cap="none" spc="0" normalizeH="0" baseline="0" noProof="0" smtClean="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4" name="Arc 12"/>
            <p:cNvSpPr>
              <a:spLocks/>
            </p:cNvSpPr>
            <p:nvPr/>
          </p:nvSpPr>
          <p:spPr bwMode="auto">
            <a:xfrm flipH="1">
              <a:off x="4127" y="1592"/>
              <a:ext cx="226" cy="520"/>
            </a:xfrm>
            <a:custGeom>
              <a:avLst/>
              <a:gdLst>
                <a:gd name="T0" fmla="*/ 0 w 21600"/>
                <a:gd name="T1" fmla="*/ 0 h 41601"/>
                <a:gd name="T2" fmla="*/ 0 w 21600"/>
                <a:gd name="T3" fmla="*/ 0 h 41601"/>
                <a:gd name="T4" fmla="*/ 0 w 21600"/>
                <a:gd name="T5" fmla="*/ 0 h 41601"/>
                <a:gd name="T6" fmla="*/ 0 60000 65536"/>
                <a:gd name="T7" fmla="*/ 0 60000 65536"/>
                <a:gd name="T8" fmla="*/ 0 60000 65536"/>
                <a:gd name="T9" fmla="*/ 0 w 21600"/>
                <a:gd name="T10" fmla="*/ 0 h 41601"/>
                <a:gd name="T11" fmla="*/ 21600 w 21600"/>
                <a:gd name="T12" fmla="*/ 41601 h 41601"/>
              </a:gdLst>
              <a:ahLst/>
              <a:cxnLst>
                <a:cxn ang="T6">
                  <a:pos x="T0" y="T1"/>
                </a:cxn>
                <a:cxn ang="T7">
                  <a:pos x="T2" y="T3"/>
                </a:cxn>
                <a:cxn ang="T8">
                  <a:pos x="T4" y="T5"/>
                </a:cxn>
              </a:cxnLst>
              <a:rect l="T9" t="T10" r="T11" b="T12"/>
              <a:pathLst>
                <a:path w="21600" h="41601" fill="none" extrusionOk="0">
                  <a:moveTo>
                    <a:pt x="4724" y="0"/>
                  </a:moveTo>
                  <a:cubicBezTo>
                    <a:pt x="14588" y="2211"/>
                    <a:pt x="21600" y="10968"/>
                    <a:pt x="21600" y="21077"/>
                  </a:cubicBezTo>
                  <a:cubicBezTo>
                    <a:pt x="21600" y="30412"/>
                    <a:pt x="15602" y="38691"/>
                    <a:pt x="6732" y="41601"/>
                  </a:cubicBezTo>
                </a:path>
                <a:path w="21600" h="41601" stroke="0" extrusionOk="0">
                  <a:moveTo>
                    <a:pt x="4724" y="0"/>
                  </a:moveTo>
                  <a:cubicBezTo>
                    <a:pt x="14588" y="2211"/>
                    <a:pt x="21600" y="10968"/>
                    <a:pt x="21600" y="21077"/>
                  </a:cubicBezTo>
                  <a:cubicBezTo>
                    <a:pt x="21600" y="30412"/>
                    <a:pt x="15602" y="38691"/>
                    <a:pt x="6732" y="41601"/>
                  </a:cubicBezTo>
                  <a:lnTo>
                    <a:pt x="0" y="21077"/>
                  </a:lnTo>
                  <a:lnTo>
                    <a:pt x="4724" y="0"/>
                  </a:lnTo>
                  <a:close/>
                </a:path>
              </a:pathLst>
            </a:custGeom>
            <a:noFill/>
            <a:ln w="3175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500" i="0" u="none" strike="noStrike" kern="0" cap="none" spc="0" normalizeH="0" baseline="0" noProof="0" smtClean="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5" name="Line 13"/>
            <p:cNvSpPr>
              <a:spLocks noChangeShapeType="1"/>
            </p:cNvSpPr>
            <p:nvPr/>
          </p:nvSpPr>
          <p:spPr bwMode="auto">
            <a:xfrm>
              <a:off x="3393" y="1920"/>
              <a:ext cx="221" cy="0"/>
            </a:xfrm>
            <a:prstGeom prst="line">
              <a:avLst/>
            </a:prstGeom>
            <a:noFill/>
            <a:ln w="254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2500" i="0" u="none" strike="noStrike" kern="0" cap="none" spc="0" normalizeH="0" baseline="0" noProof="0" smtClean="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6" name="Rectangle 14"/>
            <p:cNvSpPr>
              <a:spLocks noChangeArrowheads="1"/>
            </p:cNvSpPr>
            <p:nvPr/>
          </p:nvSpPr>
          <p:spPr bwMode="auto">
            <a:xfrm>
              <a:off x="1569" y="2064"/>
              <a:ext cx="67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smtClean="0">
                  <a:ln>
                    <a:noFill/>
                  </a:ln>
                  <a:solidFill>
                    <a:srgbClr val="330066"/>
                  </a:solidFill>
                  <a:effectLst/>
                  <a:uLnTx/>
                  <a:uFillTx/>
                  <a:latin typeface="华文细黑" panose="02010600040101010101" pitchFamily="2" charset="-122"/>
                  <a:ea typeface="华文细黑" panose="02010600040101010101" pitchFamily="2" charset="-122"/>
                </a:rPr>
                <a:t>传入</a:t>
              </a:r>
            </a:p>
          </p:txBody>
        </p:sp>
        <p:sp>
          <p:nvSpPr>
            <p:cNvPr id="17" name="Rectangle 15"/>
            <p:cNvSpPr>
              <a:spLocks noChangeArrowheads="1"/>
            </p:cNvSpPr>
            <p:nvPr/>
          </p:nvSpPr>
          <p:spPr bwMode="auto">
            <a:xfrm>
              <a:off x="3057" y="2016"/>
              <a:ext cx="81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smtClean="0">
                  <a:ln>
                    <a:noFill/>
                  </a:ln>
                  <a:solidFill>
                    <a:srgbClr val="330066"/>
                  </a:solidFill>
                  <a:effectLst/>
                  <a:uLnTx/>
                  <a:uFillTx/>
                  <a:latin typeface="华文细黑" panose="02010600040101010101" pitchFamily="2" charset="-122"/>
                  <a:ea typeface="华文细黑" panose="02010600040101010101" pitchFamily="2" charset="-122"/>
                </a:rPr>
                <a:t>变换中心 </a:t>
              </a:r>
            </a:p>
          </p:txBody>
        </p:sp>
        <p:sp>
          <p:nvSpPr>
            <p:cNvPr id="18" name="Rectangle 226"/>
            <p:cNvSpPr>
              <a:spLocks noChangeArrowheads="1"/>
            </p:cNvSpPr>
            <p:nvPr/>
          </p:nvSpPr>
          <p:spPr bwMode="auto">
            <a:xfrm>
              <a:off x="4545" y="2016"/>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smtClean="0">
                  <a:ln>
                    <a:noFill/>
                  </a:ln>
                  <a:solidFill>
                    <a:srgbClr val="330066"/>
                  </a:solidFill>
                  <a:effectLst/>
                  <a:uLnTx/>
                  <a:uFillTx/>
                  <a:latin typeface="华文细黑" panose="02010600040101010101" pitchFamily="2" charset="-122"/>
                  <a:ea typeface="华文细黑" panose="02010600040101010101" pitchFamily="2" charset="-122"/>
                </a:rPr>
                <a:t>传出 </a:t>
              </a:r>
            </a:p>
          </p:txBody>
        </p:sp>
        <p:sp>
          <p:nvSpPr>
            <p:cNvPr id="19" name="Rectangle 228"/>
            <p:cNvSpPr>
              <a:spLocks noChangeArrowheads="1"/>
            </p:cNvSpPr>
            <p:nvPr/>
          </p:nvSpPr>
          <p:spPr bwMode="auto">
            <a:xfrm>
              <a:off x="1569" y="1766"/>
              <a:ext cx="8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dirty="0" smtClean="0">
                  <a:ln>
                    <a:noFill/>
                  </a:ln>
                  <a:solidFill>
                    <a:srgbClr val="0000FF"/>
                  </a:solidFill>
                  <a:effectLst/>
                  <a:uLnTx/>
                  <a:uFillTx/>
                  <a:latin typeface="华文细黑" panose="02010600040101010101" pitchFamily="2" charset="-122"/>
                  <a:ea typeface="华文细黑" panose="02010600040101010101" pitchFamily="2" charset="-122"/>
                </a:rPr>
                <a:t>取得</a:t>
              </a:r>
              <a:r>
                <a:rPr kumimoji="0" lang="en-US" altLang="zh-CN" sz="2000" b="0" i="0" u="none" strike="noStrike" kern="0" cap="none" spc="0" normalizeH="0" baseline="0" noProof="0" dirty="0" smtClean="0">
                  <a:ln>
                    <a:noFill/>
                  </a:ln>
                  <a:solidFill>
                    <a:srgbClr val="0000FF"/>
                  </a:solidFill>
                  <a:effectLst/>
                  <a:uLnTx/>
                  <a:uFillTx/>
                  <a:latin typeface="华文细黑" panose="02010600040101010101" pitchFamily="2" charset="-122"/>
                  <a:ea typeface="华文细黑" panose="02010600040101010101" pitchFamily="2" charset="-122"/>
                </a:rPr>
                <a:t>C</a:t>
              </a:r>
            </a:p>
          </p:txBody>
        </p:sp>
        <p:sp>
          <p:nvSpPr>
            <p:cNvPr id="20" name="Rectangle 229"/>
            <p:cNvSpPr>
              <a:spLocks noChangeArrowheads="1"/>
            </p:cNvSpPr>
            <p:nvPr/>
          </p:nvSpPr>
          <p:spPr bwMode="auto">
            <a:xfrm>
              <a:off x="3153" y="1622"/>
              <a:ext cx="67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smtClean="0">
                  <a:ln>
                    <a:noFill/>
                  </a:ln>
                  <a:solidFill>
                    <a:srgbClr val="0000FF"/>
                  </a:solidFill>
                  <a:effectLst/>
                  <a:uLnTx/>
                  <a:uFillTx/>
                  <a:latin typeface="华文细黑" panose="02010600040101010101" pitchFamily="2" charset="-122"/>
                  <a:ea typeface="华文细黑" panose="02010600040101010101" pitchFamily="2" charset="-122"/>
                </a:rPr>
                <a:t>变换</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FF"/>
                  </a:solidFill>
                  <a:effectLst/>
                  <a:uLnTx/>
                  <a:uFillTx/>
                  <a:latin typeface="华文细黑" panose="02010600040101010101" pitchFamily="2" charset="-122"/>
                  <a:ea typeface="华文细黑" panose="02010600040101010101" pitchFamily="2" charset="-122"/>
                </a:rPr>
                <a:t>C   D</a:t>
              </a:r>
            </a:p>
          </p:txBody>
        </p:sp>
        <p:sp>
          <p:nvSpPr>
            <p:cNvPr id="21" name="Rectangle 230"/>
            <p:cNvSpPr>
              <a:spLocks noChangeArrowheads="1"/>
            </p:cNvSpPr>
            <p:nvPr/>
          </p:nvSpPr>
          <p:spPr bwMode="auto">
            <a:xfrm>
              <a:off x="4449" y="1680"/>
              <a:ext cx="8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smtClean="0">
                  <a:ln>
                    <a:noFill/>
                  </a:ln>
                  <a:solidFill>
                    <a:srgbClr val="0000FF"/>
                  </a:solidFill>
                  <a:effectLst/>
                  <a:uLnTx/>
                  <a:uFillTx/>
                  <a:latin typeface="华文细黑" panose="02010600040101010101" pitchFamily="2" charset="-122"/>
                  <a:ea typeface="华文细黑" panose="02010600040101010101" pitchFamily="2" charset="-122"/>
                </a:rPr>
                <a:t>给出</a:t>
              </a:r>
              <a:r>
                <a:rPr kumimoji="0" lang="en-US" altLang="zh-CN" sz="2000" b="0" i="0" u="none" strike="noStrike" kern="0" cap="none" spc="0" normalizeH="0" baseline="0" noProof="0" smtClean="0">
                  <a:ln>
                    <a:noFill/>
                  </a:ln>
                  <a:solidFill>
                    <a:srgbClr val="0000FF"/>
                  </a:solidFill>
                  <a:effectLst/>
                  <a:uLnTx/>
                  <a:uFillTx/>
                  <a:latin typeface="华文细黑" panose="02010600040101010101" pitchFamily="2" charset="-122"/>
                  <a:ea typeface="华文细黑" panose="02010600040101010101" pitchFamily="2" charset="-122"/>
                </a:rPr>
                <a:t>D</a:t>
              </a:r>
            </a:p>
          </p:txBody>
        </p:sp>
      </p:grpSp>
      <p:sp>
        <p:nvSpPr>
          <p:cNvPr id="22" name="Rectangle 232"/>
          <p:cNvSpPr>
            <a:spLocks noChangeArrowheads="1"/>
          </p:cNvSpPr>
          <p:nvPr/>
        </p:nvSpPr>
        <p:spPr bwMode="auto">
          <a:xfrm>
            <a:off x="341767" y="3130062"/>
            <a:ext cx="502602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692150" indent="-347663">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987425" indent="-293688">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lvl="1" fontAlgn="base">
              <a:lnSpc>
                <a:spcPct val="80000"/>
              </a:lnSpc>
              <a:spcAft>
                <a:spcPct val="0"/>
              </a:spcAft>
              <a:buClr>
                <a:srgbClr val="669999"/>
              </a:buClr>
              <a:buFont typeface="Wingdings" panose="05000000000000000000" pitchFamily="2" charset="2"/>
              <a:buNone/>
            </a:pPr>
            <a:r>
              <a:rPr lang="en-US" altLang="zh-CN" sz="2000" dirty="0" smtClean="0">
                <a:solidFill>
                  <a:srgbClr val="A50021"/>
                </a:solidFill>
                <a:latin typeface="华文细黑" panose="02010600040101010101" pitchFamily="2" charset="-122"/>
                <a:ea typeface="华文细黑" panose="02010600040101010101" pitchFamily="2" charset="-122"/>
              </a:rPr>
              <a:t>Step2</a:t>
            </a:r>
            <a:r>
              <a:rPr lang="en-US" altLang="zh-CN" sz="2000" dirty="0" smtClean="0">
                <a:solidFill>
                  <a:srgbClr val="000066"/>
                </a:solidFill>
                <a:latin typeface="华文细黑" panose="02010600040101010101" pitchFamily="2" charset="-122"/>
                <a:ea typeface="华文细黑" panose="02010600040101010101" pitchFamily="2" charset="-122"/>
              </a:rPr>
              <a:t> </a:t>
            </a:r>
            <a:r>
              <a:rPr lang="zh-CN" altLang="en-US" sz="2000" dirty="0" smtClean="0">
                <a:solidFill>
                  <a:srgbClr val="000066"/>
                </a:solidFill>
                <a:latin typeface="华文细黑" panose="02010600040101010101" pitchFamily="2" charset="-122"/>
                <a:ea typeface="华文细黑" panose="02010600040101010101" pitchFamily="2" charset="-122"/>
              </a:rPr>
              <a:t>建立初始</a:t>
            </a:r>
            <a:r>
              <a:rPr lang="en-US" altLang="zh-CN" sz="2000" dirty="0" smtClean="0">
                <a:solidFill>
                  <a:srgbClr val="000066"/>
                </a:solidFill>
                <a:latin typeface="华文细黑" panose="02010600040101010101" pitchFamily="2" charset="-122"/>
                <a:ea typeface="华文细黑" panose="02010600040101010101" pitchFamily="2" charset="-122"/>
              </a:rPr>
              <a:t>SC</a:t>
            </a:r>
            <a:r>
              <a:rPr lang="zh-CN" altLang="en-US" sz="2000" dirty="0" smtClean="0">
                <a:solidFill>
                  <a:srgbClr val="000066"/>
                </a:solidFill>
                <a:latin typeface="华文细黑" panose="02010600040101010101" pitchFamily="2" charset="-122"/>
                <a:ea typeface="华文细黑" panose="02010600040101010101" pitchFamily="2" charset="-122"/>
              </a:rPr>
              <a:t>图的框架</a:t>
            </a:r>
          </a:p>
          <a:p>
            <a:pPr lvl="2" fontAlgn="base">
              <a:lnSpc>
                <a:spcPct val="80000"/>
              </a:lnSpc>
              <a:spcAft>
                <a:spcPct val="0"/>
              </a:spcAft>
              <a:buClr>
                <a:srgbClr val="CCCC00"/>
              </a:buClr>
            </a:pPr>
            <a:r>
              <a:rPr lang="zh-CN" altLang="en-US" sz="2000" dirty="0" smtClean="0">
                <a:solidFill>
                  <a:srgbClr val="000066"/>
                </a:solidFill>
                <a:latin typeface="华文细黑" panose="02010600040101010101" pitchFamily="2" charset="-122"/>
                <a:ea typeface="华文细黑" panose="02010600040101010101" pitchFamily="2" charset="-122"/>
              </a:rPr>
              <a:t>顶层主控模块 </a:t>
            </a:r>
          </a:p>
          <a:p>
            <a:pPr lvl="2" fontAlgn="base">
              <a:lnSpc>
                <a:spcPct val="80000"/>
              </a:lnSpc>
              <a:spcAft>
                <a:spcPct val="0"/>
              </a:spcAft>
              <a:buClr>
                <a:srgbClr val="CCCC00"/>
              </a:buClr>
            </a:pPr>
            <a:r>
              <a:rPr lang="zh-CN" altLang="en-US" sz="2000" dirty="0" smtClean="0">
                <a:solidFill>
                  <a:srgbClr val="000066"/>
                </a:solidFill>
                <a:latin typeface="华文细黑" panose="02010600040101010101" pitchFamily="2" charset="-122"/>
                <a:ea typeface="华文细黑" panose="02010600040101010101" pitchFamily="2" charset="-122"/>
              </a:rPr>
              <a:t>第一层包括</a:t>
            </a:r>
          </a:p>
          <a:p>
            <a:pPr lvl="2" fontAlgn="base">
              <a:lnSpc>
                <a:spcPct val="80000"/>
              </a:lnSpc>
              <a:spcAft>
                <a:spcPct val="0"/>
              </a:spcAft>
              <a:buClr>
                <a:srgbClr val="CCCC00"/>
              </a:buClr>
              <a:buFont typeface="Wingdings" panose="05000000000000000000" pitchFamily="2" charset="2"/>
              <a:buNone/>
            </a:pPr>
            <a:r>
              <a:rPr lang="zh-CN" altLang="en-US" sz="2000" dirty="0" smtClean="0">
                <a:solidFill>
                  <a:srgbClr val="000066"/>
                </a:solidFill>
                <a:latin typeface="华文细黑" panose="02010600040101010101" pitchFamily="2" charset="-122"/>
                <a:ea typeface="华文细黑" panose="02010600040101010101" pitchFamily="2" charset="-122"/>
              </a:rPr>
              <a:t>    传入、传出</a:t>
            </a:r>
          </a:p>
          <a:p>
            <a:pPr lvl="2" fontAlgn="base">
              <a:lnSpc>
                <a:spcPct val="80000"/>
              </a:lnSpc>
              <a:spcAft>
                <a:spcPct val="0"/>
              </a:spcAft>
              <a:buClr>
                <a:srgbClr val="CCCC00"/>
              </a:buClr>
              <a:buFont typeface="Wingdings" panose="05000000000000000000" pitchFamily="2" charset="2"/>
              <a:buNone/>
            </a:pPr>
            <a:r>
              <a:rPr lang="zh-CN" altLang="en-US" sz="2000" dirty="0" smtClean="0">
                <a:solidFill>
                  <a:srgbClr val="000066"/>
                </a:solidFill>
                <a:latin typeface="华文细黑" panose="02010600040101010101" pitchFamily="2" charset="-122"/>
                <a:ea typeface="华文细黑" panose="02010600040101010101" pitchFamily="2" charset="-122"/>
              </a:rPr>
              <a:t>    和变换中心</a:t>
            </a:r>
          </a:p>
          <a:p>
            <a:pPr lvl="2" fontAlgn="base">
              <a:lnSpc>
                <a:spcPct val="80000"/>
              </a:lnSpc>
              <a:spcAft>
                <a:spcPct val="0"/>
              </a:spcAft>
              <a:buClr>
                <a:srgbClr val="CCCC00"/>
              </a:buClr>
              <a:buFont typeface="Wingdings" panose="05000000000000000000" pitchFamily="2" charset="2"/>
              <a:buNone/>
            </a:pPr>
            <a:r>
              <a:rPr lang="zh-CN" altLang="en-US" sz="2000" dirty="0" smtClean="0">
                <a:solidFill>
                  <a:srgbClr val="000066"/>
                </a:solidFill>
                <a:latin typeface="华文细黑" panose="02010600040101010101" pitchFamily="2" charset="-122"/>
                <a:ea typeface="华文细黑" panose="02010600040101010101" pitchFamily="2" charset="-122"/>
              </a:rPr>
              <a:t>    模块  </a:t>
            </a:r>
          </a:p>
        </p:txBody>
      </p:sp>
      <p:sp>
        <p:nvSpPr>
          <p:cNvPr id="23" name="Freeform 233"/>
          <p:cNvSpPr>
            <a:spLocks/>
          </p:cNvSpPr>
          <p:nvPr/>
        </p:nvSpPr>
        <p:spPr bwMode="auto">
          <a:xfrm>
            <a:off x="1807918" y="3319499"/>
            <a:ext cx="2438400" cy="2133600"/>
          </a:xfrm>
          <a:custGeom>
            <a:avLst/>
            <a:gdLst>
              <a:gd name="T0" fmla="*/ 0 w 2508"/>
              <a:gd name="T1" fmla="*/ 2147483646 h 1284"/>
              <a:gd name="T2" fmla="*/ 170148402 w 2508"/>
              <a:gd name="T3" fmla="*/ 2147483646 h 1284"/>
              <a:gd name="T4" fmla="*/ 487757780 w 2508"/>
              <a:gd name="T5" fmla="*/ 2147483646 h 1284"/>
              <a:gd name="T6" fmla="*/ 555817141 w 2508"/>
              <a:gd name="T7" fmla="*/ 2147483646 h 1284"/>
              <a:gd name="T8" fmla="*/ 589846821 w 2508"/>
              <a:gd name="T9" fmla="*/ 2147483646 h 1284"/>
              <a:gd name="T10" fmla="*/ 657906182 w 2508"/>
              <a:gd name="T11" fmla="*/ 2147483646 h 1284"/>
              <a:gd name="T12" fmla="*/ 725965543 w 2508"/>
              <a:gd name="T13" fmla="*/ 2147483646 h 1284"/>
              <a:gd name="T14" fmla="*/ 805368130 w 2508"/>
              <a:gd name="T15" fmla="*/ 2147483646 h 1284"/>
              <a:gd name="T16" fmla="*/ 873427491 w 2508"/>
              <a:gd name="T17" fmla="*/ 2147483646 h 1284"/>
              <a:gd name="T18" fmla="*/ 1066262346 w 2508"/>
              <a:gd name="T19" fmla="*/ 2147483646 h 1284"/>
              <a:gd name="T20" fmla="*/ 1088948800 w 2508"/>
              <a:gd name="T21" fmla="*/ 2147483646 h 1284"/>
              <a:gd name="T22" fmla="*/ 1122978480 w 2508"/>
              <a:gd name="T23" fmla="*/ 2147483646 h 1284"/>
              <a:gd name="T24" fmla="*/ 1202380096 w 2508"/>
              <a:gd name="T25" fmla="*/ 1590444264 h 1284"/>
              <a:gd name="T26" fmla="*/ 1259096230 w 2508"/>
              <a:gd name="T27" fmla="*/ 1159698007 h 1284"/>
              <a:gd name="T28" fmla="*/ 1293125910 w 2508"/>
              <a:gd name="T29" fmla="*/ 927758738 h 1284"/>
              <a:gd name="T30" fmla="*/ 1304469137 w 2508"/>
              <a:gd name="T31" fmla="*/ 828356907 h 1284"/>
              <a:gd name="T32" fmla="*/ 1338498817 w 2508"/>
              <a:gd name="T33" fmla="*/ 762087357 h 1284"/>
              <a:gd name="T34" fmla="*/ 1372528498 w 2508"/>
              <a:gd name="T35" fmla="*/ 563282032 h 1284"/>
              <a:gd name="T36" fmla="*/ 1383871724 w 2508"/>
              <a:gd name="T37" fmla="*/ 463880200 h 1284"/>
              <a:gd name="T38" fmla="*/ 1429244632 w 2508"/>
              <a:gd name="T39" fmla="*/ 397610650 h 1284"/>
              <a:gd name="T40" fmla="*/ 1724168528 w 2508"/>
              <a:gd name="T41" fmla="*/ 430744594 h 1284"/>
              <a:gd name="T42" fmla="*/ 2147483646 w 2508"/>
              <a:gd name="T43" fmla="*/ 364476707 h 1284"/>
              <a:gd name="T44" fmla="*/ 2147483646 w 2508"/>
              <a:gd name="T45" fmla="*/ 0 h 128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508"/>
              <a:gd name="T70" fmla="*/ 0 h 1284"/>
              <a:gd name="T71" fmla="*/ 2508 w 2508"/>
              <a:gd name="T72" fmla="*/ 1284 h 128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508" h="1284">
                <a:moveTo>
                  <a:pt x="0" y="1236"/>
                </a:moveTo>
                <a:cubicBezTo>
                  <a:pt x="66" y="1258"/>
                  <a:pt x="113" y="1273"/>
                  <a:pt x="180" y="1284"/>
                </a:cubicBezTo>
                <a:cubicBezTo>
                  <a:pt x="292" y="1265"/>
                  <a:pt x="403" y="1247"/>
                  <a:pt x="516" y="1236"/>
                </a:cubicBezTo>
                <a:cubicBezTo>
                  <a:pt x="540" y="1212"/>
                  <a:pt x="564" y="1188"/>
                  <a:pt x="588" y="1164"/>
                </a:cubicBezTo>
                <a:cubicBezTo>
                  <a:pt x="597" y="1155"/>
                  <a:pt x="613" y="1158"/>
                  <a:pt x="624" y="1152"/>
                </a:cubicBezTo>
                <a:cubicBezTo>
                  <a:pt x="651" y="1139"/>
                  <a:pt x="677" y="1115"/>
                  <a:pt x="696" y="1092"/>
                </a:cubicBezTo>
                <a:cubicBezTo>
                  <a:pt x="728" y="1053"/>
                  <a:pt x="720" y="1020"/>
                  <a:pt x="768" y="996"/>
                </a:cubicBezTo>
                <a:cubicBezTo>
                  <a:pt x="867" y="946"/>
                  <a:pt x="727" y="1035"/>
                  <a:pt x="852" y="960"/>
                </a:cubicBezTo>
                <a:cubicBezTo>
                  <a:pt x="877" y="945"/>
                  <a:pt x="924" y="912"/>
                  <a:pt x="924" y="912"/>
                </a:cubicBezTo>
                <a:cubicBezTo>
                  <a:pt x="1001" y="938"/>
                  <a:pt x="1003" y="943"/>
                  <a:pt x="1128" y="912"/>
                </a:cubicBezTo>
                <a:cubicBezTo>
                  <a:pt x="1142" y="909"/>
                  <a:pt x="1142" y="886"/>
                  <a:pt x="1152" y="876"/>
                </a:cubicBezTo>
                <a:cubicBezTo>
                  <a:pt x="1162" y="866"/>
                  <a:pt x="1176" y="860"/>
                  <a:pt x="1188" y="852"/>
                </a:cubicBezTo>
                <a:cubicBezTo>
                  <a:pt x="1218" y="761"/>
                  <a:pt x="1246" y="669"/>
                  <a:pt x="1272" y="576"/>
                </a:cubicBezTo>
                <a:cubicBezTo>
                  <a:pt x="1288" y="519"/>
                  <a:pt x="1299" y="469"/>
                  <a:pt x="1332" y="420"/>
                </a:cubicBezTo>
                <a:cubicBezTo>
                  <a:pt x="1357" y="320"/>
                  <a:pt x="1327" y="419"/>
                  <a:pt x="1368" y="336"/>
                </a:cubicBezTo>
                <a:cubicBezTo>
                  <a:pt x="1374" y="325"/>
                  <a:pt x="1372" y="310"/>
                  <a:pt x="1380" y="300"/>
                </a:cubicBezTo>
                <a:cubicBezTo>
                  <a:pt x="1389" y="289"/>
                  <a:pt x="1404" y="284"/>
                  <a:pt x="1416" y="276"/>
                </a:cubicBezTo>
                <a:cubicBezTo>
                  <a:pt x="1446" y="186"/>
                  <a:pt x="1405" y="297"/>
                  <a:pt x="1452" y="204"/>
                </a:cubicBezTo>
                <a:cubicBezTo>
                  <a:pt x="1458" y="193"/>
                  <a:pt x="1455" y="177"/>
                  <a:pt x="1464" y="168"/>
                </a:cubicBezTo>
                <a:cubicBezTo>
                  <a:pt x="1477" y="155"/>
                  <a:pt x="1496" y="152"/>
                  <a:pt x="1512" y="144"/>
                </a:cubicBezTo>
                <a:cubicBezTo>
                  <a:pt x="1616" y="148"/>
                  <a:pt x="1720" y="157"/>
                  <a:pt x="1824" y="156"/>
                </a:cubicBezTo>
                <a:cubicBezTo>
                  <a:pt x="2028" y="153"/>
                  <a:pt x="2436" y="132"/>
                  <a:pt x="2436" y="132"/>
                </a:cubicBezTo>
                <a:cubicBezTo>
                  <a:pt x="2472" y="77"/>
                  <a:pt x="2481" y="53"/>
                  <a:pt x="2508" y="0"/>
                </a:cubicBezTo>
              </a:path>
            </a:pathLst>
          </a:custGeom>
          <a:noFill/>
          <a:ln w="31750">
            <a:solidFill>
              <a:srgbClr val="FF00FF"/>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92" name="文本框 91"/>
          <p:cNvSpPr txBox="1"/>
          <p:nvPr/>
        </p:nvSpPr>
        <p:spPr>
          <a:xfrm>
            <a:off x="4083132" y="1811805"/>
            <a:ext cx="489791" cy="369332"/>
          </a:xfrm>
          <a:prstGeom prst="rect">
            <a:avLst/>
          </a:prstGeom>
          <a:noFill/>
        </p:spPr>
        <p:txBody>
          <a:bodyPr wrap="square" rtlCol="0">
            <a:spAutoFit/>
          </a:bodyPr>
          <a:lstStyle/>
          <a:p>
            <a:r>
              <a:rPr lang="en-US" altLang="zh-CN" dirty="0" smtClean="0">
                <a:latin typeface="华文细黑" panose="02010600040101010101" pitchFamily="2" charset="-122"/>
                <a:ea typeface="华文细黑" panose="02010600040101010101" pitchFamily="2" charset="-122"/>
              </a:rPr>
              <a:t>C</a:t>
            </a:r>
            <a:endParaRPr lang="zh-CN" altLang="en-US" dirty="0">
              <a:latin typeface="华文细黑" panose="02010600040101010101" pitchFamily="2" charset="-122"/>
              <a:ea typeface="华文细黑" panose="02010600040101010101" pitchFamily="2" charset="-122"/>
            </a:endParaRPr>
          </a:p>
        </p:txBody>
      </p:sp>
      <p:sp>
        <p:nvSpPr>
          <p:cNvPr id="93" name="文本框 92"/>
          <p:cNvSpPr txBox="1"/>
          <p:nvPr/>
        </p:nvSpPr>
        <p:spPr>
          <a:xfrm>
            <a:off x="6452765" y="1753374"/>
            <a:ext cx="489791" cy="369332"/>
          </a:xfrm>
          <a:prstGeom prst="rect">
            <a:avLst/>
          </a:prstGeom>
          <a:noFill/>
        </p:spPr>
        <p:txBody>
          <a:bodyPr wrap="square" rtlCol="0">
            <a:spAutoFit/>
          </a:bodyPr>
          <a:lstStyle/>
          <a:p>
            <a:r>
              <a:rPr lang="en-US" altLang="zh-CN" dirty="0" smtClean="0">
                <a:latin typeface="华文细黑" panose="02010600040101010101" pitchFamily="2" charset="-122"/>
                <a:ea typeface="华文细黑" panose="02010600040101010101" pitchFamily="2" charset="-122"/>
              </a:rPr>
              <a:t>D</a:t>
            </a:r>
            <a:endParaRPr lang="zh-CN" altLang="en-US" dirty="0">
              <a:latin typeface="华文细黑" panose="02010600040101010101" pitchFamily="2" charset="-122"/>
              <a:ea typeface="华文细黑" panose="02010600040101010101" pitchFamily="2" charset="-122"/>
            </a:endParaRPr>
          </a:p>
        </p:txBody>
      </p:sp>
      <p:grpSp>
        <p:nvGrpSpPr>
          <p:cNvPr id="162" name="Group 234"/>
          <p:cNvGrpSpPr>
            <a:grpSpLocks/>
          </p:cNvGrpSpPr>
          <p:nvPr/>
        </p:nvGrpSpPr>
        <p:grpSpPr bwMode="auto">
          <a:xfrm>
            <a:off x="3793880" y="3023089"/>
            <a:ext cx="4514850" cy="1254125"/>
            <a:chOff x="1565" y="1661"/>
            <a:chExt cx="3448" cy="934"/>
          </a:xfrm>
        </p:grpSpPr>
        <p:sp>
          <p:nvSpPr>
            <p:cNvPr id="163" name="Rectangle 4"/>
            <p:cNvSpPr>
              <a:spLocks noChangeArrowheads="1"/>
            </p:cNvSpPr>
            <p:nvPr/>
          </p:nvSpPr>
          <p:spPr bwMode="auto">
            <a:xfrm>
              <a:off x="2790" y="1661"/>
              <a:ext cx="907" cy="311"/>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zh-CN" altLang="en-US" sz="2400" b="0">
                  <a:solidFill>
                    <a:srgbClr val="0000FF"/>
                  </a:solidFill>
                  <a:latin typeface="华文细黑" panose="02010600040101010101" pitchFamily="2" charset="-122"/>
                  <a:ea typeface="华文细黑" panose="02010600040101010101" pitchFamily="2" charset="-122"/>
                </a:rPr>
                <a:t>主模块</a:t>
              </a:r>
            </a:p>
          </p:txBody>
        </p:sp>
        <p:sp>
          <p:nvSpPr>
            <p:cNvPr id="164" name="Rectangle 9"/>
            <p:cNvSpPr>
              <a:spLocks noChangeArrowheads="1"/>
            </p:cNvSpPr>
            <p:nvPr/>
          </p:nvSpPr>
          <p:spPr bwMode="auto">
            <a:xfrm>
              <a:off x="4196" y="2194"/>
              <a:ext cx="817" cy="311"/>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zh-CN" altLang="en-US" sz="2400" b="0">
                  <a:solidFill>
                    <a:srgbClr val="0000FF"/>
                  </a:solidFill>
                  <a:latin typeface="华文细黑" panose="02010600040101010101" pitchFamily="2" charset="-122"/>
                  <a:ea typeface="华文细黑" panose="02010600040101010101" pitchFamily="2" charset="-122"/>
                </a:rPr>
                <a:t>给出</a:t>
              </a:r>
              <a:r>
                <a:rPr lang="en-US" altLang="zh-CN" sz="2400" b="0">
                  <a:solidFill>
                    <a:srgbClr val="0000FF"/>
                  </a:solidFill>
                  <a:latin typeface="华文细黑" panose="02010600040101010101" pitchFamily="2" charset="-122"/>
                  <a:ea typeface="华文细黑" panose="02010600040101010101" pitchFamily="2" charset="-122"/>
                </a:rPr>
                <a:t>D </a:t>
              </a:r>
            </a:p>
          </p:txBody>
        </p:sp>
        <p:sp>
          <p:nvSpPr>
            <p:cNvPr id="165" name="Line 22"/>
            <p:cNvSpPr>
              <a:spLocks noChangeShapeType="1"/>
            </p:cNvSpPr>
            <p:nvPr/>
          </p:nvSpPr>
          <p:spPr bwMode="auto">
            <a:xfrm flipH="1">
              <a:off x="1928" y="1972"/>
              <a:ext cx="1225" cy="267"/>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latin typeface="华文细黑" panose="02010600040101010101" pitchFamily="2" charset="-122"/>
                <a:ea typeface="华文细黑" panose="02010600040101010101" pitchFamily="2" charset="-122"/>
              </a:endParaRPr>
            </a:p>
          </p:txBody>
        </p:sp>
        <p:sp>
          <p:nvSpPr>
            <p:cNvPr id="166" name="Line 25"/>
            <p:cNvSpPr>
              <a:spLocks noChangeShapeType="1"/>
            </p:cNvSpPr>
            <p:nvPr/>
          </p:nvSpPr>
          <p:spPr bwMode="auto">
            <a:xfrm>
              <a:off x="3334" y="1972"/>
              <a:ext cx="1180" cy="178"/>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latin typeface="华文细黑" panose="02010600040101010101" pitchFamily="2" charset="-122"/>
                <a:ea typeface="华文细黑" panose="02010600040101010101" pitchFamily="2" charset="-122"/>
              </a:endParaRPr>
            </a:p>
          </p:txBody>
        </p:sp>
        <p:sp>
          <p:nvSpPr>
            <p:cNvPr id="167" name="Line 26"/>
            <p:cNvSpPr>
              <a:spLocks noChangeShapeType="1"/>
            </p:cNvSpPr>
            <p:nvPr/>
          </p:nvSpPr>
          <p:spPr bwMode="auto">
            <a:xfrm>
              <a:off x="3244" y="1972"/>
              <a:ext cx="0" cy="267"/>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latin typeface="华文细黑" panose="02010600040101010101" pitchFamily="2" charset="-122"/>
                <a:ea typeface="华文细黑" panose="02010600040101010101" pitchFamily="2" charset="-122"/>
              </a:endParaRPr>
            </a:p>
          </p:txBody>
        </p:sp>
        <p:sp>
          <p:nvSpPr>
            <p:cNvPr id="168" name="Rectangle 33"/>
            <p:cNvSpPr>
              <a:spLocks noChangeArrowheads="1"/>
            </p:cNvSpPr>
            <p:nvPr/>
          </p:nvSpPr>
          <p:spPr bwMode="auto">
            <a:xfrm>
              <a:off x="1565" y="2284"/>
              <a:ext cx="771" cy="311"/>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zh-CN" altLang="en-US" sz="2400" b="0">
                  <a:solidFill>
                    <a:srgbClr val="0000FF"/>
                  </a:solidFill>
                  <a:latin typeface="华文细黑" panose="02010600040101010101" pitchFamily="2" charset="-122"/>
                  <a:ea typeface="华文细黑" panose="02010600040101010101" pitchFamily="2" charset="-122"/>
                </a:rPr>
                <a:t>取得</a:t>
              </a:r>
              <a:r>
                <a:rPr lang="en-US" altLang="zh-CN" sz="2400" b="0">
                  <a:solidFill>
                    <a:srgbClr val="0000FF"/>
                  </a:solidFill>
                  <a:latin typeface="华文细黑" panose="02010600040101010101" pitchFamily="2" charset="-122"/>
                  <a:ea typeface="华文细黑" panose="02010600040101010101" pitchFamily="2" charset="-122"/>
                </a:rPr>
                <a:t>C </a:t>
              </a:r>
            </a:p>
          </p:txBody>
        </p:sp>
        <p:sp>
          <p:nvSpPr>
            <p:cNvPr id="169" name="Rectangle 38"/>
            <p:cNvSpPr>
              <a:spLocks noChangeArrowheads="1"/>
            </p:cNvSpPr>
            <p:nvPr/>
          </p:nvSpPr>
          <p:spPr bwMode="auto">
            <a:xfrm>
              <a:off x="2835" y="2239"/>
              <a:ext cx="771" cy="31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en-US" altLang="zh-CN" sz="2400" b="0">
                  <a:solidFill>
                    <a:srgbClr val="0000FF"/>
                  </a:solidFill>
                  <a:latin typeface="华文细黑" panose="02010600040101010101" pitchFamily="2" charset="-122"/>
                  <a:ea typeface="华文细黑" panose="02010600040101010101" pitchFamily="2" charset="-122"/>
                </a:rPr>
                <a:t>C      D</a:t>
              </a:r>
            </a:p>
          </p:txBody>
        </p:sp>
        <p:sp>
          <p:nvSpPr>
            <p:cNvPr id="170" name="Line 40"/>
            <p:cNvSpPr>
              <a:spLocks noChangeShapeType="1"/>
            </p:cNvSpPr>
            <p:nvPr/>
          </p:nvSpPr>
          <p:spPr bwMode="auto">
            <a:xfrm>
              <a:off x="3108" y="2373"/>
              <a:ext cx="226" cy="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latin typeface="华文细黑" panose="02010600040101010101" pitchFamily="2" charset="-122"/>
                <a:ea typeface="华文细黑" panose="02010600040101010101" pitchFamily="2" charset="-122"/>
              </a:endParaRPr>
            </a:p>
          </p:txBody>
        </p:sp>
        <p:sp>
          <p:nvSpPr>
            <p:cNvPr id="171" name="Line 43"/>
            <p:cNvSpPr>
              <a:spLocks noChangeShapeType="1"/>
            </p:cNvSpPr>
            <p:nvPr/>
          </p:nvSpPr>
          <p:spPr bwMode="auto">
            <a:xfrm>
              <a:off x="3153" y="2061"/>
              <a:ext cx="0" cy="133"/>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latin typeface="华文细黑" panose="02010600040101010101" pitchFamily="2" charset="-122"/>
                <a:ea typeface="华文细黑" panose="02010600040101010101" pitchFamily="2" charset="-122"/>
              </a:endParaRPr>
            </a:p>
          </p:txBody>
        </p:sp>
        <p:sp>
          <p:nvSpPr>
            <p:cNvPr id="172" name="Line 44"/>
            <p:cNvSpPr>
              <a:spLocks noChangeShapeType="1"/>
            </p:cNvSpPr>
            <p:nvPr/>
          </p:nvSpPr>
          <p:spPr bwMode="auto">
            <a:xfrm>
              <a:off x="3879" y="1972"/>
              <a:ext cx="226" cy="45"/>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latin typeface="华文细黑" panose="02010600040101010101" pitchFamily="2" charset="-122"/>
                <a:ea typeface="华文细黑" panose="02010600040101010101" pitchFamily="2" charset="-122"/>
              </a:endParaRPr>
            </a:p>
          </p:txBody>
        </p:sp>
        <p:sp>
          <p:nvSpPr>
            <p:cNvPr id="173" name="Line 56"/>
            <p:cNvSpPr>
              <a:spLocks noChangeShapeType="1"/>
            </p:cNvSpPr>
            <p:nvPr/>
          </p:nvSpPr>
          <p:spPr bwMode="auto">
            <a:xfrm flipV="1">
              <a:off x="2200" y="1972"/>
              <a:ext cx="317" cy="133"/>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latin typeface="华文细黑" panose="02010600040101010101" pitchFamily="2" charset="-122"/>
                <a:ea typeface="华文细黑" panose="02010600040101010101" pitchFamily="2" charset="-122"/>
              </a:endParaRPr>
            </a:p>
          </p:txBody>
        </p:sp>
        <p:sp>
          <p:nvSpPr>
            <p:cNvPr id="174" name="Oval 59"/>
            <p:cNvSpPr>
              <a:spLocks noChangeArrowheads="1"/>
            </p:cNvSpPr>
            <p:nvPr/>
          </p:nvSpPr>
          <p:spPr bwMode="auto">
            <a:xfrm>
              <a:off x="3833" y="1928"/>
              <a:ext cx="91" cy="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zh-CN" sz="3200" b="0">
                <a:solidFill>
                  <a:schemeClr val="tx1"/>
                </a:solidFill>
                <a:latin typeface="华文细黑" panose="02010600040101010101" pitchFamily="2" charset="-122"/>
                <a:ea typeface="华文细黑" panose="02010600040101010101" pitchFamily="2" charset="-122"/>
              </a:endParaRPr>
            </a:p>
          </p:txBody>
        </p:sp>
        <p:sp>
          <p:nvSpPr>
            <p:cNvPr id="175" name="Oval 63"/>
            <p:cNvSpPr>
              <a:spLocks noChangeArrowheads="1"/>
            </p:cNvSpPr>
            <p:nvPr/>
          </p:nvSpPr>
          <p:spPr bwMode="auto">
            <a:xfrm>
              <a:off x="3108" y="1972"/>
              <a:ext cx="91" cy="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zh-CN" sz="3200" b="0">
                <a:solidFill>
                  <a:schemeClr val="tx1"/>
                </a:solidFill>
                <a:latin typeface="华文细黑" panose="02010600040101010101" pitchFamily="2" charset="-122"/>
                <a:ea typeface="华文细黑" panose="02010600040101010101" pitchFamily="2" charset="-122"/>
              </a:endParaRPr>
            </a:p>
          </p:txBody>
        </p:sp>
        <p:sp>
          <p:nvSpPr>
            <p:cNvPr id="176" name="Oval 64"/>
            <p:cNvSpPr>
              <a:spLocks noChangeArrowheads="1"/>
            </p:cNvSpPr>
            <p:nvPr/>
          </p:nvSpPr>
          <p:spPr bwMode="auto">
            <a:xfrm>
              <a:off x="2110" y="2061"/>
              <a:ext cx="90" cy="89"/>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zh-CN" sz="3200" b="0">
                <a:solidFill>
                  <a:schemeClr val="tx1"/>
                </a:solidFill>
                <a:latin typeface="华文细黑" panose="02010600040101010101" pitchFamily="2" charset="-122"/>
                <a:ea typeface="华文细黑" panose="02010600040101010101" pitchFamily="2" charset="-122"/>
              </a:endParaRPr>
            </a:p>
          </p:txBody>
        </p:sp>
        <p:sp>
          <p:nvSpPr>
            <p:cNvPr id="177" name="Rectangle 74"/>
            <p:cNvSpPr>
              <a:spLocks noChangeArrowheads="1"/>
            </p:cNvSpPr>
            <p:nvPr/>
          </p:nvSpPr>
          <p:spPr bwMode="auto">
            <a:xfrm>
              <a:off x="1883" y="1928"/>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en-US" altLang="zh-CN" sz="2400" b="0">
                  <a:solidFill>
                    <a:schemeClr val="tx1"/>
                  </a:solidFill>
                  <a:latin typeface="华文细黑" panose="02010600040101010101" pitchFamily="2" charset="-122"/>
                  <a:ea typeface="华文细黑" panose="02010600040101010101" pitchFamily="2" charset="-122"/>
                </a:rPr>
                <a:t>C</a:t>
              </a:r>
            </a:p>
          </p:txBody>
        </p:sp>
        <p:sp>
          <p:nvSpPr>
            <p:cNvPr id="178" name="Rectangle 76"/>
            <p:cNvSpPr>
              <a:spLocks noChangeArrowheads="1"/>
            </p:cNvSpPr>
            <p:nvPr/>
          </p:nvSpPr>
          <p:spPr bwMode="auto">
            <a:xfrm>
              <a:off x="3425" y="2017"/>
              <a:ext cx="227"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en-US" altLang="zh-CN" sz="2400" b="0">
                  <a:solidFill>
                    <a:schemeClr val="tx1"/>
                  </a:solidFill>
                  <a:latin typeface="华文细黑" panose="02010600040101010101" pitchFamily="2" charset="-122"/>
                  <a:ea typeface="华文细黑" panose="02010600040101010101" pitchFamily="2" charset="-122"/>
                </a:rPr>
                <a:t>D</a:t>
              </a:r>
            </a:p>
          </p:txBody>
        </p:sp>
        <p:sp>
          <p:nvSpPr>
            <p:cNvPr id="179" name="Rectangle 77"/>
            <p:cNvSpPr>
              <a:spLocks noChangeArrowheads="1"/>
            </p:cNvSpPr>
            <p:nvPr/>
          </p:nvSpPr>
          <p:spPr bwMode="auto">
            <a:xfrm>
              <a:off x="3924" y="1750"/>
              <a:ext cx="227"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en-US" altLang="zh-CN" sz="2400" b="0">
                  <a:solidFill>
                    <a:schemeClr val="tx1"/>
                  </a:solidFill>
                  <a:latin typeface="华文细黑" panose="02010600040101010101" pitchFamily="2" charset="-122"/>
                  <a:ea typeface="华文细黑" panose="02010600040101010101" pitchFamily="2" charset="-122"/>
                </a:rPr>
                <a:t>D</a:t>
              </a:r>
            </a:p>
          </p:txBody>
        </p:sp>
        <p:sp>
          <p:nvSpPr>
            <p:cNvPr id="180" name="Rectangle 78"/>
            <p:cNvSpPr>
              <a:spLocks noChangeArrowheads="1"/>
            </p:cNvSpPr>
            <p:nvPr/>
          </p:nvSpPr>
          <p:spPr bwMode="auto">
            <a:xfrm>
              <a:off x="2835" y="2017"/>
              <a:ext cx="227"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en-US" altLang="zh-CN" sz="2400" b="0">
                  <a:solidFill>
                    <a:schemeClr val="tx1"/>
                  </a:solidFill>
                  <a:latin typeface="华文细黑" panose="02010600040101010101" pitchFamily="2" charset="-122"/>
                  <a:ea typeface="华文细黑" panose="02010600040101010101" pitchFamily="2" charset="-122"/>
                </a:rPr>
                <a:t>C</a:t>
              </a:r>
            </a:p>
          </p:txBody>
        </p:sp>
        <p:sp>
          <p:nvSpPr>
            <p:cNvPr id="181" name="Oval 79"/>
            <p:cNvSpPr>
              <a:spLocks noChangeArrowheads="1"/>
            </p:cNvSpPr>
            <p:nvPr/>
          </p:nvSpPr>
          <p:spPr bwMode="auto">
            <a:xfrm>
              <a:off x="3334" y="2150"/>
              <a:ext cx="91" cy="89"/>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zh-CN" sz="3200" b="0">
                <a:solidFill>
                  <a:schemeClr val="tx1"/>
                </a:solidFill>
                <a:latin typeface="华文细黑" panose="02010600040101010101" pitchFamily="2" charset="-122"/>
                <a:ea typeface="华文细黑" panose="02010600040101010101" pitchFamily="2" charset="-122"/>
              </a:endParaRPr>
            </a:p>
          </p:txBody>
        </p:sp>
        <p:sp>
          <p:nvSpPr>
            <p:cNvPr id="182" name="Line 80"/>
            <p:cNvSpPr>
              <a:spLocks noChangeShapeType="1"/>
            </p:cNvSpPr>
            <p:nvPr/>
          </p:nvSpPr>
          <p:spPr bwMode="auto">
            <a:xfrm flipV="1">
              <a:off x="3380" y="1972"/>
              <a:ext cx="0" cy="178"/>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latin typeface="华文细黑" panose="02010600040101010101" pitchFamily="2" charset="-122"/>
                <a:ea typeface="华文细黑" panose="02010600040101010101" pitchFamily="2" charset="-122"/>
              </a:endParaRPr>
            </a:p>
          </p:txBody>
        </p:sp>
      </p:grpSp>
      <p:grpSp>
        <p:nvGrpSpPr>
          <p:cNvPr id="183" name="Group 255"/>
          <p:cNvGrpSpPr>
            <a:grpSpLocks/>
          </p:cNvGrpSpPr>
          <p:nvPr/>
        </p:nvGrpSpPr>
        <p:grpSpPr bwMode="auto">
          <a:xfrm>
            <a:off x="2684218" y="4107352"/>
            <a:ext cx="6234112" cy="1887537"/>
            <a:chOff x="703" y="2478"/>
            <a:chExt cx="4762" cy="1406"/>
          </a:xfrm>
        </p:grpSpPr>
        <p:sp>
          <p:nvSpPr>
            <p:cNvPr id="184" name="Rectangle 82"/>
            <p:cNvSpPr>
              <a:spLocks noChangeArrowheads="1"/>
            </p:cNvSpPr>
            <p:nvPr/>
          </p:nvSpPr>
          <p:spPr bwMode="auto">
            <a:xfrm>
              <a:off x="3878" y="2478"/>
              <a:ext cx="227"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en-US" altLang="zh-CN" sz="2400" b="0">
                  <a:solidFill>
                    <a:schemeClr val="tx1"/>
                  </a:solidFill>
                  <a:latin typeface="华文细黑" panose="02010600040101010101" pitchFamily="2" charset="-122"/>
                  <a:ea typeface="华文细黑" panose="02010600040101010101" pitchFamily="2" charset="-122"/>
                </a:rPr>
                <a:t>D</a:t>
              </a:r>
            </a:p>
          </p:txBody>
        </p:sp>
        <p:grpSp>
          <p:nvGrpSpPr>
            <p:cNvPr id="185" name="Group 257"/>
            <p:cNvGrpSpPr>
              <a:grpSpLocks/>
            </p:cNvGrpSpPr>
            <p:nvPr/>
          </p:nvGrpSpPr>
          <p:grpSpPr bwMode="auto">
            <a:xfrm>
              <a:off x="703" y="2506"/>
              <a:ext cx="4762" cy="1378"/>
              <a:chOff x="703" y="2506"/>
              <a:chExt cx="4762" cy="1378"/>
            </a:xfrm>
          </p:grpSpPr>
          <p:sp>
            <p:nvSpPr>
              <p:cNvPr id="186" name="Rectangle 13"/>
              <p:cNvSpPr>
                <a:spLocks noChangeArrowheads="1"/>
              </p:cNvSpPr>
              <p:nvPr/>
            </p:nvSpPr>
            <p:spPr bwMode="auto">
              <a:xfrm>
                <a:off x="4559" y="2862"/>
                <a:ext cx="862" cy="311"/>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zh-CN" altLang="en-US" sz="2400" b="0">
                    <a:solidFill>
                      <a:srgbClr val="0000FF"/>
                    </a:solidFill>
                    <a:latin typeface="华文细黑" panose="02010600040101010101" pitchFamily="2" charset="-122"/>
                    <a:ea typeface="华文细黑" panose="02010600040101010101" pitchFamily="2" charset="-122"/>
                  </a:rPr>
                  <a:t>给出</a:t>
                </a:r>
                <a:r>
                  <a:rPr lang="en-US" altLang="zh-CN" sz="2400" b="0">
                    <a:solidFill>
                      <a:srgbClr val="0000FF"/>
                    </a:solidFill>
                    <a:latin typeface="华文细黑" panose="02010600040101010101" pitchFamily="2" charset="-122"/>
                    <a:ea typeface="华文细黑" panose="02010600040101010101" pitchFamily="2" charset="-122"/>
                  </a:rPr>
                  <a:t>E </a:t>
                </a:r>
              </a:p>
            </p:txBody>
          </p:sp>
          <p:sp>
            <p:nvSpPr>
              <p:cNvPr id="187" name="Rectangle 15"/>
              <p:cNvSpPr>
                <a:spLocks noChangeArrowheads="1"/>
              </p:cNvSpPr>
              <p:nvPr/>
            </p:nvSpPr>
            <p:spPr bwMode="auto">
              <a:xfrm>
                <a:off x="2200" y="2906"/>
                <a:ext cx="771" cy="311"/>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en-US" altLang="zh-CN" sz="2400" b="0">
                    <a:solidFill>
                      <a:srgbClr val="0000FF"/>
                    </a:solidFill>
                    <a:latin typeface="华文细黑" panose="02010600040101010101" pitchFamily="2" charset="-122"/>
                    <a:ea typeface="华文细黑" panose="02010600040101010101" pitchFamily="2" charset="-122"/>
                  </a:rPr>
                  <a:t>B      C</a:t>
                </a:r>
              </a:p>
            </p:txBody>
          </p:sp>
          <p:sp>
            <p:nvSpPr>
              <p:cNvPr id="188" name="Rectangle 16"/>
              <p:cNvSpPr>
                <a:spLocks noChangeArrowheads="1"/>
              </p:cNvSpPr>
              <p:nvPr/>
            </p:nvSpPr>
            <p:spPr bwMode="auto">
              <a:xfrm>
                <a:off x="703" y="3573"/>
                <a:ext cx="908" cy="311"/>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zh-CN" altLang="en-US" sz="2400" b="0">
                    <a:solidFill>
                      <a:srgbClr val="0000FF"/>
                    </a:solidFill>
                    <a:latin typeface="华文细黑" panose="02010600040101010101" pitchFamily="2" charset="-122"/>
                    <a:ea typeface="华文细黑" panose="02010600040101010101" pitchFamily="2" charset="-122"/>
                  </a:rPr>
                  <a:t>取得</a:t>
                </a:r>
                <a:r>
                  <a:rPr lang="en-US" altLang="zh-CN" sz="2400" b="0">
                    <a:solidFill>
                      <a:srgbClr val="0000FF"/>
                    </a:solidFill>
                    <a:latin typeface="华文细黑" panose="02010600040101010101" pitchFamily="2" charset="-122"/>
                    <a:ea typeface="华文细黑" panose="02010600040101010101" pitchFamily="2" charset="-122"/>
                  </a:rPr>
                  <a:t>A  </a:t>
                </a:r>
              </a:p>
            </p:txBody>
          </p:sp>
          <p:sp>
            <p:nvSpPr>
              <p:cNvPr id="189" name="Line 17"/>
              <p:cNvSpPr>
                <a:spLocks noChangeShapeType="1"/>
              </p:cNvSpPr>
              <p:nvPr/>
            </p:nvSpPr>
            <p:spPr bwMode="auto">
              <a:xfrm flipH="1">
                <a:off x="1384" y="2595"/>
                <a:ext cx="544" cy="222"/>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latin typeface="华文细黑" panose="02010600040101010101" pitchFamily="2" charset="-122"/>
                  <a:ea typeface="华文细黑" panose="02010600040101010101" pitchFamily="2" charset="-122"/>
                </a:endParaRPr>
              </a:p>
            </p:txBody>
          </p:sp>
          <p:sp>
            <p:nvSpPr>
              <p:cNvPr id="190" name="Line 23"/>
              <p:cNvSpPr>
                <a:spLocks noChangeShapeType="1"/>
              </p:cNvSpPr>
              <p:nvPr/>
            </p:nvSpPr>
            <p:spPr bwMode="auto">
              <a:xfrm flipH="1">
                <a:off x="3879" y="2506"/>
                <a:ext cx="680" cy="356"/>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latin typeface="华文细黑" panose="02010600040101010101" pitchFamily="2" charset="-122"/>
                  <a:ea typeface="华文细黑" panose="02010600040101010101" pitchFamily="2" charset="-122"/>
                </a:endParaRPr>
              </a:p>
            </p:txBody>
          </p:sp>
          <p:sp>
            <p:nvSpPr>
              <p:cNvPr id="191" name="Line 24"/>
              <p:cNvSpPr>
                <a:spLocks noChangeShapeType="1"/>
              </p:cNvSpPr>
              <p:nvPr/>
            </p:nvSpPr>
            <p:spPr bwMode="auto">
              <a:xfrm>
                <a:off x="4604" y="2506"/>
                <a:ext cx="363" cy="356"/>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latin typeface="华文细黑" panose="02010600040101010101" pitchFamily="2" charset="-122"/>
                  <a:ea typeface="华文细黑" panose="02010600040101010101" pitchFamily="2" charset="-122"/>
                </a:endParaRPr>
              </a:p>
            </p:txBody>
          </p:sp>
          <p:sp>
            <p:nvSpPr>
              <p:cNvPr id="192" name="Line 27"/>
              <p:cNvSpPr>
                <a:spLocks noChangeShapeType="1"/>
              </p:cNvSpPr>
              <p:nvPr/>
            </p:nvSpPr>
            <p:spPr bwMode="auto">
              <a:xfrm flipH="1">
                <a:off x="1157" y="3173"/>
                <a:ext cx="136" cy="40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latin typeface="华文细黑" panose="02010600040101010101" pitchFamily="2" charset="-122"/>
                  <a:ea typeface="华文细黑" panose="02010600040101010101" pitchFamily="2" charset="-122"/>
                </a:endParaRPr>
              </a:p>
            </p:txBody>
          </p:sp>
          <p:sp>
            <p:nvSpPr>
              <p:cNvPr id="193" name="Line 28"/>
              <p:cNvSpPr>
                <a:spLocks noChangeShapeType="1"/>
              </p:cNvSpPr>
              <p:nvPr/>
            </p:nvSpPr>
            <p:spPr bwMode="auto">
              <a:xfrm>
                <a:off x="1429" y="3173"/>
                <a:ext cx="771" cy="40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latin typeface="华文细黑" panose="02010600040101010101" pitchFamily="2" charset="-122"/>
                  <a:ea typeface="华文细黑" panose="02010600040101010101" pitchFamily="2" charset="-122"/>
                </a:endParaRPr>
              </a:p>
            </p:txBody>
          </p:sp>
          <p:sp>
            <p:nvSpPr>
              <p:cNvPr id="194" name="Line 29"/>
              <p:cNvSpPr>
                <a:spLocks noChangeShapeType="1"/>
              </p:cNvSpPr>
              <p:nvPr/>
            </p:nvSpPr>
            <p:spPr bwMode="auto">
              <a:xfrm>
                <a:off x="1974" y="2595"/>
                <a:ext cx="635" cy="267"/>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latin typeface="华文细黑" panose="02010600040101010101" pitchFamily="2" charset="-122"/>
                  <a:ea typeface="华文细黑" panose="02010600040101010101" pitchFamily="2" charset="-122"/>
                </a:endParaRPr>
              </a:p>
            </p:txBody>
          </p:sp>
          <p:sp>
            <p:nvSpPr>
              <p:cNvPr id="195" name="Line 30"/>
              <p:cNvSpPr>
                <a:spLocks noChangeShapeType="1"/>
              </p:cNvSpPr>
              <p:nvPr/>
            </p:nvSpPr>
            <p:spPr bwMode="auto">
              <a:xfrm>
                <a:off x="1611" y="3440"/>
                <a:ext cx="136" cy="89"/>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latin typeface="华文细黑" panose="02010600040101010101" pitchFamily="2" charset="-122"/>
                  <a:ea typeface="华文细黑" panose="02010600040101010101" pitchFamily="2" charset="-122"/>
                </a:endParaRPr>
              </a:p>
            </p:txBody>
          </p:sp>
          <p:sp>
            <p:nvSpPr>
              <p:cNvPr id="196" name="Rectangle 32"/>
              <p:cNvSpPr>
                <a:spLocks noChangeArrowheads="1"/>
              </p:cNvSpPr>
              <p:nvPr/>
            </p:nvSpPr>
            <p:spPr bwMode="auto">
              <a:xfrm>
                <a:off x="885" y="2817"/>
                <a:ext cx="862" cy="311"/>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zh-CN" altLang="en-US" sz="2400" b="0" dirty="0">
                    <a:solidFill>
                      <a:srgbClr val="0000FF"/>
                    </a:solidFill>
                    <a:latin typeface="华文细黑" panose="02010600040101010101" pitchFamily="2" charset="-122"/>
                    <a:ea typeface="华文细黑" panose="02010600040101010101" pitchFamily="2" charset="-122"/>
                  </a:rPr>
                  <a:t>取得</a:t>
                </a:r>
                <a:r>
                  <a:rPr lang="en-US" altLang="zh-CN" sz="2400" b="0" dirty="0">
                    <a:solidFill>
                      <a:srgbClr val="0000FF"/>
                    </a:solidFill>
                    <a:latin typeface="华文细黑" panose="02010600040101010101" pitchFamily="2" charset="-122"/>
                    <a:ea typeface="华文细黑" panose="02010600040101010101" pitchFamily="2" charset="-122"/>
                  </a:rPr>
                  <a:t>B</a:t>
                </a:r>
                <a:r>
                  <a:rPr lang="en-US" altLang="zh-CN" sz="2400" b="0" dirty="0">
                    <a:solidFill>
                      <a:schemeClr val="bg1"/>
                    </a:solidFill>
                    <a:latin typeface="华文细黑" panose="02010600040101010101" pitchFamily="2" charset="-122"/>
                    <a:ea typeface="华文细黑" panose="02010600040101010101" pitchFamily="2" charset="-122"/>
                  </a:rPr>
                  <a:t> </a:t>
                </a:r>
              </a:p>
            </p:txBody>
          </p:sp>
          <p:sp>
            <p:nvSpPr>
              <p:cNvPr id="197" name="Line 34"/>
              <p:cNvSpPr>
                <a:spLocks noChangeShapeType="1"/>
              </p:cNvSpPr>
              <p:nvPr/>
            </p:nvSpPr>
            <p:spPr bwMode="auto">
              <a:xfrm>
                <a:off x="2064" y="3748"/>
                <a:ext cx="226" cy="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latin typeface="华文细黑" panose="02010600040101010101" pitchFamily="2" charset="-122"/>
                  <a:ea typeface="华文细黑" panose="02010600040101010101" pitchFamily="2" charset="-122"/>
                </a:endParaRPr>
              </a:p>
            </p:txBody>
          </p:sp>
          <p:sp>
            <p:nvSpPr>
              <p:cNvPr id="198" name="Rectangle 35"/>
              <p:cNvSpPr>
                <a:spLocks noChangeArrowheads="1"/>
              </p:cNvSpPr>
              <p:nvPr/>
            </p:nvSpPr>
            <p:spPr bwMode="auto">
              <a:xfrm>
                <a:off x="1747" y="3566"/>
                <a:ext cx="771" cy="311"/>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en-US" altLang="zh-CN" sz="2400" b="0">
                    <a:solidFill>
                      <a:srgbClr val="0000FF"/>
                    </a:solidFill>
                    <a:latin typeface="华文细黑" panose="02010600040101010101" pitchFamily="2" charset="-122"/>
                    <a:ea typeface="华文细黑" panose="02010600040101010101" pitchFamily="2" charset="-122"/>
                  </a:rPr>
                  <a:t>A    B</a:t>
                </a:r>
              </a:p>
            </p:txBody>
          </p:sp>
          <p:sp>
            <p:nvSpPr>
              <p:cNvPr id="199" name="Line 36"/>
              <p:cNvSpPr>
                <a:spLocks noChangeShapeType="1"/>
              </p:cNvSpPr>
              <p:nvPr/>
            </p:nvSpPr>
            <p:spPr bwMode="auto">
              <a:xfrm>
                <a:off x="1974" y="3702"/>
                <a:ext cx="318" cy="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华文细黑" panose="02010600040101010101" pitchFamily="2" charset="-122"/>
                  <a:ea typeface="华文细黑" panose="02010600040101010101" pitchFamily="2" charset="-122"/>
                </a:endParaRPr>
              </a:p>
            </p:txBody>
          </p:sp>
          <p:sp>
            <p:nvSpPr>
              <p:cNvPr id="200" name="Line 37"/>
              <p:cNvSpPr>
                <a:spLocks noChangeShapeType="1"/>
              </p:cNvSpPr>
              <p:nvPr/>
            </p:nvSpPr>
            <p:spPr bwMode="auto">
              <a:xfrm>
                <a:off x="2472" y="3040"/>
                <a:ext cx="227"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华文细黑" panose="02010600040101010101" pitchFamily="2" charset="-122"/>
                  <a:ea typeface="华文细黑" panose="02010600040101010101" pitchFamily="2" charset="-122"/>
                </a:endParaRPr>
              </a:p>
            </p:txBody>
          </p:sp>
          <p:sp>
            <p:nvSpPr>
              <p:cNvPr id="201" name="Rectangle 39"/>
              <p:cNvSpPr>
                <a:spLocks noChangeArrowheads="1"/>
              </p:cNvSpPr>
              <p:nvPr/>
            </p:nvSpPr>
            <p:spPr bwMode="auto">
              <a:xfrm>
                <a:off x="3334" y="2906"/>
                <a:ext cx="771" cy="311"/>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en-US" altLang="zh-CN" sz="2400" b="0">
                    <a:solidFill>
                      <a:srgbClr val="0000FF"/>
                    </a:solidFill>
                    <a:latin typeface="华文细黑" panose="02010600040101010101" pitchFamily="2" charset="-122"/>
                    <a:ea typeface="华文细黑" panose="02010600040101010101" pitchFamily="2" charset="-122"/>
                  </a:rPr>
                  <a:t>D      E</a:t>
                </a:r>
              </a:p>
            </p:txBody>
          </p:sp>
          <p:sp>
            <p:nvSpPr>
              <p:cNvPr id="202" name="Line 41"/>
              <p:cNvSpPr>
                <a:spLocks noChangeShapeType="1"/>
              </p:cNvSpPr>
              <p:nvPr/>
            </p:nvSpPr>
            <p:spPr bwMode="auto">
              <a:xfrm>
                <a:off x="3652" y="3040"/>
                <a:ext cx="226" cy="0"/>
              </a:xfrm>
              <a:prstGeom prst="line">
                <a:avLst/>
              </a:prstGeom>
              <a:noFill/>
              <a:ln w="25400">
                <a:solidFill>
                  <a:schemeClr val="bg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latin typeface="华文细黑" panose="02010600040101010101" pitchFamily="2" charset="-122"/>
                  <a:ea typeface="华文细黑" panose="02010600040101010101" pitchFamily="2" charset="-122"/>
                </a:endParaRPr>
              </a:p>
            </p:txBody>
          </p:sp>
          <p:sp>
            <p:nvSpPr>
              <p:cNvPr id="203" name="Oval 42"/>
              <p:cNvSpPr>
                <a:spLocks noChangeArrowheads="1"/>
              </p:cNvSpPr>
              <p:nvPr/>
            </p:nvSpPr>
            <p:spPr bwMode="auto">
              <a:xfrm>
                <a:off x="1021" y="3396"/>
                <a:ext cx="91" cy="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zh-CN" sz="3200" b="0">
                  <a:solidFill>
                    <a:schemeClr val="tx1"/>
                  </a:solidFill>
                  <a:latin typeface="华文细黑" panose="02010600040101010101" pitchFamily="2" charset="-122"/>
                  <a:ea typeface="华文细黑" panose="02010600040101010101" pitchFamily="2" charset="-122"/>
                </a:endParaRPr>
              </a:p>
            </p:txBody>
          </p:sp>
          <p:sp>
            <p:nvSpPr>
              <p:cNvPr id="204" name="Line 45"/>
              <p:cNvSpPr>
                <a:spLocks noChangeShapeType="1"/>
              </p:cNvSpPr>
              <p:nvPr/>
            </p:nvSpPr>
            <p:spPr bwMode="auto">
              <a:xfrm flipH="1">
                <a:off x="3969" y="2640"/>
                <a:ext cx="182" cy="133"/>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latin typeface="华文细黑" panose="02010600040101010101" pitchFamily="2" charset="-122"/>
                  <a:ea typeface="华文细黑" panose="02010600040101010101" pitchFamily="2" charset="-122"/>
                </a:endParaRPr>
              </a:p>
            </p:txBody>
          </p:sp>
          <p:sp>
            <p:nvSpPr>
              <p:cNvPr id="205" name="Line 46"/>
              <p:cNvSpPr>
                <a:spLocks noChangeShapeType="1"/>
              </p:cNvSpPr>
              <p:nvPr/>
            </p:nvSpPr>
            <p:spPr bwMode="auto">
              <a:xfrm flipV="1">
                <a:off x="1066" y="3173"/>
                <a:ext cx="91" cy="223"/>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latin typeface="华文细黑" panose="02010600040101010101" pitchFamily="2" charset="-122"/>
                  <a:ea typeface="华文细黑" panose="02010600040101010101" pitchFamily="2" charset="-122"/>
                </a:endParaRPr>
              </a:p>
            </p:txBody>
          </p:sp>
          <p:sp>
            <p:nvSpPr>
              <p:cNvPr id="206" name="Line 47"/>
              <p:cNvSpPr>
                <a:spLocks noChangeShapeType="1"/>
              </p:cNvSpPr>
              <p:nvPr/>
            </p:nvSpPr>
            <p:spPr bwMode="auto">
              <a:xfrm>
                <a:off x="2155" y="2773"/>
                <a:ext cx="136" cy="89"/>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latin typeface="华文细黑" panose="02010600040101010101" pitchFamily="2" charset="-122"/>
                  <a:ea typeface="华文细黑" panose="02010600040101010101" pitchFamily="2" charset="-122"/>
                </a:endParaRPr>
              </a:p>
            </p:txBody>
          </p:sp>
          <p:sp>
            <p:nvSpPr>
              <p:cNvPr id="207" name="Oval 48"/>
              <p:cNvSpPr>
                <a:spLocks noChangeArrowheads="1"/>
              </p:cNvSpPr>
              <p:nvPr/>
            </p:nvSpPr>
            <p:spPr bwMode="auto">
              <a:xfrm>
                <a:off x="1520" y="3351"/>
                <a:ext cx="91" cy="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zh-CN" sz="3200" b="0">
                  <a:solidFill>
                    <a:schemeClr val="tx1"/>
                  </a:solidFill>
                  <a:latin typeface="华文细黑" panose="02010600040101010101" pitchFamily="2" charset="-122"/>
                  <a:ea typeface="华文细黑" panose="02010600040101010101" pitchFamily="2" charset="-122"/>
                </a:endParaRPr>
              </a:p>
            </p:txBody>
          </p:sp>
          <p:sp>
            <p:nvSpPr>
              <p:cNvPr id="208" name="Oval 49"/>
              <p:cNvSpPr>
                <a:spLocks noChangeArrowheads="1"/>
              </p:cNvSpPr>
              <p:nvPr/>
            </p:nvSpPr>
            <p:spPr bwMode="auto">
              <a:xfrm>
                <a:off x="2019" y="3351"/>
                <a:ext cx="91" cy="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zh-CN" sz="3200" b="0">
                  <a:solidFill>
                    <a:schemeClr val="tx1"/>
                  </a:solidFill>
                  <a:latin typeface="华文细黑" panose="02010600040101010101" pitchFamily="2" charset="-122"/>
                  <a:ea typeface="华文细黑" panose="02010600040101010101" pitchFamily="2" charset="-122"/>
                </a:endParaRPr>
              </a:p>
            </p:txBody>
          </p:sp>
          <p:sp>
            <p:nvSpPr>
              <p:cNvPr id="209" name="Oval 50"/>
              <p:cNvSpPr>
                <a:spLocks noChangeArrowheads="1"/>
              </p:cNvSpPr>
              <p:nvPr/>
            </p:nvSpPr>
            <p:spPr bwMode="auto">
              <a:xfrm>
                <a:off x="1339" y="2684"/>
                <a:ext cx="91" cy="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zh-CN" sz="3200" b="0">
                  <a:solidFill>
                    <a:schemeClr val="tx1"/>
                  </a:solidFill>
                  <a:latin typeface="华文细黑" panose="02010600040101010101" pitchFamily="2" charset="-122"/>
                  <a:ea typeface="华文细黑" panose="02010600040101010101" pitchFamily="2" charset="-122"/>
                </a:endParaRPr>
              </a:p>
            </p:txBody>
          </p:sp>
          <p:sp>
            <p:nvSpPr>
              <p:cNvPr id="210" name="Oval 51"/>
              <p:cNvSpPr>
                <a:spLocks noChangeArrowheads="1"/>
              </p:cNvSpPr>
              <p:nvPr/>
            </p:nvSpPr>
            <p:spPr bwMode="auto">
              <a:xfrm>
                <a:off x="2064" y="2684"/>
                <a:ext cx="91" cy="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zh-CN" sz="3200" b="0">
                  <a:solidFill>
                    <a:schemeClr val="tx1"/>
                  </a:solidFill>
                  <a:latin typeface="华文细黑" panose="02010600040101010101" pitchFamily="2" charset="-122"/>
                  <a:ea typeface="华文细黑" panose="02010600040101010101" pitchFamily="2" charset="-122"/>
                </a:endParaRPr>
              </a:p>
            </p:txBody>
          </p:sp>
          <p:sp>
            <p:nvSpPr>
              <p:cNvPr id="211" name="Oval 52"/>
              <p:cNvSpPr>
                <a:spLocks noChangeArrowheads="1"/>
              </p:cNvSpPr>
              <p:nvPr/>
            </p:nvSpPr>
            <p:spPr bwMode="auto">
              <a:xfrm>
                <a:off x="2563" y="2728"/>
                <a:ext cx="91" cy="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zh-CN" sz="3200" b="0">
                  <a:solidFill>
                    <a:schemeClr val="tx1"/>
                  </a:solidFill>
                  <a:latin typeface="华文细黑" panose="02010600040101010101" pitchFamily="2" charset="-122"/>
                  <a:ea typeface="华文细黑" panose="02010600040101010101" pitchFamily="2" charset="-122"/>
                </a:endParaRPr>
              </a:p>
            </p:txBody>
          </p:sp>
          <p:sp>
            <p:nvSpPr>
              <p:cNvPr id="212" name="Line 53"/>
              <p:cNvSpPr>
                <a:spLocks noChangeShapeType="1"/>
              </p:cNvSpPr>
              <p:nvPr/>
            </p:nvSpPr>
            <p:spPr bwMode="auto">
              <a:xfrm flipH="1" flipV="1">
                <a:off x="1883" y="3262"/>
                <a:ext cx="136" cy="89"/>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latin typeface="华文细黑" panose="02010600040101010101" pitchFamily="2" charset="-122"/>
                  <a:ea typeface="华文细黑" panose="02010600040101010101" pitchFamily="2" charset="-122"/>
                </a:endParaRPr>
              </a:p>
            </p:txBody>
          </p:sp>
          <p:sp>
            <p:nvSpPr>
              <p:cNvPr id="213" name="Line 54"/>
              <p:cNvSpPr>
                <a:spLocks noChangeShapeType="1"/>
              </p:cNvSpPr>
              <p:nvPr/>
            </p:nvSpPr>
            <p:spPr bwMode="auto">
              <a:xfrm flipV="1">
                <a:off x="1429" y="2595"/>
                <a:ext cx="182" cy="133"/>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latin typeface="华文细黑" panose="02010600040101010101" pitchFamily="2" charset="-122"/>
                  <a:ea typeface="华文细黑" panose="02010600040101010101" pitchFamily="2" charset="-122"/>
                </a:endParaRPr>
              </a:p>
            </p:txBody>
          </p:sp>
          <p:sp>
            <p:nvSpPr>
              <p:cNvPr id="214" name="Line 55"/>
              <p:cNvSpPr>
                <a:spLocks noChangeShapeType="1"/>
              </p:cNvSpPr>
              <p:nvPr/>
            </p:nvSpPr>
            <p:spPr bwMode="auto">
              <a:xfrm flipH="1" flipV="1">
                <a:off x="2427" y="2640"/>
                <a:ext cx="136" cy="88"/>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latin typeface="华文细黑" panose="02010600040101010101" pitchFamily="2" charset="-122"/>
                  <a:ea typeface="华文细黑" panose="02010600040101010101" pitchFamily="2" charset="-122"/>
                </a:endParaRPr>
              </a:p>
            </p:txBody>
          </p:sp>
          <p:sp>
            <p:nvSpPr>
              <p:cNvPr id="215" name="Line 57"/>
              <p:cNvSpPr>
                <a:spLocks noChangeShapeType="1"/>
              </p:cNvSpPr>
              <p:nvPr/>
            </p:nvSpPr>
            <p:spPr bwMode="auto">
              <a:xfrm flipV="1">
                <a:off x="4196" y="2684"/>
                <a:ext cx="182" cy="88"/>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latin typeface="华文细黑" panose="02010600040101010101" pitchFamily="2" charset="-122"/>
                  <a:ea typeface="华文细黑" panose="02010600040101010101" pitchFamily="2" charset="-122"/>
                </a:endParaRPr>
              </a:p>
            </p:txBody>
          </p:sp>
          <p:sp>
            <p:nvSpPr>
              <p:cNvPr id="216" name="Line 58"/>
              <p:cNvSpPr>
                <a:spLocks noChangeShapeType="1"/>
              </p:cNvSpPr>
              <p:nvPr/>
            </p:nvSpPr>
            <p:spPr bwMode="auto">
              <a:xfrm>
                <a:off x="4877" y="2640"/>
                <a:ext cx="90" cy="133"/>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latin typeface="华文细黑" panose="02010600040101010101" pitchFamily="2" charset="-122"/>
                  <a:ea typeface="华文细黑" panose="02010600040101010101" pitchFamily="2" charset="-122"/>
                </a:endParaRPr>
              </a:p>
            </p:txBody>
          </p:sp>
          <p:sp>
            <p:nvSpPr>
              <p:cNvPr id="217" name="Oval 60"/>
              <p:cNvSpPr>
                <a:spLocks noChangeArrowheads="1"/>
              </p:cNvSpPr>
              <p:nvPr/>
            </p:nvSpPr>
            <p:spPr bwMode="auto">
              <a:xfrm>
                <a:off x="4105" y="2773"/>
                <a:ext cx="91" cy="88"/>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zh-CN" sz="3200" b="0">
                  <a:solidFill>
                    <a:schemeClr val="tx1"/>
                  </a:solidFill>
                  <a:latin typeface="华文细黑" panose="02010600040101010101" pitchFamily="2" charset="-122"/>
                  <a:ea typeface="华文细黑" panose="02010600040101010101" pitchFamily="2" charset="-122"/>
                </a:endParaRPr>
              </a:p>
            </p:txBody>
          </p:sp>
          <p:sp>
            <p:nvSpPr>
              <p:cNvPr id="218" name="Oval 61"/>
              <p:cNvSpPr>
                <a:spLocks noChangeArrowheads="1"/>
              </p:cNvSpPr>
              <p:nvPr/>
            </p:nvSpPr>
            <p:spPr bwMode="auto">
              <a:xfrm>
                <a:off x="4786" y="2550"/>
                <a:ext cx="91" cy="89"/>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zh-CN" sz="3200" b="0">
                  <a:solidFill>
                    <a:schemeClr val="tx1"/>
                  </a:solidFill>
                  <a:latin typeface="华文细黑" panose="02010600040101010101" pitchFamily="2" charset="-122"/>
                  <a:ea typeface="华文细黑" panose="02010600040101010101" pitchFamily="2" charset="-122"/>
                </a:endParaRPr>
              </a:p>
            </p:txBody>
          </p:sp>
          <p:sp>
            <p:nvSpPr>
              <p:cNvPr id="219" name="Oval 62"/>
              <p:cNvSpPr>
                <a:spLocks noChangeArrowheads="1"/>
              </p:cNvSpPr>
              <p:nvPr/>
            </p:nvSpPr>
            <p:spPr bwMode="auto">
              <a:xfrm>
                <a:off x="4105" y="2550"/>
                <a:ext cx="91" cy="89"/>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endParaRPr lang="zh-CN" altLang="zh-CN" sz="3200" b="0">
                  <a:solidFill>
                    <a:schemeClr val="tx1"/>
                  </a:solidFill>
                  <a:latin typeface="华文细黑" panose="02010600040101010101" pitchFamily="2" charset="-122"/>
                  <a:ea typeface="华文细黑" panose="02010600040101010101" pitchFamily="2" charset="-122"/>
                </a:endParaRPr>
              </a:p>
            </p:txBody>
          </p:sp>
          <p:sp>
            <p:nvSpPr>
              <p:cNvPr id="220" name="Rectangle 65"/>
              <p:cNvSpPr>
                <a:spLocks noChangeArrowheads="1"/>
              </p:cNvSpPr>
              <p:nvPr/>
            </p:nvSpPr>
            <p:spPr bwMode="auto">
              <a:xfrm>
                <a:off x="4967" y="2568"/>
                <a:ext cx="227"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en-US" altLang="zh-CN" sz="2400" b="0">
                    <a:solidFill>
                      <a:schemeClr val="tx1"/>
                    </a:solidFill>
                    <a:latin typeface="华文细黑" panose="02010600040101010101" pitchFamily="2" charset="-122"/>
                    <a:ea typeface="华文细黑" panose="02010600040101010101" pitchFamily="2" charset="-122"/>
                  </a:rPr>
                  <a:t>E</a:t>
                </a:r>
              </a:p>
            </p:txBody>
          </p:sp>
          <p:sp>
            <p:nvSpPr>
              <p:cNvPr id="221" name="Rectangle 67"/>
              <p:cNvSpPr>
                <a:spLocks noChangeArrowheads="1"/>
              </p:cNvSpPr>
              <p:nvPr/>
            </p:nvSpPr>
            <p:spPr bwMode="auto">
              <a:xfrm>
                <a:off x="1156" y="2568"/>
                <a:ext cx="227"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en-US" altLang="zh-CN" sz="2400" b="0">
                    <a:solidFill>
                      <a:schemeClr val="tx1"/>
                    </a:solidFill>
                    <a:latin typeface="华文细黑" panose="02010600040101010101" pitchFamily="2" charset="-122"/>
                    <a:ea typeface="华文细黑" panose="02010600040101010101" pitchFamily="2" charset="-122"/>
                  </a:rPr>
                  <a:t>B</a:t>
                </a:r>
              </a:p>
            </p:txBody>
          </p:sp>
          <p:sp>
            <p:nvSpPr>
              <p:cNvPr id="222" name="Rectangle 68"/>
              <p:cNvSpPr>
                <a:spLocks noChangeArrowheads="1"/>
              </p:cNvSpPr>
              <p:nvPr/>
            </p:nvSpPr>
            <p:spPr bwMode="auto">
              <a:xfrm>
                <a:off x="1292" y="3294"/>
                <a:ext cx="272"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en-US" altLang="zh-CN" sz="2400" b="0">
                    <a:solidFill>
                      <a:schemeClr val="tx1"/>
                    </a:solidFill>
                    <a:latin typeface="华文细黑" panose="02010600040101010101" pitchFamily="2" charset="-122"/>
                    <a:ea typeface="华文细黑" panose="02010600040101010101" pitchFamily="2" charset="-122"/>
                  </a:rPr>
                  <a:t>A</a:t>
                </a:r>
              </a:p>
            </p:txBody>
          </p:sp>
          <p:sp>
            <p:nvSpPr>
              <p:cNvPr id="223" name="Rectangle 69"/>
              <p:cNvSpPr>
                <a:spLocks noChangeArrowheads="1"/>
              </p:cNvSpPr>
              <p:nvPr/>
            </p:nvSpPr>
            <p:spPr bwMode="auto">
              <a:xfrm>
                <a:off x="839" y="3249"/>
                <a:ext cx="227"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en-US" altLang="zh-CN" sz="2400" b="0">
                    <a:solidFill>
                      <a:schemeClr val="tx1"/>
                    </a:solidFill>
                    <a:latin typeface="华文细黑" panose="02010600040101010101" pitchFamily="2" charset="-122"/>
                    <a:ea typeface="华文细黑" panose="02010600040101010101" pitchFamily="2" charset="-122"/>
                  </a:rPr>
                  <a:t>A</a:t>
                </a:r>
              </a:p>
            </p:txBody>
          </p:sp>
          <p:sp>
            <p:nvSpPr>
              <p:cNvPr id="224" name="Rectangle 72"/>
              <p:cNvSpPr>
                <a:spLocks noChangeArrowheads="1"/>
              </p:cNvSpPr>
              <p:nvPr/>
            </p:nvSpPr>
            <p:spPr bwMode="auto">
              <a:xfrm>
                <a:off x="2109" y="3339"/>
                <a:ext cx="227"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en-US" altLang="zh-CN" sz="2400" b="0">
                    <a:solidFill>
                      <a:schemeClr val="tx1"/>
                    </a:solidFill>
                    <a:latin typeface="华文细黑" panose="02010600040101010101" pitchFamily="2" charset="-122"/>
                    <a:ea typeface="华文细黑" panose="02010600040101010101" pitchFamily="2" charset="-122"/>
                  </a:rPr>
                  <a:t>B</a:t>
                </a:r>
              </a:p>
            </p:txBody>
          </p:sp>
          <p:sp>
            <p:nvSpPr>
              <p:cNvPr id="225" name="Rectangle 73"/>
              <p:cNvSpPr>
                <a:spLocks noChangeArrowheads="1"/>
              </p:cNvSpPr>
              <p:nvPr/>
            </p:nvSpPr>
            <p:spPr bwMode="auto">
              <a:xfrm>
                <a:off x="1882" y="2659"/>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en-US" altLang="zh-CN" sz="2400" b="0">
                    <a:solidFill>
                      <a:schemeClr val="tx1"/>
                    </a:solidFill>
                    <a:latin typeface="华文细黑" panose="02010600040101010101" pitchFamily="2" charset="-122"/>
                    <a:ea typeface="华文细黑" panose="02010600040101010101" pitchFamily="2" charset="-122"/>
                  </a:rPr>
                  <a:t>B</a:t>
                </a:r>
              </a:p>
            </p:txBody>
          </p:sp>
          <p:sp>
            <p:nvSpPr>
              <p:cNvPr id="226" name="Rectangle 75"/>
              <p:cNvSpPr>
                <a:spLocks noChangeArrowheads="1"/>
              </p:cNvSpPr>
              <p:nvPr/>
            </p:nvSpPr>
            <p:spPr bwMode="auto">
              <a:xfrm>
                <a:off x="2608" y="2614"/>
                <a:ext cx="22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en-US" altLang="zh-CN" sz="2400" b="0">
                    <a:solidFill>
                      <a:schemeClr val="tx1"/>
                    </a:solidFill>
                    <a:latin typeface="华文细黑" panose="02010600040101010101" pitchFamily="2" charset="-122"/>
                    <a:ea typeface="华文细黑" panose="02010600040101010101" pitchFamily="2" charset="-122"/>
                  </a:rPr>
                  <a:t>C</a:t>
                </a:r>
              </a:p>
            </p:txBody>
          </p:sp>
          <p:sp>
            <p:nvSpPr>
              <p:cNvPr id="227" name="Rectangle 81"/>
              <p:cNvSpPr>
                <a:spLocks noChangeArrowheads="1"/>
              </p:cNvSpPr>
              <p:nvPr/>
            </p:nvSpPr>
            <p:spPr bwMode="auto">
              <a:xfrm>
                <a:off x="4196" y="2773"/>
                <a:ext cx="227"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1" hangingPunct="1">
                  <a:spcBef>
                    <a:spcPct val="0"/>
                  </a:spcBef>
                  <a:buClrTx/>
                  <a:buSzTx/>
                  <a:buFontTx/>
                  <a:buNone/>
                </a:pPr>
                <a:r>
                  <a:rPr lang="en-US" altLang="zh-CN" sz="2400" b="0">
                    <a:solidFill>
                      <a:schemeClr val="tx1"/>
                    </a:solidFill>
                    <a:latin typeface="华文细黑" panose="02010600040101010101" pitchFamily="2" charset="-122"/>
                    <a:ea typeface="华文细黑" panose="02010600040101010101" pitchFamily="2" charset="-122"/>
                  </a:rPr>
                  <a:t>E</a:t>
                </a:r>
              </a:p>
            </p:txBody>
          </p:sp>
          <p:sp>
            <p:nvSpPr>
              <p:cNvPr id="228" name="Line 300"/>
              <p:cNvSpPr>
                <a:spLocks noChangeShapeType="1"/>
              </p:cNvSpPr>
              <p:nvPr/>
            </p:nvSpPr>
            <p:spPr bwMode="auto">
              <a:xfrm>
                <a:off x="3606" y="3067"/>
                <a:ext cx="22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华文细黑" panose="02010600040101010101" pitchFamily="2" charset="-122"/>
                  <a:ea typeface="华文细黑" panose="02010600040101010101" pitchFamily="2" charset="-122"/>
                </a:endParaRPr>
              </a:p>
            </p:txBody>
          </p:sp>
          <p:sp>
            <p:nvSpPr>
              <p:cNvPr id="229" name="Rectangle 301"/>
              <p:cNvSpPr>
                <a:spLocks noChangeArrowheads="1"/>
              </p:cNvSpPr>
              <p:nvPr/>
            </p:nvSpPr>
            <p:spPr bwMode="auto">
              <a:xfrm>
                <a:off x="3199" y="3385"/>
                <a:ext cx="2266"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eaLnBrk="1" hangingPunct="1">
                  <a:lnSpc>
                    <a:spcPct val="80000"/>
                  </a:lnSpc>
                  <a:buClr>
                    <a:schemeClr val="accent1"/>
                  </a:buClr>
                  <a:buFont typeface="Wingdings" panose="05000000000000000000" pitchFamily="2" charset="2"/>
                  <a:buNone/>
                </a:pPr>
                <a:r>
                  <a:rPr lang="en-US" altLang="zh-CN" sz="2000" b="0" dirty="0">
                    <a:solidFill>
                      <a:srgbClr val="A50021"/>
                    </a:solidFill>
                    <a:latin typeface="华文细黑" panose="02010600040101010101" pitchFamily="2" charset="-122"/>
                    <a:ea typeface="华文细黑" panose="02010600040101010101" pitchFamily="2" charset="-122"/>
                  </a:rPr>
                  <a:t>Step3 </a:t>
                </a:r>
                <a:r>
                  <a:rPr lang="zh-CN" altLang="en-US" sz="2000" b="0" dirty="0">
                    <a:solidFill>
                      <a:srgbClr val="000066"/>
                    </a:solidFill>
                    <a:latin typeface="华文细黑" panose="02010600040101010101" pitchFamily="2" charset="-122"/>
                    <a:ea typeface="华文细黑" panose="02010600040101010101" pitchFamily="2" charset="-122"/>
                  </a:rPr>
                  <a:t>分解</a:t>
                </a:r>
                <a:r>
                  <a:rPr lang="en-US" altLang="zh-CN" sz="2000" b="0" dirty="0">
                    <a:solidFill>
                      <a:srgbClr val="000066"/>
                    </a:solidFill>
                    <a:latin typeface="华文细黑" panose="02010600040101010101" pitchFamily="2" charset="-122"/>
                    <a:ea typeface="华文细黑" panose="02010600040101010101" pitchFamily="2" charset="-122"/>
                  </a:rPr>
                  <a:t>SC</a:t>
                </a:r>
                <a:r>
                  <a:rPr lang="zh-CN" altLang="en-US" sz="2000" b="0" dirty="0">
                    <a:solidFill>
                      <a:srgbClr val="000066"/>
                    </a:solidFill>
                    <a:latin typeface="华文细黑" panose="02010600040101010101" pitchFamily="2" charset="-122"/>
                    <a:ea typeface="华文细黑" panose="02010600040101010101" pitchFamily="2" charset="-122"/>
                  </a:rPr>
                  <a:t>图的</a:t>
                </a:r>
              </a:p>
              <a:p>
                <a:pPr eaLnBrk="1" hangingPunct="1">
                  <a:lnSpc>
                    <a:spcPct val="80000"/>
                  </a:lnSpc>
                  <a:buClr>
                    <a:schemeClr val="accent1"/>
                  </a:buClr>
                  <a:buFont typeface="Wingdings" panose="05000000000000000000" pitchFamily="2" charset="2"/>
                  <a:buNone/>
                </a:pPr>
                <a:r>
                  <a:rPr lang="zh-CN" altLang="en-US" sz="2000" b="0" dirty="0">
                    <a:solidFill>
                      <a:srgbClr val="000066"/>
                    </a:solidFill>
                    <a:latin typeface="华文细黑" panose="02010600040101010101" pitchFamily="2" charset="-122"/>
                    <a:ea typeface="华文细黑" panose="02010600040101010101" pitchFamily="2" charset="-122"/>
                  </a:rPr>
                  <a:t>      各个分支</a:t>
                </a:r>
              </a:p>
            </p:txBody>
          </p:sp>
        </p:grpSp>
      </p:grpSp>
    </p:spTree>
    <p:extLst>
      <p:ext uri="{BB962C8B-B14F-4D97-AF65-F5344CB8AC3E}">
        <p14:creationId xmlns:p14="http://schemas.microsoft.com/office/powerpoint/2010/main" val="198673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linds(horizontal)">
                                      <p:cBhvr>
                                        <p:cTn id="22" dur="500"/>
                                        <p:tgtEl>
                                          <p:spTgt spid="2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linds(horizontal)">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62"/>
                                        </p:tgtEl>
                                        <p:attrNameLst>
                                          <p:attrName>style.visibility</p:attrName>
                                        </p:attrNameLst>
                                      </p:cBhvr>
                                      <p:to>
                                        <p:strVal val="visible"/>
                                      </p:to>
                                    </p:set>
                                    <p:animEffect transition="in" filter="blinds(horizontal)">
                                      <p:cBhvr>
                                        <p:cTn id="30" dur="500"/>
                                        <p:tgtEl>
                                          <p:spTgt spid="16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83"/>
                                        </p:tgtEl>
                                        <p:attrNameLst>
                                          <p:attrName>style.visibility</p:attrName>
                                        </p:attrNameLst>
                                      </p:cBhvr>
                                      <p:to>
                                        <p:strVal val="visible"/>
                                      </p:to>
                                    </p:set>
                                    <p:animEffect transition="in" filter="blinds(horizontal)">
                                      <p:cBhvr>
                                        <p:cTn id="35"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22" grpId="0"/>
      <p:bldP spid="23"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变换型</a:t>
            </a:r>
            <a:r>
              <a:rPr lang="en-US" altLang="zh-CN" dirty="0"/>
              <a:t>DFD</a:t>
            </a:r>
            <a:r>
              <a:rPr lang="zh-CN" altLang="en-US" dirty="0"/>
              <a:t>到</a:t>
            </a:r>
            <a:r>
              <a:rPr lang="en-US" altLang="zh-CN" dirty="0"/>
              <a:t>SC</a:t>
            </a:r>
            <a:r>
              <a:rPr lang="zh-CN" altLang="en-US" dirty="0" smtClean="0"/>
              <a:t>映射方法</a:t>
            </a:r>
            <a:endParaRPr lang="zh-CN" altLang="en-US" dirty="0"/>
          </a:p>
        </p:txBody>
      </p:sp>
      <p:sp>
        <p:nvSpPr>
          <p:cNvPr id="4" name="Line 4"/>
          <p:cNvSpPr>
            <a:spLocks noChangeShapeType="1"/>
          </p:cNvSpPr>
          <p:nvPr/>
        </p:nvSpPr>
        <p:spPr bwMode="auto">
          <a:xfrm>
            <a:off x="3752850" y="4693138"/>
            <a:ext cx="1165225" cy="255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5" name="Line 5"/>
          <p:cNvSpPr>
            <a:spLocks noChangeShapeType="1"/>
          </p:cNvSpPr>
          <p:nvPr/>
        </p:nvSpPr>
        <p:spPr bwMode="auto">
          <a:xfrm>
            <a:off x="3992563" y="3153263"/>
            <a:ext cx="538162" cy="3841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6" name="Oval 6"/>
          <p:cNvSpPr>
            <a:spLocks noChangeArrowheads="1"/>
          </p:cNvSpPr>
          <p:nvPr/>
        </p:nvSpPr>
        <p:spPr bwMode="auto">
          <a:xfrm>
            <a:off x="4530725" y="3345351"/>
            <a:ext cx="539750" cy="577850"/>
          </a:xfrm>
          <a:prstGeom prst="ellipse">
            <a:avLst/>
          </a:prstGeom>
          <a:solidFill>
            <a:srgbClr val="FFFFFF"/>
          </a:solidFill>
          <a:ln w="9525">
            <a:solidFill>
              <a:srgbClr val="000000"/>
            </a:solidFill>
            <a:round/>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400" b="0" i="1" smtClean="0">
                <a:solidFill>
                  <a:srgbClr val="000000"/>
                </a:solidFill>
                <a:latin typeface="华文细黑" panose="02010600040101010101" pitchFamily="2" charset="-122"/>
                <a:ea typeface="华文细黑" panose="02010600040101010101" pitchFamily="2" charset="-122"/>
              </a:rPr>
              <a:t>P</a:t>
            </a:r>
          </a:p>
        </p:txBody>
      </p:sp>
      <p:sp>
        <p:nvSpPr>
          <p:cNvPr id="7" name="Oval 7"/>
          <p:cNvSpPr>
            <a:spLocks noChangeArrowheads="1"/>
          </p:cNvSpPr>
          <p:nvPr/>
        </p:nvSpPr>
        <p:spPr bwMode="auto">
          <a:xfrm>
            <a:off x="3275013" y="4307376"/>
            <a:ext cx="538162" cy="577850"/>
          </a:xfrm>
          <a:prstGeom prst="ellipse">
            <a:avLst/>
          </a:prstGeom>
          <a:solidFill>
            <a:srgbClr val="FFFFFF"/>
          </a:solidFill>
          <a:ln w="9525">
            <a:solidFill>
              <a:srgbClr val="000000"/>
            </a:solidFill>
            <a:round/>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400" b="0" i="1" smtClean="0">
                <a:solidFill>
                  <a:srgbClr val="000000"/>
                </a:solidFill>
                <a:latin typeface="华文细黑" panose="02010600040101010101" pitchFamily="2" charset="-122"/>
                <a:ea typeface="华文细黑" panose="02010600040101010101" pitchFamily="2" charset="-122"/>
              </a:rPr>
              <a:t>E</a:t>
            </a:r>
          </a:p>
        </p:txBody>
      </p:sp>
      <p:sp>
        <p:nvSpPr>
          <p:cNvPr id="8" name="Oval 8"/>
          <p:cNvSpPr>
            <a:spLocks noChangeArrowheads="1"/>
          </p:cNvSpPr>
          <p:nvPr/>
        </p:nvSpPr>
        <p:spPr bwMode="auto">
          <a:xfrm>
            <a:off x="2017713" y="4307376"/>
            <a:ext cx="539750" cy="577850"/>
          </a:xfrm>
          <a:prstGeom prst="ellipse">
            <a:avLst/>
          </a:prstGeom>
          <a:solidFill>
            <a:srgbClr val="FFFFFF"/>
          </a:solidFill>
          <a:ln w="9525">
            <a:solidFill>
              <a:srgbClr val="000000"/>
            </a:solidFill>
            <a:round/>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400" b="0" i="1" smtClean="0">
                <a:solidFill>
                  <a:srgbClr val="000000"/>
                </a:solidFill>
                <a:latin typeface="华文细黑" panose="02010600040101010101" pitchFamily="2" charset="-122"/>
                <a:ea typeface="华文细黑" panose="02010600040101010101" pitchFamily="2" charset="-122"/>
              </a:rPr>
              <a:t>D</a:t>
            </a:r>
          </a:p>
        </p:txBody>
      </p:sp>
      <p:sp>
        <p:nvSpPr>
          <p:cNvPr id="9" name="Oval 9"/>
          <p:cNvSpPr>
            <a:spLocks noChangeArrowheads="1"/>
          </p:cNvSpPr>
          <p:nvPr/>
        </p:nvSpPr>
        <p:spPr bwMode="auto">
          <a:xfrm>
            <a:off x="3454400" y="2767501"/>
            <a:ext cx="538163" cy="577850"/>
          </a:xfrm>
          <a:prstGeom prst="ellipse">
            <a:avLst/>
          </a:prstGeom>
          <a:solidFill>
            <a:srgbClr val="FFFFFF"/>
          </a:solidFill>
          <a:ln w="9525">
            <a:solidFill>
              <a:srgbClr val="000000"/>
            </a:solidFill>
            <a:round/>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400" b="0" i="1" smtClean="0">
                <a:solidFill>
                  <a:srgbClr val="000000"/>
                </a:solidFill>
                <a:latin typeface="华文细黑" panose="02010600040101010101" pitchFamily="2" charset="-122"/>
                <a:ea typeface="华文细黑" panose="02010600040101010101" pitchFamily="2" charset="-122"/>
              </a:rPr>
              <a:t>C</a:t>
            </a:r>
          </a:p>
        </p:txBody>
      </p:sp>
      <p:sp>
        <p:nvSpPr>
          <p:cNvPr id="10" name="Oval 10"/>
          <p:cNvSpPr>
            <a:spLocks noChangeArrowheads="1"/>
          </p:cNvSpPr>
          <p:nvPr/>
        </p:nvSpPr>
        <p:spPr bwMode="auto">
          <a:xfrm>
            <a:off x="2378075" y="2767501"/>
            <a:ext cx="538163" cy="577850"/>
          </a:xfrm>
          <a:prstGeom prst="ellipse">
            <a:avLst/>
          </a:prstGeom>
          <a:solidFill>
            <a:srgbClr val="FFFFFF"/>
          </a:solidFill>
          <a:ln w="9525">
            <a:solidFill>
              <a:srgbClr val="000000"/>
            </a:solidFill>
            <a:round/>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400" b="0" i="1" smtClean="0">
                <a:solidFill>
                  <a:srgbClr val="000000"/>
                </a:solidFill>
                <a:latin typeface="华文细黑" panose="02010600040101010101" pitchFamily="2" charset="-122"/>
                <a:ea typeface="华文细黑" panose="02010600040101010101" pitchFamily="2" charset="-122"/>
              </a:rPr>
              <a:t>B</a:t>
            </a:r>
          </a:p>
        </p:txBody>
      </p:sp>
      <p:sp>
        <p:nvSpPr>
          <p:cNvPr id="11" name="Oval 11"/>
          <p:cNvSpPr>
            <a:spLocks noChangeArrowheads="1"/>
          </p:cNvSpPr>
          <p:nvPr/>
        </p:nvSpPr>
        <p:spPr bwMode="auto">
          <a:xfrm>
            <a:off x="1300163" y="2767501"/>
            <a:ext cx="538162" cy="577850"/>
          </a:xfrm>
          <a:prstGeom prst="ellipse">
            <a:avLst/>
          </a:prstGeom>
          <a:solidFill>
            <a:srgbClr val="FFFFFF"/>
          </a:solidFill>
          <a:ln w="9525">
            <a:solidFill>
              <a:srgbClr val="000000"/>
            </a:solidFill>
            <a:round/>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400" b="0" i="1" smtClean="0">
                <a:solidFill>
                  <a:srgbClr val="000000"/>
                </a:solidFill>
                <a:latin typeface="华文细黑" panose="02010600040101010101" pitchFamily="2" charset="-122"/>
                <a:ea typeface="华文细黑" panose="02010600040101010101" pitchFamily="2" charset="-122"/>
              </a:rPr>
              <a:t>A</a:t>
            </a:r>
          </a:p>
        </p:txBody>
      </p:sp>
      <p:sp>
        <p:nvSpPr>
          <p:cNvPr id="12" name="Oval 12"/>
          <p:cNvSpPr>
            <a:spLocks noChangeArrowheads="1"/>
          </p:cNvSpPr>
          <p:nvPr/>
        </p:nvSpPr>
        <p:spPr bwMode="auto">
          <a:xfrm>
            <a:off x="6684963" y="2383326"/>
            <a:ext cx="538162" cy="576262"/>
          </a:xfrm>
          <a:prstGeom prst="ellipse">
            <a:avLst/>
          </a:prstGeom>
          <a:solidFill>
            <a:srgbClr val="FFFFFF"/>
          </a:solidFill>
          <a:ln w="9525">
            <a:solidFill>
              <a:srgbClr val="000000"/>
            </a:solidFill>
            <a:round/>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400" b="0" i="1" smtClean="0">
                <a:solidFill>
                  <a:srgbClr val="000000"/>
                </a:solidFill>
                <a:latin typeface="华文细黑" panose="02010600040101010101" pitchFamily="2" charset="-122"/>
                <a:ea typeface="华文细黑" panose="02010600040101010101" pitchFamily="2" charset="-122"/>
              </a:rPr>
              <a:t>W</a:t>
            </a:r>
          </a:p>
        </p:txBody>
      </p:sp>
      <p:sp>
        <p:nvSpPr>
          <p:cNvPr id="13" name="Oval 13"/>
          <p:cNvSpPr>
            <a:spLocks noChangeArrowheads="1"/>
          </p:cNvSpPr>
          <p:nvPr/>
        </p:nvSpPr>
        <p:spPr bwMode="auto">
          <a:xfrm>
            <a:off x="5608638" y="3537438"/>
            <a:ext cx="538162" cy="577850"/>
          </a:xfrm>
          <a:prstGeom prst="ellipse">
            <a:avLst/>
          </a:prstGeom>
          <a:solidFill>
            <a:srgbClr val="FFFFFF"/>
          </a:solidFill>
          <a:ln w="9525">
            <a:solidFill>
              <a:srgbClr val="000000"/>
            </a:solidFill>
            <a:round/>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400" b="0" i="1" smtClean="0">
                <a:solidFill>
                  <a:srgbClr val="000000"/>
                </a:solidFill>
                <a:latin typeface="华文细黑" panose="02010600040101010101" pitchFamily="2" charset="-122"/>
                <a:ea typeface="华文细黑" panose="02010600040101010101" pitchFamily="2" charset="-122"/>
              </a:rPr>
              <a:t>R</a:t>
            </a:r>
          </a:p>
        </p:txBody>
      </p:sp>
      <p:sp>
        <p:nvSpPr>
          <p:cNvPr id="14" name="Oval 14"/>
          <p:cNvSpPr>
            <a:spLocks noChangeArrowheads="1"/>
          </p:cNvSpPr>
          <p:nvPr/>
        </p:nvSpPr>
        <p:spPr bwMode="auto">
          <a:xfrm>
            <a:off x="6684963" y="4307376"/>
            <a:ext cx="538162" cy="577850"/>
          </a:xfrm>
          <a:prstGeom prst="ellipse">
            <a:avLst/>
          </a:prstGeom>
          <a:solidFill>
            <a:srgbClr val="FFFFFF"/>
          </a:solidFill>
          <a:ln w="9525">
            <a:solidFill>
              <a:srgbClr val="000000"/>
            </a:solidFill>
            <a:round/>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400" b="0" i="1" smtClean="0">
                <a:solidFill>
                  <a:srgbClr val="000000"/>
                </a:solidFill>
                <a:latin typeface="华文细黑" panose="02010600040101010101" pitchFamily="2" charset="-122"/>
                <a:ea typeface="华文细黑" panose="02010600040101010101" pitchFamily="2" charset="-122"/>
              </a:rPr>
              <a:t>U</a:t>
            </a:r>
          </a:p>
        </p:txBody>
      </p:sp>
      <p:sp>
        <p:nvSpPr>
          <p:cNvPr id="15" name="Oval 15"/>
          <p:cNvSpPr>
            <a:spLocks noChangeArrowheads="1"/>
          </p:cNvSpPr>
          <p:nvPr/>
        </p:nvSpPr>
        <p:spPr bwMode="auto">
          <a:xfrm>
            <a:off x="7762875" y="4307376"/>
            <a:ext cx="538163" cy="577850"/>
          </a:xfrm>
          <a:prstGeom prst="ellipse">
            <a:avLst/>
          </a:prstGeom>
          <a:solidFill>
            <a:srgbClr val="FFFFFF"/>
          </a:solidFill>
          <a:ln w="9525">
            <a:solidFill>
              <a:srgbClr val="000000"/>
            </a:solidFill>
            <a:round/>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400" b="0" i="1" smtClean="0">
                <a:solidFill>
                  <a:srgbClr val="000000"/>
                </a:solidFill>
                <a:latin typeface="华文细黑" panose="02010600040101010101" pitchFamily="2" charset="-122"/>
                <a:ea typeface="华文细黑" panose="02010600040101010101" pitchFamily="2" charset="-122"/>
              </a:rPr>
              <a:t>V</a:t>
            </a:r>
          </a:p>
        </p:txBody>
      </p:sp>
      <p:sp>
        <p:nvSpPr>
          <p:cNvPr id="16" name="Oval 16"/>
          <p:cNvSpPr>
            <a:spLocks noChangeArrowheads="1"/>
          </p:cNvSpPr>
          <p:nvPr/>
        </p:nvSpPr>
        <p:spPr bwMode="auto">
          <a:xfrm>
            <a:off x="4891088" y="4499463"/>
            <a:ext cx="538162" cy="769938"/>
          </a:xfrm>
          <a:prstGeom prst="ellipse">
            <a:avLst/>
          </a:prstGeom>
          <a:solidFill>
            <a:srgbClr val="FFFFFF"/>
          </a:solidFill>
          <a:ln w="9525">
            <a:solidFill>
              <a:srgbClr val="000000"/>
            </a:solidFill>
            <a:round/>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400" b="0" i="1" smtClean="0">
                <a:solidFill>
                  <a:srgbClr val="000000"/>
                </a:solidFill>
                <a:latin typeface="华文细黑" panose="02010600040101010101" pitchFamily="2" charset="-122"/>
                <a:ea typeface="华文细黑" panose="02010600040101010101" pitchFamily="2" charset="-122"/>
              </a:rPr>
              <a:t>Q</a:t>
            </a:r>
          </a:p>
        </p:txBody>
      </p:sp>
      <p:sp>
        <p:nvSpPr>
          <p:cNvPr id="17" name="Line 17"/>
          <p:cNvSpPr>
            <a:spLocks noChangeShapeType="1"/>
          </p:cNvSpPr>
          <p:nvPr/>
        </p:nvSpPr>
        <p:spPr bwMode="auto">
          <a:xfrm>
            <a:off x="762000" y="3153263"/>
            <a:ext cx="53816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8" name="Line 18"/>
          <p:cNvSpPr>
            <a:spLocks noChangeShapeType="1"/>
          </p:cNvSpPr>
          <p:nvPr/>
        </p:nvSpPr>
        <p:spPr bwMode="auto">
          <a:xfrm>
            <a:off x="1838325" y="3153263"/>
            <a:ext cx="5397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9" name="Line 19"/>
          <p:cNvSpPr>
            <a:spLocks noChangeShapeType="1"/>
          </p:cNvSpPr>
          <p:nvPr/>
        </p:nvSpPr>
        <p:spPr bwMode="auto">
          <a:xfrm>
            <a:off x="2916238" y="3153263"/>
            <a:ext cx="53816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20" name="Line 20"/>
          <p:cNvSpPr>
            <a:spLocks noChangeShapeType="1"/>
          </p:cNvSpPr>
          <p:nvPr/>
        </p:nvSpPr>
        <p:spPr bwMode="auto">
          <a:xfrm>
            <a:off x="5070475" y="3729526"/>
            <a:ext cx="538163" cy="1936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21" name="Line 21"/>
          <p:cNvSpPr>
            <a:spLocks noChangeShapeType="1"/>
          </p:cNvSpPr>
          <p:nvPr/>
        </p:nvSpPr>
        <p:spPr bwMode="auto">
          <a:xfrm>
            <a:off x="6146800" y="3923201"/>
            <a:ext cx="538163" cy="5762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22" name="Line 22"/>
          <p:cNvSpPr>
            <a:spLocks noChangeShapeType="1"/>
          </p:cNvSpPr>
          <p:nvPr/>
        </p:nvSpPr>
        <p:spPr bwMode="auto">
          <a:xfrm flipV="1">
            <a:off x="6146800" y="2959588"/>
            <a:ext cx="717550" cy="7699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23" name="Line 23"/>
          <p:cNvSpPr>
            <a:spLocks noChangeShapeType="1"/>
          </p:cNvSpPr>
          <p:nvPr/>
        </p:nvSpPr>
        <p:spPr bwMode="auto">
          <a:xfrm>
            <a:off x="7223125" y="4693138"/>
            <a:ext cx="5397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24" name="Line 24"/>
          <p:cNvSpPr>
            <a:spLocks noChangeShapeType="1"/>
          </p:cNvSpPr>
          <p:nvPr/>
        </p:nvSpPr>
        <p:spPr bwMode="auto">
          <a:xfrm>
            <a:off x="8301038" y="4693138"/>
            <a:ext cx="53816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25" name="Line 25"/>
          <p:cNvSpPr>
            <a:spLocks noChangeShapeType="1"/>
          </p:cNvSpPr>
          <p:nvPr/>
        </p:nvSpPr>
        <p:spPr bwMode="auto">
          <a:xfrm>
            <a:off x="7223125" y="2575413"/>
            <a:ext cx="71913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26" name="Line 26"/>
          <p:cNvSpPr>
            <a:spLocks noChangeShapeType="1"/>
          </p:cNvSpPr>
          <p:nvPr/>
        </p:nvSpPr>
        <p:spPr bwMode="auto">
          <a:xfrm>
            <a:off x="1479550" y="4693138"/>
            <a:ext cx="53816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27" name="Line 27"/>
          <p:cNvSpPr>
            <a:spLocks noChangeShapeType="1"/>
          </p:cNvSpPr>
          <p:nvPr/>
        </p:nvSpPr>
        <p:spPr bwMode="auto">
          <a:xfrm>
            <a:off x="2557463" y="4693138"/>
            <a:ext cx="7175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28" name="Line 28"/>
          <p:cNvSpPr>
            <a:spLocks noChangeShapeType="1"/>
          </p:cNvSpPr>
          <p:nvPr/>
        </p:nvSpPr>
        <p:spPr bwMode="auto">
          <a:xfrm flipH="1" flipV="1">
            <a:off x="4891088" y="3923201"/>
            <a:ext cx="179387" cy="5762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29" name="Text Box 29"/>
          <p:cNvSpPr txBox="1">
            <a:spLocks noChangeArrowheads="1"/>
          </p:cNvSpPr>
          <p:nvPr/>
        </p:nvSpPr>
        <p:spPr bwMode="auto">
          <a:xfrm>
            <a:off x="1889125" y="2597638"/>
            <a:ext cx="4299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00"/>
                </a:solidFill>
                <a:latin typeface="华文细黑" panose="02010600040101010101" pitchFamily="2" charset="-122"/>
                <a:ea typeface="华文细黑" panose="02010600040101010101" pitchFamily="2" charset="-122"/>
              </a:rPr>
              <a:t>a</a:t>
            </a:r>
          </a:p>
        </p:txBody>
      </p:sp>
      <p:sp>
        <p:nvSpPr>
          <p:cNvPr id="30" name="Text Box 30"/>
          <p:cNvSpPr txBox="1">
            <a:spLocks noChangeArrowheads="1"/>
          </p:cNvSpPr>
          <p:nvPr/>
        </p:nvSpPr>
        <p:spPr bwMode="auto">
          <a:xfrm>
            <a:off x="2955925" y="2597638"/>
            <a:ext cx="4299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00"/>
                </a:solidFill>
                <a:latin typeface="华文细黑" panose="02010600040101010101" pitchFamily="2" charset="-122"/>
                <a:ea typeface="华文细黑" panose="02010600040101010101" pitchFamily="2" charset="-122"/>
              </a:rPr>
              <a:t>b</a:t>
            </a:r>
          </a:p>
        </p:txBody>
      </p:sp>
      <p:sp>
        <p:nvSpPr>
          <p:cNvPr id="31" name="Text Box 31"/>
          <p:cNvSpPr txBox="1">
            <a:spLocks noChangeArrowheads="1"/>
          </p:cNvSpPr>
          <p:nvPr/>
        </p:nvSpPr>
        <p:spPr bwMode="auto">
          <a:xfrm>
            <a:off x="4175125" y="2826238"/>
            <a:ext cx="417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00"/>
                </a:solidFill>
                <a:latin typeface="华文细黑" panose="02010600040101010101" pitchFamily="2" charset="-122"/>
                <a:ea typeface="华文细黑" panose="02010600040101010101" pitchFamily="2" charset="-122"/>
              </a:rPr>
              <a:t>c</a:t>
            </a:r>
          </a:p>
        </p:txBody>
      </p:sp>
      <p:sp>
        <p:nvSpPr>
          <p:cNvPr id="32" name="Text Box 32"/>
          <p:cNvSpPr txBox="1">
            <a:spLocks noChangeArrowheads="1"/>
          </p:cNvSpPr>
          <p:nvPr/>
        </p:nvSpPr>
        <p:spPr bwMode="auto">
          <a:xfrm>
            <a:off x="2651125" y="4121638"/>
            <a:ext cx="431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00"/>
                </a:solidFill>
                <a:latin typeface="华文细黑" panose="02010600040101010101" pitchFamily="2" charset="-122"/>
                <a:ea typeface="华文细黑" panose="02010600040101010101" pitchFamily="2" charset="-122"/>
              </a:rPr>
              <a:t>d</a:t>
            </a:r>
          </a:p>
        </p:txBody>
      </p:sp>
      <p:sp>
        <p:nvSpPr>
          <p:cNvPr id="33" name="Text Box 33"/>
          <p:cNvSpPr txBox="1">
            <a:spLocks noChangeArrowheads="1"/>
          </p:cNvSpPr>
          <p:nvPr/>
        </p:nvSpPr>
        <p:spPr bwMode="auto">
          <a:xfrm>
            <a:off x="4175125" y="4350238"/>
            <a:ext cx="4187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00"/>
                </a:solidFill>
                <a:latin typeface="华文细黑" panose="02010600040101010101" pitchFamily="2" charset="-122"/>
                <a:ea typeface="华文细黑" panose="02010600040101010101" pitchFamily="2" charset="-122"/>
              </a:rPr>
              <a:t>e</a:t>
            </a:r>
          </a:p>
        </p:txBody>
      </p:sp>
      <p:sp>
        <p:nvSpPr>
          <p:cNvPr id="34" name="Text Box 34"/>
          <p:cNvSpPr txBox="1">
            <a:spLocks noChangeArrowheads="1"/>
          </p:cNvSpPr>
          <p:nvPr/>
        </p:nvSpPr>
        <p:spPr bwMode="auto">
          <a:xfrm>
            <a:off x="4937125" y="3816838"/>
            <a:ext cx="4299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00"/>
                </a:solidFill>
                <a:latin typeface="华文细黑" panose="02010600040101010101" pitchFamily="2" charset="-122"/>
                <a:ea typeface="华文细黑" panose="02010600040101010101" pitchFamily="2" charset="-122"/>
              </a:rPr>
              <a:t>p</a:t>
            </a:r>
          </a:p>
        </p:txBody>
      </p:sp>
      <p:sp>
        <p:nvSpPr>
          <p:cNvPr id="35" name="Text Box 35"/>
          <p:cNvSpPr txBox="1">
            <a:spLocks noChangeArrowheads="1"/>
          </p:cNvSpPr>
          <p:nvPr/>
        </p:nvSpPr>
        <p:spPr bwMode="auto">
          <a:xfrm>
            <a:off x="5089525" y="3283438"/>
            <a:ext cx="2936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00"/>
                </a:solidFill>
                <a:latin typeface="华文细黑" panose="02010600040101010101" pitchFamily="2" charset="-122"/>
                <a:ea typeface="华文细黑" panose="02010600040101010101" pitchFamily="2" charset="-122"/>
              </a:rPr>
              <a:t>r</a:t>
            </a:r>
          </a:p>
        </p:txBody>
      </p:sp>
      <p:sp>
        <p:nvSpPr>
          <p:cNvPr id="36" name="Text Box 36"/>
          <p:cNvSpPr txBox="1">
            <a:spLocks noChangeArrowheads="1"/>
          </p:cNvSpPr>
          <p:nvPr/>
        </p:nvSpPr>
        <p:spPr bwMode="auto">
          <a:xfrm>
            <a:off x="6003925" y="3207238"/>
            <a:ext cx="4828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00"/>
                </a:solidFill>
                <a:latin typeface="华文细黑" panose="02010600040101010101" pitchFamily="2" charset="-122"/>
                <a:ea typeface="华文细黑" panose="02010600040101010101" pitchFamily="2" charset="-122"/>
              </a:rPr>
              <a:t>w</a:t>
            </a:r>
          </a:p>
        </p:txBody>
      </p:sp>
      <p:sp>
        <p:nvSpPr>
          <p:cNvPr id="37" name="Text Box 37"/>
          <p:cNvSpPr txBox="1">
            <a:spLocks noChangeArrowheads="1"/>
          </p:cNvSpPr>
          <p:nvPr/>
        </p:nvSpPr>
        <p:spPr bwMode="auto">
          <a:xfrm>
            <a:off x="6003925" y="3893038"/>
            <a:ext cx="4026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00"/>
                </a:solidFill>
                <a:latin typeface="华文细黑" panose="02010600040101010101" pitchFamily="2" charset="-122"/>
                <a:ea typeface="华文细黑" panose="02010600040101010101" pitchFamily="2" charset="-122"/>
              </a:rPr>
              <a:t>u</a:t>
            </a:r>
          </a:p>
        </p:txBody>
      </p:sp>
      <p:sp>
        <p:nvSpPr>
          <p:cNvPr id="38" name="Text Box 38"/>
          <p:cNvSpPr txBox="1">
            <a:spLocks noChangeArrowheads="1"/>
          </p:cNvSpPr>
          <p:nvPr/>
        </p:nvSpPr>
        <p:spPr bwMode="auto">
          <a:xfrm>
            <a:off x="7223125" y="4121638"/>
            <a:ext cx="3834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00"/>
                </a:solidFill>
                <a:latin typeface="华文细黑" panose="02010600040101010101" pitchFamily="2" charset="-122"/>
                <a:ea typeface="华文细黑" panose="02010600040101010101" pitchFamily="2" charset="-122"/>
              </a:rPr>
              <a:t>v</a:t>
            </a:r>
          </a:p>
        </p:txBody>
      </p:sp>
      <p:grpSp>
        <p:nvGrpSpPr>
          <p:cNvPr id="39" name="Group 39"/>
          <p:cNvGrpSpPr>
            <a:grpSpLocks/>
          </p:cNvGrpSpPr>
          <p:nvPr/>
        </p:nvGrpSpPr>
        <p:grpSpPr bwMode="auto">
          <a:xfrm>
            <a:off x="4010025" y="2361101"/>
            <a:ext cx="179388" cy="3271837"/>
            <a:chOff x="2433" y="1723"/>
            <a:chExt cx="113" cy="2061"/>
          </a:xfrm>
        </p:grpSpPr>
        <p:sp>
          <p:nvSpPr>
            <p:cNvPr id="40" name="Line 40"/>
            <p:cNvSpPr>
              <a:spLocks noChangeShapeType="1"/>
            </p:cNvSpPr>
            <p:nvPr/>
          </p:nvSpPr>
          <p:spPr bwMode="auto">
            <a:xfrm>
              <a:off x="2546" y="1965"/>
              <a:ext cx="0" cy="1455"/>
            </a:xfrm>
            <a:prstGeom prst="line">
              <a:avLst/>
            </a:prstGeom>
            <a:noFill/>
            <a:ln w="25400">
              <a:solidFill>
                <a:srgbClr val="0000FF"/>
              </a:solidFill>
              <a:prstDash val="lg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41" name="Line 41"/>
            <p:cNvSpPr>
              <a:spLocks noChangeShapeType="1"/>
            </p:cNvSpPr>
            <p:nvPr/>
          </p:nvSpPr>
          <p:spPr bwMode="auto">
            <a:xfrm flipH="1">
              <a:off x="2433" y="3420"/>
              <a:ext cx="113" cy="364"/>
            </a:xfrm>
            <a:prstGeom prst="line">
              <a:avLst/>
            </a:prstGeom>
            <a:noFill/>
            <a:ln w="25400">
              <a:solidFill>
                <a:srgbClr val="0000FF"/>
              </a:solidFill>
              <a:prstDash val="lg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42" name="Line 42"/>
            <p:cNvSpPr>
              <a:spLocks noChangeShapeType="1"/>
            </p:cNvSpPr>
            <p:nvPr/>
          </p:nvSpPr>
          <p:spPr bwMode="auto">
            <a:xfrm flipH="1" flipV="1">
              <a:off x="2433" y="1723"/>
              <a:ext cx="113" cy="242"/>
            </a:xfrm>
            <a:prstGeom prst="line">
              <a:avLst/>
            </a:prstGeom>
            <a:noFill/>
            <a:ln w="25400">
              <a:solidFill>
                <a:srgbClr val="0000FF"/>
              </a:solidFill>
              <a:prstDash val="lg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grpSp>
      <p:grpSp>
        <p:nvGrpSpPr>
          <p:cNvPr id="43" name="Group 43"/>
          <p:cNvGrpSpPr>
            <a:grpSpLocks/>
          </p:cNvGrpSpPr>
          <p:nvPr/>
        </p:nvGrpSpPr>
        <p:grpSpPr bwMode="auto">
          <a:xfrm>
            <a:off x="6343650" y="1975338"/>
            <a:ext cx="538163" cy="3657600"/>
            <a:chOff x="3903" y="1480"/>
            <a:chExt cx="339" cy="2304"/>
          </a:xfrm>
        </p:grpSpPr>
        <p:sp>
          <p:nvSpPr>
            <p:cNvPr id="44" name="Line 44"/>
            <p:cNvSpPr>
              <a:spLocks noChangeShapeType="1"/>
            </p:cNvSpPr>
            <p:nvPr/>
          </p:nvSpPr>
          <p:spPr bwMode="auto">
            <a:xfrm flipH="1">
              <a:off x="3903" y="1723"/>
              <a:ext cx="113" cy="1576"/>
            </a:xfrm>
            <a:prstGeom prst="line">
              <a:avLst/>
            </a:prstGeom>
            <a:noFill/>
            <a:ln w="25400">
              <a:solidFill>
                <a:srgbClr val="0000FF"/>
              </a:solidFill>
              <a:prstDash val="lg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45" name="Line 45"/>
            <p:cNvSpPr>
              <a:spLocks noChangeShapeType="1"/>
            </p:cNvSpPr>
            <p:nvPr/>
          </p:nvSpPr>
          <p:spPr bwMode="auto">
            <a:xfrm flipV="1">
              <a:off x="4016" y="1480"/>
              <a:ext cx="226" cy="243"/>
            </a:xfrm>
            <a:prstGeom prst="line">
              <a:avLst/>
            </a:prstGeom>
            <a:noFill/>
            <a:ln w="25400">
              <a:solidFill>
                <a:srgbClr val="0000FF"/>
              </a:solidFill>
              <a:prstDash val="lg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46" name="Line 46"/>
            <p:cNvSpPr>
              <a:spLocks noChangeShapeType="1"/>
            </p:cNvSpPr>
            <p:nvPr/>
          </p:nvSpPr>
          <p:spPr bwMode="auto">
            <a:xfrm>
              <a:off x="3903" y="3299"/>
              <a:ext cx="339" cy="485"/>
            </a:xfrm>
            <a:prstGeom prst="line">
              <a:avLst/>
            </a:prstGeom>
            <a:noFill/>
            <a:ln w="25400">
              <a:solidFill>
                <a:srgbClr val="0000FF"/>
              </a:solidFill>
              <a:prstDash val="lg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grpSp>
      <p:sp>
        <p:nvSpPr>
          <p:cNvPr id="47" name="Text Box 47"/>
          <p:cNvSpPr txBox="1">
            <a:spLocks noChangeArrowheads="1"/>
          </p:cNvSpPr>
          <p:nvPr/>
        </p:nvSpPr>
        <p:spPr bwMode="auto">
          <a:xfrm>
            <a:off x="1516063" y="5120176"/>
            <a:ext cx="1944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zh-CN" altLang="en-US" sz="2400" b="0" smtClean="0">
                <a:solidFill>
                  <a:srgbClr val="0000FF"/>
                </a:solidFill>
                <a:latin typeface="华文细黑" panose="02010600040101010101" pitchFamily="2" charset="-122"/>
                <a:ea typeface="华文细黑" panose="02010600040101010101" pitchFamily="2" charset="-122"/>
              </a:rPr>
              <a:t>传入部分</a:t>
            </a:r>
          </a:p>
        </p:txBody>
      </p:sp>
      <p:sp>
        <p:nvSpPr>
          <p:cNvPr id="48" name="Text Box 48"/>
          <p:cNvSpPr txBox="1">
            <a:spLocks noChangeArrowheads="1"/>
          </p:cNvSpPr>
          <p:nvPr/>
        </p:nvSpPr>
        <p:spPr bwMode="auto">
          <a:xfrm>
            <a:off x="4611688" y="2046776"/>
            <a:ext cx="1873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zh-CN" altLang="en-US" sz="2400" b="0" smtClean="0">
                <a:solidFill>
                  <a:srgbClr val="0000FF"/>
                </a:solidFill>
                <a:latin typeface="华文细黑" panose="02010600040101010101" pitchFamily="2" charset="-122"/>
                <a:ea typeface="华文细黑" panose="02010600040101010101" pitchFamily="2" charset="-122"/>
              </a:rPr>
              <a:t>变换中心</a:t>
            </a:r>
          </a:p>
        </p:txBody>
      </p:sp>
      <p:sp>
        <p:nvSpPr>
          <p:cNvPr id="49" name="Text Box 49"/>
          <p:cNvSpPr txBox="1">
            <a:spLocks noChangeArrowheads="1"/>
          </p:cNvSpPr>
          <p:nvPr/>
        </p:nvSpPr>
        <p:spPr bwMode="auto">
          <a:xfrm>
            <a:off x="6916738" y="5163038"/>
            <a:ext cx="1871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zh-CN" altLang="en-US" sz="2400" b="0" smtClean="0">
                <a:solidFill>
                  <a:srgbClr val="0000FF"/>
                </a:solidFill>
                <a:latin typeface="华文细黑" panose="02010600040101010101" pitchFamily="2" charset="-122"/>
                <a:ea typeface="华文细黑" panose="02010600040101010101" pitchFamily="2" charset="-122"/>
              </a:rPr>
              <a:t>传出部分</a:t>
            </a:r>
          </a:p>
        </p:txBody>
      </p:sp>
      <p:sp>
        <p:nvSpPr>
          <p:cNvPr id="50" name="Rectangle 50"/>
          <p:cNvSpPr>
            <a:spLocks noChangeArrowheads="1"/>
          </p:cNvSpPr>
          <p:nvPr/>
        </p:nvSpPr>
        <p:spPr bwMode="auto">
          <a:xfrm>
            <a:off x="304800" y="1822938"/>
            <a:ext cx="289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800" b="0" smtClean="0">
                <a:solidFill>
                  <a:srgbClr val="000066"/>
                </a:solidFill>
                <a:latin typeface="华文细黑" panose="02010600040101010101" pitchFamily="2" charset="-122"/>
                <a:ea typeface="华文细黑" panose="02010600040101010101" pitchFamily="2" charset="-122"/>
              </a:rPr>
              <a:t>Step1 </a:t>
            </a:r>
            <a:r>
              <a:rPr lang="zh-CN" altLang="en-US" sz="2800" b="0" smtClean="0">
                <a:solidFill>
                  <a:srgbClr val="000066"/>
                </a:solidFill>
                <a:latin typeface="华文细黑" panose="02010600040101010101" pitchFamily="2" charset="-122"/>
                <a:ea typeface="华文细黑" panose="02010600040101010101" pitchFamily="2" charset="-122"/>
              </a:rPr>
              <a:t>划分边界</a:t>
            </a:r>
          </a:p>
        </p:txBody>
      </p:sp>
    </p:spTree>
    <p:extLst>
      <p:ext uri="{BB962C8B-B14F-4D97-AF65-F5344CB8AC3E}">
        <p14:creationId xmlns:p14="http://schemas.microsoft.com/office/powerpoint/2010/main" val="196375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linds(horizontal)">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blinds(horizontal)">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blinds(horizontal)">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blinds(horizontal)">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blinds(horizontal)">
                                      <p:cBhvr>
                                        <p:cTn id="2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变换型</a:t>
            </a:r>
            <a:r>
              <a:rPr lang="en-US" altLang="zh-CN" dirty="0"/>
              <a:t>DFD</a:t>
            </a:r>
            <a:r>
              <a:rPr lang="zh-CN" altLang="en-US" dirty="0"/>
              <a:t>到</a:t>
            </a:r>
            <a:r>
              <a:rPr lang="en-US" altLang="zh-CN" dirty="0"/>
              <a:t>SC</a:t>
            </a:r>
            <a:r>
              <a:rPr lang="zh-CN" altLang="en-US" dirty="0"/>
              <a:t>映射方法</a:t>
            </a:r>
          </a:p>
        </p:txBody>
      </p:sp>
      <p:sp>
        <p:nvSpPr>
          <p:cNvPr id="4" name="Rectangle 138"/>
          <p:cNvSpPr>
            <a:spLocks noChangeArrowheads="1"/>
          </p:cNvSpPr>
          <p:nvPr/>
        </p:nvSpPr>
        <p:spPr bwMode="auto">
          <a:xfrm>
            <a:off x="236538" y="2086708"/>
            <a:ext cx="28956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lang="en-US" altLang="zh-CN" sz="2500" b="0" smtClean="0">
                <a:solidFill>
                  <a:srgbClr val="000066"/>
                </a:solidFill>
                <a:latin typeface="华文细黑" panose="02010600040101010101" pitchFamily="2" charset="-122"/>
                <a:ea typeface="华文细黑" panose="02010600040101010101" pitchFamily="2" charset="-122"/>
              </a:rPr>
              <a:t>Step2 </a:t>
            </a:r>
            <a:r>
              <a:rPr lang="zh-CN" altLang="en-US" sz="2500" b="0" smtClean="0">
                <a:solidFill>
                  <a:srgbClr val="000066"/>
                </a:solidFill>
                <a:latin typeface="华文细黑" panose="02010600040101010101" pitchFamily="2" charset="-122"/>
                <a:ea typeface="华文细黑" panose="02010600040101010101" pitchFamily="2" charset="-122"/>
              </a:rPr>
              <a:t>建立初始</a:t>
            </a:r>
            <a:r>
              <a:rPr lang="en-US" altLang="zh-CN" sz="2500" b="0" smtClean="0">
                <a:solidFill>
                  <a:srgbClr val="000066"/>
                </a:solidFill>
                <a:latin typeface="华文细黑" panose="02010600040101010101" pitchFamily="2" charset="-122"/>
                <a:ea typeface="华文细黑" panose="02010600040101010101" pitchFamily="2" charset="-122"/>
              </a:rPr>
              <a:t>SC</a:t>
            </a:r>
            <a:r>
              <a:rPr lang="zh-CN" altLang="en-US" sz="2500" b="0" smtClean="0">
                <a:solidFill>
                  <a:srgbClr val="000066"/>
                </a:solidFill>
                <a:latin typeface="华文细黑" panose="02010600040101010101" pitchFamily="2" charset="-122"/>
                <a:ea typeface="华文细黑" panose="02010600040101010101" pitchFamily="2" charset="-122"/>
              </a:rPr>
              <a:t>图的框架</a:t>
            </a:r>
          </a:p>
        </p:txBody>
      </p:sp>
      <p:graphicFrame>
        <p:nvGraphicFramePr>
          <p:cNvPr id="5" name="Object 141">
            <a:hlinkClick r:id="" action="ppaction://ole?verb=0"/>
          </p:cNvPr>
          <p:cNvGraphicFramePr>
            <a:graphicFrameLocks noChangeAspect="1"/>
          </p:cNvGraphicFramePr>
          <p:nvPr>
            <p:extLst>
              <p:ext uri="{D42A27DB-BD31-4B8C-83A1-F6EECF244321}">
                <p14:modId xmlns:p14="http://schemas.microsoft.com/office/powerpoint/2010/main" val="1140990801"/>
              </p:ext>
            </p:extLst>
          </p:nvPr>
        </p:nvGraphicFramePr>
        <p:xfrm>
          <a:off x="4976813" y="2010508"/>
          <a:ext cx="3946525" cy="2133600"/>
        </p:xfrm>
        <a:graphic>
          <a:graphicData uri="http://schemas.openxmlformats.org/presentationml/2006/ole">
            <mc:AlternateContent xmlns:mc="http://schemas.openxmlformats.org/markup-compatibility/2006">
              <mc:Choice xmlns:v="urn:schemas-microsoft-com:vml" Requires="v">
                <p:oleObj spid="_x0000_s12394" name="演示文稿" r:id="rId3" imgW="4571972" imgH="3429047" progId="PowerPoint.Show.8">
                  <p:embed/>
                </p:oleObj>
              </mc:Choice>
              <mc:Fallback>
                <p:oleObj name="演示文稿" r:id="rId3" imgW="4571972" imgH="3429047" progId="PowerPoint.Show.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5902" t="33194" r="4340" b="10092"/>
                      <a:stretch>
                        <a:fillRect/>
                      </a:stretch>
                    </p:blipFill>
                    <p:spPr bwMode="auto">
                      <a:xfrm>
                        <a:off x="4976813" y="2010508"/>
                        <a:ext cx="3946525" cy="21336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143"/>
          <p:cNvSpPr>
            <a:spLocks noChangeArrowheads="1"/>
          </p:cNvSpPr>
          <p:nvPr/>
        </p:nvSpPr>
        <p:spPr bwMode="auto">
          <a:xfrm>
            <a:off x="4148138" y="4829908"/>
            <a:ext cx="1117600" cy="685800"/>
          </a:xfrm>
          <a:prstGeom prst="rect">
            <a:avLst/>
          </a:prstGeom>
          <a:solidFill>
            <a:srgbClr val="FFFFFF"/>
          </a:solidFill>
          <a:ln w="19050">
            <a:solidFill>
              <a:srgbClr val="0000FF"/>
            </a:solidFill>
            <a:miter lim="800000"/>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800" b="0" i="1" smtClean="0">
                <a:solidFill>
                  <a:srgbClr val="000000"/>
                </a:solidFill>
                <a:latin typeface="华文细黑" panose="02010600040101010101" pitchFamily="2" charset="-122"/>
                <a:ea typeface="华文细黑" panose="02010600040101010101" pitchFamily="2" charset="-122"/>
              </a:rPr>
              <a:t>M</a:t>
            </a:r>
            <a:r>
              <a:rPr lang="en-US" altLang="zh-CN" sz="2800" b="0" i="1" baseline="-25000" smtClean="0">
                <a:solidFill>
                  <a:srgbClr val="000000"/>
                </a:solidFill>
                <a:latin typeface="华文细黑" panose="02010600040101010101" pitchFamily="2" charset="-122"/>
                <a:ea typeface="华文细黑" panose="02010600040101010101" pitchFamily="2" charset="-122"/>
              </a:rPr>
              <a:t>E</a:t>
            </a:r>
            <a:endParaRPr lang="en-US" altLang="zh-CN" sz="2800" b="0" i="1" smtClean="0">
              <a:solidFill>
                <a:srgbClr val="000000"/>
              </a:solidFill>
              <a:latin typeface="华文细黑" panose="02010600040101010101" pitchFamily="2" charset="-122"/>
              <a:ea typeface="华文细黑" panose="02010600040101010101" pitchFamily="2" charset="-122"/>
            </a:endParaRPr>
          </a:p>
        </p:txBody>
      </p:sp>
      <p:sp>
        <p:nvSpPr>
          <p:cNvPr id="7" name="Rectangle 144"/>
          <p:cNvSpPr>
            <a:spLocks noChangeArrowheads="1"/>
          </p:cNvSpPr>
          <p:nvPr/>
        </p:nvSpPr>
        <p:spPr bwMode="auto">
          <a:xfrm>
            <a:off x="2192338" y="4829908"/>
            <a:ext cx="1117600" cy="685800"/>
          </a:xfrm>
          <a:prstGeom prst="rect">
            <a:avLst/>
          </a:prstGeom>
          <a:solidFill>
            <a:srgbClr val="FFFFFF"/>
          </a:solidFill>
          <a:ln w="19050">
            <a:solidFill>
              <a:srgbClr val="0000FF"/>
            </a:solidFill>
            <a:miter lim="800000"/>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800" b="0" i="1" smtClean="0">
                <a:solidFill>
                  <a:srgbClr val="000000"/>
                </a:solidFill>
                <a:latin typeface="华文细黑" panose="02010600040101010101" pitchFamily="2" charset="-122"/>
                <a:ea typeface="华文细黑" panose="02010600040101010101" pitchFamily="2" charset="-122"/>
              </a:rPr>
              <a:t>M</a:t>
            </a:r>
            <a:r>
              <a:rPr lang="en-US" altLang="zh-CN" sz="2800" b="0" i="1" baseline="-25000" smtClean="0">
                <a:solidFill>
                  <a:srgbClr val="000000"/>
                </a:solidFill>
                <a:latin typeface="华文细黑" panose="02010600040101010101" pitchFamily="2" charset="-122"/>
                <a:ea typeface="华文细黑" panose="02010600040101010101" pitchFamily="2" charset="-122"/>
              </a:rPr>
              <a:t>T</a:t>
            </a:r>
            <a:endParaRPr lang="en-US" altLang="zh-CN" sz="2800" b="0" i="1" smtClean="0">
              <a:solidFill>
                <a:srgbClr val="000000"/>
              </a:solidFill>
              <a:latin typeface="华文细黑" panose="02010600040101010101" pitchFamily="2" charset="-122"/>
              <a:ea typeface="华文细黑" panose="02010600040101010101" pitchFamily="2" charset="-122"/>
            </a:endParaRPr>
          </a:p>
        </p:txBody>
      </p:sp>
      <p:sp>
        <p:nvSpPr>
          <p:cNvPr id="8" name="Rectangle 145"/>
          <p:cNvSpPr>
            <a:spLocks noChangeArrowheads="1"/>
          </p:cNvSpPr>
          <p:nvPr/>
        </p:nvSpPr>
        <p:spPr bwMode="auto">
          <a:xfrm>
            <a:off x="2192338" y="3001108"/>
            <a:ext cx="1117600" cy="685800"/>
          </a:xfrm>
          <a:prstGeom prst="rect">
            <a:avLst/>
          </a:prstGeom>
          <a:solidFill>
            <a:srgbClr val="FFFFFF"/>
          </a:solidFill>
          <a:ln w="19050">
            <a:solidFill>
              <a:srgbClr val="0000FF"/>
            </a:solidFill>
            <a:miter lim="800000"/>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800" b="0" i="1" smtClean="0">
                <a:solidFill>
                  <a:srgbClr val="000066"/>
                </a:solidFill>
                <a:latin typeface="华文细黑" panose="02010600040101010101" pitchFamily="2" charset="-122"/>
                <a:ea typeface="华文细黑" panose="02010600040101010101" pitchFamily="2" charset="-122"/>
              </a:rPr>
              <a:t>  M</a:t>
            </a:r>
            <a:r>
              <a:rPr lang="en-US" altLang="zh-CN" sz="2800" b="0" i="1" baseline="-25000" smtClean="0">
                <a:solidFill>
                  <a:srgbClr val="000066"/>
                </a:solidFill>
                <a:latin typeface="华文细黑" panose="02010600040101010101" pitchFamily="2" charset="-122"/>
                <a:ea typeface="华文细黑" panose="02010600040101010101" pitchFamily="2" charset="-122"/>
              </a:rPr>
              <a:t>C</a:t>
            </a:r>
            <a:endParaRPr lang="en-US" altLang="zh-CN" sz="2800" b="0" i="1" smtClean="0">
              <a:solidFill>
                <a:srgbClr val="000066"/>
              </a:solidFill>
              <a:latin typeface="华文细黑" panose="02010600040101010101" pitchFamily="2" charset="-122"/>
              <a:ea typeface="华文细黑" panose="02010600040101010101" pitchFamily="2" charset="-122"/>
            </a:endParaRPr>
          </a:p>
        </p:txBody>
      </p:sp>
      <p:sp>
        <p:nvSpPr>
          <p:cNvPr id="9" name="Rectangle 146"/>
          <p:cNvSpPr>
            <a:spLocks noChangeArrowheads="1"/>
          </p:cNvSpPr>
          <p:nvPr/>
        </p:nvSpPr>
        <p:spPr bwMode="auto">
          <a:xfrm>
            <a:off x="236538" y="4829908"/>
            <a:ext cx="1117600" cy="685800"/>
          </a:xfrm>
          <a:prstGeom prst="rect">
            <a:avLst/>
          </a:prstGeom>
          <a:solidFill>
            <a:srgbClr val="FFFFFF"/>
          </a:solidFill>
          <a:ln w="19050">
            <a:solidFill>
              <a:srgbClr val="0000FF"/>
            </a:solidFill>
            <a:miter lim="800000"/>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800" b="0" i="1" smtClean="0">
                <a:solidFill>
                  <a:srgbClr val="000066"/>
                </a:solidFill>
                <a:latin typeface="华文细黑" panose="02010600040101010101" pitchFamily="2" charset="-122"/>
                <a:ea typeface="华文细黑" panose="02010600040101010101" pitchFamily="2" charset="-122"/>
              </a:rPr>
              <a:t>M</a:t>
            </a:r>
            <a:r>
              <a:rPr lang="en-US" altLang="zh-CN" sz="2800" b="0" i="1" baseline="-25000" smtClean="0">
                <a:solidFill>
                  <a:srgbClr val="000066"/>
                </a:solidFill>
                <a:latin typeface="华文细黑" panose="02010600040101010101" pitchFamily="2" charset="-122"/>
                <a:ea typeface="华文细黑" panose="02010600040101010101" pitchFamily="2" charset="-122"/>
              </a:rPr>
              <a:t>A</a:t>
            </a:r>
            <a:endParaRPr lang="en-US" altLang="zh-CN" sz="2800" b="0" i="1" smtClean="0">
              <a:solidFill>
                <a:srgbClr val="000066"/>
              </a:solidFill>
              <a:latin typeface="华文细黑" panose="02010600040101010101" pitchFamily="2" charset="-122"/>
              <a:ea typeface="华文细黑" panose="02010600040101010101" pitchFamily="2" charset="-122"/>
            </a:endParaRPr>
          </a:p>
        </p:txBody>
      </p:sp>
      <p:sp>
        <p:nvSpPr>
          <p:cNvPr id="10" name="Line 147"/>
          <p:cNvSpPr>
            <a:spLocks noChangeShapeType="1"/>
          </p:cNvSpPr>
          <p:nvPr/>
        </p:nvSpPr>
        <p:spPr bwMode="auto">
          <a:xfrm>
            <a:off x="2751138" y="3686908"/>
            <a:ext cx="0" cy="114300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1" name="Line 148"/>
          <p:cNvSpPr>
            <a:spLocks noChangeShapeType="1"/>
          </p:cNvSpPr>
          <p:nvPr/>
        </p:nvSpPr>
        <p:spPr bwMode="auto">
          <a:xfrm flipH="1">
            <a:off x="795338" y="3686908"/>
            <a:ext cx="1676400" cy="114300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2" name="Line 149"/>
          <p:cNvSpPr>
            <a:spLocks noChangeShapeType="1"/>
          </p:cNvSpPr>
          <p:nvPr/>
        </p:nvSpPr>
        <p:spPr bwMode="auto">
          <a:xfrm>
            <a:off x="3030538" y="3686908"/>
            <a:ext cx="1676400" cy="114300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3" name="Line 150"/>
          <p:cNvSpPr>
            <a:spLocks noChangeShapeType="1"/>
          </p:cNvSpPr>
          <p:nvPr/>
        </p:nvSpPr>
        <p:spPr bwMode="auto">
          <a:xfrm flipV="1">
            <a:off x="1074738" y="3915508"/>
            <a:ext cx="558800" cy="45720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4" name="Line 151"/>
          <p:cNvSpPr>
            <a:spLocks noChangeShapeType="1"/>
          </p:cNvSpPr>
          <p:nvPr/>
        </p:nvSpPr>
        <p:spPr bwMode="auto">
          <a:xfrm>
            <a:off x="2471738" y="3915508"/>
            <a:ext cx="0" cy="68580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5" name="Line 152"/>
          <p:cNvSpPr>
            <a:spLocks noChangeShapeType="1"/>
          </p:cNvSpPr>
          <p:nvPr/>
        </p:nvSpPr>
        <p:spPr bwMode="auto">
          <a:xfrm flipV="1">
            <a:off x="3030538" y="3915508"/>
            <a:ext cx="0" cy="68580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6" name="Line 153"/>
          <p:cNvSpPr>
            <a:spLocks noChangeShapeType="1"/>
          </p:cNvSpPr>
          <p:nvPr/>
        </p:nvSpPr>
        <p:spPr bwMode="auto">
          <a:xfrm>
            <a:off x="3868738" y="3915508"/>
            <a:ext cx="558800" cy="45720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7" name="Text Box 154"/>
          <p:cNvSpPr txBox="1">
            <a:spLocks noChangeArrowheads="1"/>
          </p:cNvSpPr>
          <p:nvPr/>
        </p:nvSpPr>
        <p:spPr bwMode="auto">
          <a:xfrm>
            <a:off x="830263" y="3677383"/>
            <a:ext cx="7505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00"/>
                </a:solidFill>
                <a:latin typeface="华文细黑" panose="02010600040101010101" pitchFamily="2" charset="-122"/>
                <a:ea typeface="华文细黑" panose="02010600040101010101" pitchFamily="2" charset="-122"/>
              </a:rPr>
              <a:t>c,e</a:t>
            </a:r>
          </a:p>
        </p:txBody>
      </p:sp>
      <p:sp>
        <p:nvSpPr>
          <p:cNvPr id="18" name="Text Box 155"/>
          <p:cNvSpPr txBox="1">
            <a:spLocks noChangeArrowheads="1"/>
          </p:cNvSpPr>
          <p:nvPr/>
        </p:nvSpPr>
        <p:spPr bwMode="auto">
          <a:xfrm>
            <a:off x="1892301" y="4080608"/>
            <a:ext cx="7505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00"/>
                </a:solidFill>
                <a:latin typeface="华文细黑" panose="02010600040101010101" pitchFamily="2" charset="-122"/>
                <a:ea typeface="华文细黑" panose="02010600040101010101" pitchFamily="2" charset="-122"/>
              </a:rPr>
              <a:t>c,e</a:t>
            </a:r>
          </a:p>
        </p:txBody>
      </p:sp>
      <p:sp>
        <p:nvSpPr>
          <p:cNvPr id="19" name="Text Box 156"/>
          <p:cNvSpPr txBox="1">
            <a:spLocks noChangeArrowheads="1"/>
          </p:cNvSpPr>
          <p:nvPr/>
        </p:nvSpPr>
        <p:spPr bwMode="auto">
          <a:xfrm>
            <a:off x="3040063" y="4058383"/>
            <a:ext cx="8002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00"/>
                </a:solidFill>
                <a:latin typeface="华文细黑" panose="02010600040101010101" pitchFamily="2" charset="-122"/>
                <a:ea typeface="华文细黑" panose="02010600040101010101" pitchFamily="2" charset="-122"/>
              </a:rPr>
              <a:t>u,w</a:t>
            </a:r>
          </a:p>
        </p:txBody>
      </p:sp>
      <p:sp>
        <p:nvSpPr>
          <p:cNvPr id="20" name="Text Box 157"/>
          <p:cNvSpPr txBox="1">
            <a:spLocks noChangeArrowheads="1"/>
          </p:cNvSpPr>
          <p:nvPr/>
        </p:nvSpPr>
        <p:spPr bwMode="auto">
          <a:xfrm>
            <a:off x="4122738" y="3720246"/>
            <a:ext cx="8002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00"/>
                </a:solidFill>
                <a:latin typeface="华文细黑" panose="02010600040101010101" pitchFamily="2" charset="-122"/>
                <a:ea typeface="华文细黑" panose="02010600040101010101" pitchFamily="2" charset="-122"/>
              </a:rPr>
              <a:t>u,w</a:t>
            </a:r>
          </a:p>
        </p:txBody>
      </p:sp>
      <p:sp>
        <p:nvSpPr>
          <p:cNvPr id="21" name="Rectangle 158"/>
          <p:cNvSpPr>
            <a:spLocks noChangeArrowheads="1"/>
          </p:cNvSpPr>
          <p:nvPr/>
        </p:nvSpPr>
        <p:spPr bwMode="auto">
          <a:xfrm>
            <a:off x="4960938" y="2010508"/>
            <a:ext cx="3962400" cy="2133600"/>
          </a:xfrm>
          <a:prstGeom prst="rect">
            <a:avLst/>
          </a:prstGeom>
          <a:noFill/>
          <a:ln w="38100" algn="ctr">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22" name="Line 160"/>
          <p:cNvSpPr>
            <a:spLocks noChangeShapeType="1"/>
          </p:cNvSpPr>
          <p:nvPr/>
        </p:nvSpPr>
        <p:spPr bwMode="auto">
          <a:xfrm flipH="1">
            <a:off x="3360738" y="2391508"/>
            <a:ext cx="1600200" cy="685800"/>
          </a:xfrm>
          <a:prstGeom prst="line">
            <a:avLst/>
          </a:prstGeom>
          <a:noFill/>
          <a:ln w="381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23" name="Rectangle 162"/>
          <p:cNvSpPr>
            <a:spLocks noChangeArrowheads="1"/>
          </p:cNvSpPr>
          <p:nvPr/>
        </p:nvSpPr>
        <p:spPr bwMode="auto">
          <a:xfrm>
            <a:off x="5189538" y="2391508"/>
            <a:ext cx="1371600" cy="1600200"/>
          </a:xfrm>
          <a:prstGeom prst="rect">
            <a:avLst/>
          </a:prstGeom>
          <a:noFill/>
          <a:ln w="38100" algn="ctr">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24" name="Line 163"/>
          <p:cNvSpPr>
            <a:spLocks noChangeShapeType="1"/>
          </p:cNvSpPr>
          <p:nvPr/>
        </p:nvSpPr>
        <p:spPr bwMode="auto">
          <a:xfrm flipH="1">
            <a:off x="1303338" y="3229708"/>
            <a:ext cx="3810000" cy="1676400"/>
          </a:xfrm>
          <a:prstGeom prst="line">
            <a:avLst/>
          </a:prstGeom>
          <a:noFill/>
          <a:ln w="381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25" name="Oval 164"/>
          <p:cNvSpPr>
            <a:spLocks noChangeArrowheads="1"/>
          </p:cNvSpPr>
          <p:nvPr/>
        </p:nvSpPr>
        <p:spPr bwMode="auto">
          <a:xfrm>
            <a:off x="6637338" y="2467708"/>
            <a:ext cx="304800" cy="381000"/>
          </a:xfrm>
          <a:prstGeom prst="ellipse">
            <a:avLst/>
          </a:prstGeom>
          <a:noFill/>
          <a:ln w="38100" algn="ctr">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26" name="Oval 166"/>
          <p:cNvSpPr>
            <a:spLocks noChangeArrowheads="1"/>
          </p:cNvSpPr>
          <p:nvPr/>
        </p:nvSpPr>
        <p:spPr bwMode="auto">
          <a:xfrm>
            <a:off x="6561138" y="3305908"/>
            <a:ext cx="304800" cy="381000"/>
          </a:xfrm>
          <a:prstGeom prst="ellipse">
            <a:avLst/>
          </a:prstGeom>
          <a:noFill/>
          <a:ln w="38100" algn="ctr">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27" name="Line 167"/>
          <p:cNvSpPr>
            <a:spLocks noChangeShapeType="1"/>
          </p:cNvSpPr>
          <p:nvPr/>
        </p:nvSpPr>
        <p:spPr bwMode="auto">
          <a:xfrm flipH="1">
            <a:off x="1608138" y="2772508"/>
            <a:ext cx="5105400" cy="1295400"/>
          </a:xfrm>
          <a:prstGeom prst="line">
            <a:avLst/>
          </a:prstGeom>
          <a:noFill/>
          <a:ln w="38100">
            <a:solidFill>
              <a:srgbClr val="0000FF"/>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28" name="Line 168"/>
          <p:cNvSpPr>
            <a:spLocks noChangeShapeType="1"/>
          </p:cNvSpPr>
          <p:nvPr/>
        </p:nvSpPr>
        <p:spPr bwMode="auto">
          <a:xfrm flipH="1">
            <a:off x="4732338" y="3382108"/>
            <a:ext cx="2743200" cy="685800"/>
          </a:xfrm>
          <a:prstGeom prst="line">
            <a:avLst/>
          </a:prstGeom>
          <a:noFill/>
          <a:ln w="38100">
            <a:solidFill>
              <a:srgbClr val="0000FF"/>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29" name="Rectangle 169"/>
          <p:cNvSpPr>
            <a:spLocks noChangeArrowheads="1"/>
          </p:cNvSpPr>
          <p:nvPr/>
        </p:nvSpPr>
        <p:spPr bwMode="auto">
          <a:xfrm>
            <a:off x="7780338" y="2239108"/>
            <a:ext cx="914400" cy="1524000"/>
          </a:xfrm>
          <a:prstGeom prst="rect">
            <a:avLst/>
          </a:prstGeom>
          <a:noFill/>
          <a:ln w="38100" algn="ctr">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30" name="Line 170"/>
          <p:cNvSpPr>
            <a:spLocks noChangeShapeType="1"/>
          </p:cNvSpPr>
          <p:nvPr/>
        </p:nvSpPr>
        <p:spPr bwMode="auto">
          <a:xfrm flipH="1">
            <a:off x="5265738" y="3534508"/>
            <a:ext cx="2514600" cy="1295400"/>
          </a:xfrm>
          <a:prstGeom prst="line">
            <a:avLst/>
          </a:prstGeom>
          <a:noFill/>
          <a:ln w="381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31" name="Oval 171"/>
          <p:cNvSpPr>
            <a:spLocks noChangeArrowheads="1"/>
          </p:cNvSpPr>
          <p:nvPr/>
        </p:nvSpPr>
        <p:spPr bwMode="auto">
          <a:xfrm>
            <a:off x="7475538" y="2772508"/>
            <a:ext cx="304800" cy="609600"/>
          </a:xfrm>
          <a:prstGeom prst="ellipse">
            <a:avLst/>
          </a:prstGeom>
          <a:noFill/>
          <a:ln w="38100" algn="ctr">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32" name="Line 172"/>
          <p:cNvSpPr>
            <a:spLocks noChangeShapeType="1"/>
          </p:cNvSpPr>
          <p:nvPr/>
        </p:nvSpPr>
        <p:spPr bwMode="auto">
          <a:xfrm flipH="1">
            <a:off x="1684338" y="3610708"/>
            <a:ext cx="4953000" cy="533400"/>
          </a:xfrm>
          <a:prstGeom prst="line">
            <a:avLst/>
          </a:prstGeom>
          <a:noFill/>
          <a:ln w="38100">
            <a:solidFill>
              <a:srgbClr val="0000FF"/>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33" name="Rectangle 173"/>
          <p:cNvSpPr>
            <a:spLocks noChangeArrowheads="1"/>
          </p:cNvSpPr>
          <p:nvPr/>
        </p:nvSpPr>
        <p:spPr bwMode="auto">
          <a:xfrm>
            <a:off x="6789738" y="2467708"/>
            <a:ext cx="914400" cy="1524000"/>
          </a:xfrm>
          <a:prstGeom prst="rect">
            <a:avLst/>
          </a:prstGeom>
          <a:noFill/>
          <a:ln w="38100" algn="ctr">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34" name="Line 174"/>
          <p:cNvSpPr>
            <a:spLocks noChangeShapeType="1"/>
          </p:cNvSpPr>
          <p:nvPr/>
        </p:nvSpPr>
        <p:spPr bwMode="auto">
          <a:xfrm flipH="1">
            <a:off x="3208338" y="3763108"/>
            <a:ext cx="3581400" cy="990600"/>
          </a:xfrm>
          <a:prstGeom prst="line">
            <a:avLst/>
          </a:prstGeom>
          <a:noFill/>
          <a:ln w="381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35" name="Line 175"/>
          <p:cNvSpPr>
            <a:spLocks noChangeShapeType="1"/>
          </p:cNvSpPr>
          <p:nvPr/>
        </p:nvSpPr>
        <p:spPr bwMode="auto">
          <a:xfrm flipH="1">
            <a:off x="2598738" y="2848708"/>
            <a:ext cx="4114800" cy="1371600"/>
          </a:xfrm>
          <a:prstGeom prst="line">
            <a:avLst/>
          </a:prstGeom>
          <a:noFill/>
          <a:ln w="381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36" name="Line 176"/>
          <p:cNvSpPr>
            <a:spLocks noChangeShapeType="1"/>
          </p:cNvSpPr>
          <p:nvPr/>
        </p:nvSpPr>
        <p:spPr bwMode="auto">
          <a:xfrm flipH="1">
            <a:off x="2674938" y="3458308"/>
            <a:ext cx="3886200" cy="838200"/>
          </a:xfrm>
          <a:prstGeom prst="line">
            <a:avLst/>
          </a:prstGeom>
          <a:noFill/>
          <a:ln w="381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37" name="Line 177"/>
          <p:cNvSpPr>
            <a:spLocks noChangeShapeType="1"/>
          </p:cNvSpPr>
          <p:nvPr/>
        </p:nvSpPr>
        <p:spPr bwMode="auto">
          <a:xfrm flipH="1">
            <a:off x="3741738" y="3153508"/>
            <a:ext cx="3886200" cy="1219200"/>
          </a:xfrm>
          <a:prstGeom prst="line">
            <a:avLst/>
          </a:prstGeom>
          <a:noFill/>
          <a:ln w="381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67321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grpId="1" nodeType="clickEffect">
                                  <p:stCondLst>
                                    <p:cond delay="0"/>
                                  </p:stCondLst>
                                  <p:childTnLst>
                                    <p:animEffect transition="out" filter="blinds(horizontal)">
                                      <p:cBhvr>
                                        <p:cTn id="17" dur="500"/>
                                        <p:tgtEl>
                                          <p:spTgt spid="21"/>
                                        </p:tgtEl>
                                      </p:cBhvr>
                                    </p:animEffect>
                                    <p:set>
                                      <p:cBhvr>
                                        <p:cTn id="18" dur="1" fill="hold">
                                          <p:stCondLst>
                                            <p:cond delay="499"/>
                                          </p:stCondLst>
                                        </p:cTn>
                                        <p:tgtEl>
                                          <p:spTgt spid="21"/>
                                        </p:tgtEl>
                                        <p:attrNameLst>
                                          <p:attrName>style.visibility</p:attrName>
                                        </p:attrNameLst>
                                      </p:cBhvr>
                                      <p:to>
                                        <p:strVal val="hidden"/>
                                      </p:to>
                                    </p:set>
                                  </p:childTnLst>
                                </p:cTn>
                              </p:par>
                              <p:par>
                                <p:cTn id="19" presetID="3" presetClass="exit" presetSubtype="10" fill="hold" grpId="1" nodeType="withEffect">
                                  <p:stCondLst>
                                    <p:cond delay="0"/>
                                  </p:stCondLst>
                                  <p:childTnLst>
                                    <p:animEffect transition="out" filter="blinds(horizontal)">
                                      <p:cBhvr>
                                        <p:cTn id="20" dur="500"/>
                                        <p:tgtEl>
                                          <p:spTgt spid="22"/>
                                        </p:tgtEl>
                                      </p:cBhvr>
                                    </p:animEffect>
                                    <p:set>
                                      <p:cBhvr>
                                        <p:cTn id="21" dur="1" fill="hold">
                                          <p:stCondLst>
                                            <p:cond delay="499"/>
                                          </p:stCondLst>
                                        </p:cTn>
                                        <p:tgtEl>
                                          <p:spTgt spid="22"/>
                                        </p:tgtEl>
                                        <p:attrNameLst>
                                          <p:attrName>style.visibility</p:attrName>
                                        </p:attrNameLst>
                                      </p:cBhvr>
                                      <p:to>
                                        <p:strVal val="hidden"/>
                                      </p:to>
                                    </p:set>
                                  </p:childTnLst>
                                </p:cTn>
                              </p:par>
                              <p:par>
                                <p:cTn id="22" presetID="3" presetClass="entr" presetSubtype="1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blinds(horizontal)">
                                      <p:cBhvr>
                                        <p:cTn id="24" dur="500"/>
                                        <p:tgtEl>
                                          <p:spTgt spid="23"/>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linds(horizontal)">
                                      <p:cBhvr>
                                        <p:cTn id="27" dur="500"/>
                                        <p:tgtEl>
                                          <p:spTgt spid="24"/>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linds(horizontal)">
                                      <p:cBhvr>
                                        <p:cTn id="30" dur="500"/>
                                        <p:tgtEl>
                                          <p:spTgt spid="9"/>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linds(horizontal)">
                                      <p:cBhvr>
                                        <p:cTn id="33" dur="500"/>
                                        <p:tgtEl>
                                          <p:spTgt spid="11"/>
                                        </p:tgtEl>
                                      </p:cBhvr>
                                    </p:animEffect>
                                  </p:childTnLst>
                                </p:cTn>
                              </p:par>
                              <p:par>
                                <p:cTn id="34" presetID="3" presetClass="entr" presetSubtype="10" fill="hold" grpId="1"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linds(horizontal)">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grpId="1" nodeType="clickEffect">
                                  <p:stCondLst>
                                    <p:cond delay="0"/>
                                  </p:stCondLst>
                                  <p:childTnLst>
                                    <p:animEffect transition="out" filter="blinds(horizontal)">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par>
                                <p:cTn id="42" presetID="3" presetClass="exit" presetSubtype="10" fill="hold" grpId="1" nodeType="withEffect">
                                  <p:stCondLst>
                                    <p:cond delay="0"/>
                                  </p:stCondLst>
                                  <p:childTnLst>
                                    <p:animEffect transition="out" filter="blinds(horizontal)">
                                      <p:cBhvr>
                                        <p:cTn id="43" dur="500"/>
                                        <p:tgtEl>
                                          <p:spTgt spid="23"/>
                                        </p:tgtEl>
                                      </p:cBhvr>
                                    </p:animEffect>
                                    <p:set>
                                      <p:cBhvr>
                                        <p:cTn id="44" dur="1" fill="hold">
                                          <p:stCondLst>
                                            <p:cond delay="499"/>
                                          </p:stCondLst>
                                        </p:cTn>
                                        <p:tgtEl>
                                          <p:spTgt spid="23"/>
                                        </p:tgtEl>
                                        <p:attrNameLst>
                                          <p:attrName>style.visibility</p:attrName>
                                        </p:attrNameLst>
                                      </p:cBhvr>
                                      <p:to>
                                        <p:strVal val="hidden"/>
                                      </p:to>
                                    </p:set>
                                  </p:childTnLst>
                                </p:cTn>
                              </p:par>
                              <p:par>
                                <p:cTn id="45" presetID="3" presetClass="entr" presetSubtype="1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blinds(horizontal)">
                                      <p:cBhvr>
                                        <p:cTn id="47" dur="500"/>
                                        <p:tgtEl>
                                          <p:spTgt spid="25"/>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blinds(horizontal)">
                                      <p:cBhvr>
                                        <p:cTn id="50" dur="500"/>
                                        <p:tgtEl>
                                          <p:spTgt spid="26"/>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blinds(horizontal)">
                                      <p:cBhvr>
                                        <p:cTn id="53" dur="500"/>
                                        <p:tgtEl>
                                          <p:spTgt spid="32"/>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blinds(horizontal)">
                                      <p:cBhvr>
                                        <p:cTn id="56" dur="500"/>
                                        <p:tgtEl>
                                          <p:spTgt spid="27"/>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blinds(horizontal)">
                                      <p:cBhvr>
                                        <p:cTn id="59" dur="500"/>
                                        <p:tgtEl>
                                          <p:spTgt spid="17"/>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blinds(horizontal)">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xit" presetSubtype="10" fill="hold" grpId="1" nodeType="clickEffect">
                                  <p:stCondLst>
                                    <p:cond delay="0"/>
                                  </p:stCondLst>
                                  <p:childTnLst>
                                    <p:animEffect transition="out" filter="blinds(horizontal)">
                                      <p:cBhvr>
                                        <p:cTn id="66" dur="500"/>
                                        <p:tgtEl>
                                          <p:spTgt spid="25"/>
                                        </p:tgtEl>
                                      </p:cBhvr>
                                    </p:animEffect>
                                    <p:set>
                                      <p:cBhvr>
                                        <p:cTn id="67" dur="1" fill="hold">
                                          <p:stCondLst>
                                            <p:cond delay="499"/>
                                          </p:stCondLst>
                                        </p:cTn>
                                        <p:tgtEl>
                                          <p:spTgt spid="25"/>
                                        </p:tgtEl>
                                        <p:attrNameLst>
                                          <p:attrName>style.visibility</p:attrName>
                                        </p:attrNameLst>
                                      </p:cBhvr>
                                      <p:to>
                                        <p:strVal val="hidden"/>
                                      </p:to>
                                    </p:set>
                                  </p:childTnLst>
                                </p:cTn>
                              </p:par>
                              <p:par>
                                <p:cTn id="68" presetID="3" presetClass="exit" presetSubtype="10" fill="hold" grpId="1" nodeType="withEffect">
                                  <p:stCondLst>
                                    <p:cond delay="0"/>
                                  </p:stCondLst>
                                  <p:childTnLst>
                                    <p:animEffect transition="out" filter="blinds(horizontal)">
                                      <p:cBhvr>
                                        <p:cTn id="69" dur="500"/>
                                        <p:tgtEl>
                                          <p:spTgt spid="27"/>
                                        </p:tgtEl>
                                      </p:cBhvr>
                                    </p:animEffect>
                                    <p:set>
                                      <p:cBhvr>
                                        <p:cTn id="70" dur="1" fill="hold">
                                          <p:stCondLst>
                                            <p:cond delay="499"/>
                                          </p:stCondLst>
                                        </p:cTn>
                                        <p:tgtEl>
                                          <p:spTgt spid="27"/>
                                        </p:tgtEl>
                                        <p:attrNameLst>
                                          <p:attrName>style.visibility</p:attrName>
                                        </p:attrNameLst>
                                      </p:cBhvr>
                                      <p:to>
                                        <p:strVal val="hidden"/>
                                      </p:to>
                                    </p:set>
                                  </p:childTnLst>
                                </p:cTn>
                              </p:par>
                              <p:par>
                                <p:cTn id="71" presetID="3" presetClass="exit" presetSubtype="10" fill="hold" grpId="1" nodeType="withEffect">
                                  <p:stCondLst>
                                    <p:cond delay="0"/>
                                  </p:stCondLst>
                                  <p:childTnLst>
                                    <p:animEffect transition="out" filter="blinds(horizontal)">
                                      <p:cBhvr>
                                        <p:cTn id="72" dur="500"/>
                                        <p:tgtEl>
                                          <p:spTgt spid="32"/>
                                        </p:tgtEl>
                                      </p:cBhvr>
                                    </p:animEffect>
                                    <p:set>
                                      <p:cBhvr>
                                        <p:cTn id="73" dur="1" fill="hold">
                                          <p:stCondLst>
                                            <p:cond delay="499"/>
                                          </p:stCondLst>
                                        </p:cTn>
                                        <p:tgtEl>
                                          <p:spTgt spid="32"/>
                                        </p:tgtEl>
                                        <p:attrNameLst>
                                          <p:attrName>style.visibility</p:attrName>
                                        </p:attrNameLst>
                                      </p:cBhvr>
                                      <p:to>
                                        <p:strVal val="hidden"/>
                                      </p:to>
                                    </p:set>
                                  </p:childTnLst>
                                </p:cTn>
                              </p:par>
                              <p:par>
                                <p:cTn id="74" presetID="3" presetClass="exit" presetSubtype="10" fill="hold" grpId="1" nodeType="withEffect">
                                  <p:stCondLst>
                                    <p:cond delay="0"/>
                                  </p:stCondLst>
                                  <p:childTnLst>
                                    <p:animEffect transition="out" filter="blinds(horizontal)">
                                      <p:cBhvr>
                                        <p:cTn id="75" dur="500"/>
                                        <p:tgtEl>
                                          <p:spTgt spid="26"/>
                                        </p:tgtEl>
                                      </p:cBhvr>
                                    </p:animEffect>
                                    <p:set>
                                      <p:cBhvr>
                                        <p:cTn id="76" dur="1" fill="hold">
                                          <p:stCondLst>
                                            <p:cond delay="499"/>
                                          </p:stCondLst>
                                        </p:cTn>
                                        <p:tgtEl>
                                          <p:spTgt spid="26"/>
                                        </p:tgtEl>
                                        <p:attrNameLst>
                                          <p:attrName>style.visibility</p:attrName>
                                        </p:attrNameLst>
                                      </p:cBhvr>
                                      <p:to>
                                        <p:strVal val="hidden"/>
                                      </p:to>
                                    </p:set>
                                  </p:childTnLst>
                                </p:cTn>
                              </p:par>
                              <p:par>
                                <p:cTn id="77" presetID="3" presetClass="entr" presetSubtype="1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blinds(horizontal)">
                                      <p:cBhvr>
                                        <p:cTn id="79" dur="500"/>
                                        <p:tgtEl>
                                          <p:spTgt spid="29"/>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blinds(horizontal)">
                                      <p:cBhvr>
                                        <p:cTn id="82" dur="500"/>
                                        <p:tgtEl>
                                          <p:spTgt spid="30"/>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blinds(horizontal)">
                                      <p:cBhvr>
                                        <p:cTn id="85" dur="500"/>
                                        <p:tgtEl>
                                          <p:spTgt spid="6"/>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blinds(horizontal)">
                                      <p:cBhvr>
                                        <p:cTn id="88" dur="500"/>
                                        <p:tgtEl>
                                          <p:spTgt spid="12"/>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xit" presetSubtype="10" fill="hold" grpId="1" nodeType="clickEffect">
                                  <p:stCondLst>
                                    <p:cond delay="0"/>
                                  </p:stCondLst>
                                  <p:childTnLst>
                                    <p:animEffect transition="out" filter="blinds(horizontal)">
                                      <p:cBhvr>
                                        <p:cTn id="92" dur="500"/>
                                        <p:tgtEl>
                                          <p:spTgt spid="29"/>
                                        </p:tgtEl>
                                      </p:cBhvr>
                                    </p:animEffect>
                                    <p:set>
                                      <p:cBhvr>
                                        <p:cTn id="93" dur="1" fill="hold">
                                          <p:stCondLst>
                                            <p:cond delay="499"/>
                                          </p:stCondLst>
                                        </p:cTn>
                                        <p:tgtEl>
                                          <p:spTgt spid="29"/>
                                        </p:tgtEl>
                                        <p:attrNameLst>
                                          <p:attrName>style.visibility</p:attrName>
                                        </p:attrNameLst>
                                      </p:cBhvr>
                                      <p:to>
                                        <p:strVal val="hidden"/>
                                      </p:to>
                                    </p:set>
                                  </p:childTnLst>
                                </p:cTn>
                              </p:par>
                              <p:par>
                                <p:cTn id="94" presetID="3" presetClass="exit" presetSubtype="10" fill="hold" grpId="1" nodeType="withEffect">
                                  <p:stCondLst>
                                    <p:cond delay="0"/>
                                  </p:stCondLst>
                                  <p:childTnLst>
                                    <p:animEffect transition="out" filter="blinds(horizontal)">
                                      <p:cBhvr>
                                        <p:cTn id="95" dur="500"/>
                                        <p:tgtEl>
                                          <p:spTgt spid="30"/>
                                        </p:tgtEl>
                                      </p:cBhvr>
                                    </p:animEffect>
                                    <p:set>
                                      <p:cBhvr>
                                        <p:cTn id="96" dur="1" fill="hold">
                                          <p:stCondLst>
                                            <p:cond delay="499"/>
                                          </p:stCondLst>
                                        </p:cTn>
                                        <p:tgtEl>
                                          <p:spTgt spid="30"/>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3" presetClass="entr" presetSubtype="10" fill="hold" grpId="0" nodeType="click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blinds(horizontal)">
                                      <p:cBhvr>
                                        <p:cTn id="101" dur="500"/>
                                        <p:tgtEl>
                                          <p:spTgt spid="31"/>
                                        </p:tgtEl>
                                      </p:cBhvr>
                                    </p:animEffect>
                                  </p:childTnLst>
                                </p:cTn>
                              </p:par>
                              <p:par>
                                <p:cTn id="102" presetID="3" presetClass="entr" presetSubtype="1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blinds(horizontal)">
                                      <p:cBhvr>
                                        <p:cTn id="104" dur="500"/>
                                        <p:tgtEl>
                                          <p:spTgt spid="28"/>
                                        </p:tgtEl>
                                      </p:cBhvr>
                                    </p:animEffect>
                                  </p:childTnLst>
                                </p:cTn>
                              </p:par>
                              <p:par>
                                <p:cTn id="105" presetID="3" presetClass="entr" presetSubtype="10" fill="hold" grpId="0" nodeType="with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blinds(horizontal)">
                                      <p:cBhvr>
                                        <p:cTn id="107" dur="500"/>
                                        <p:tgtEl>
                                          <p:spTgt spid="20"/>
                                        </p:tgtEl>
                                      </p:cBhvr>
                                    </p:animEffect>
                                  </p:childTnLst>
                                </p:cTn>
                              </p:par>
                              <p:par>
                                <p:cTn id="108" presetID="3" presetClass="entr" presetSubtype="10" fill="hold" grpId="0" nodeType="withEffect">
                                  <p:stCondLst>
                                    <p:cond delay="0"/>
                                  </p:stCondLst>
                                  <p:childTnLst>
                                    <p:set>
                                      <p:cBhvr>
                                        <p:cTn id="109" dur="1" fill="hold">
                                          <p:stCondLst>
                                            <p:cond delay="0"/>
                                          </p:stCondLst>
                                        </p:cTn>
                                        <p:tgtEl>
                                          <p:spTgt spid="16"/>
                                        </p:tgtEl>
                                        <p:attrNameLst>
                                          <p:attrName>style.visibility</p:attrName>
                                        </p:attrNameLst>
                                      </p:cBhvr>
                                      <p:to>
                                        <p:strVal val="visible"/>
                                      </p:to>
                                    </p:set>
                                    <p:animEffect transition="in" filter="blinds(horizontal)">
                                      <p:cBhvr>
                                        <p:cTn id="110" dur="500"/>
                                        <p:tgtEl>
                                          <p:spTgt spid="16"/>
                                        </p:tgtEl>
                                      </p:cBhvr>
                                    </p:animEffect>
                                  </p:childTnLst>
                                </p:cTn>
                              </p:par>
                            </p:childTnLst>
                          </p:cTn>
                        </p:par>
                      </p:childTnLst>
                    </p:cTn>
                  </p:par>
                  <p:par>
                    <p:cTn id="111" fill="hold">
                      <p:stCondLst>
                        <p:cond delay="indefinite"/>
                      </p:stCondLst>
                      <p:childTnLst>
                        <p:par>
                          <p:cTn id="112" fill="hold">
                            <p:stCondLst>
                              <p:cond delay="0"/>
                            </p:stCondLst>
                            <p:childTnLst>
                              <p:par>
                                <p:cTn id="113" presetID="3" presetClass="exit" presetSubtype="10" fill="hold" grpId="1" nodeType="clickEffect">
                                  <p:stCondLst>
                                    <p:cond delay="0"/>
                                  </p:stCondLst>
                                  <p:childTnLst>
                                    <p:animEffect transition="out" filter="blinds(horizontal)">
                                      <p:cBhvr>
                                        <p:cTn id="114" dur="500"/>
                                        <p:tgtEl>
                                          <p:spTgt spid="31"/>
                                        </p:tgtEl>
                                      </p:cBhvr>
                                    </p:animEffect>
                                    <p:set>
                                      <p:cBhvr>
                                        <p:cTn id="115" dur="1" fill="hold">
                                          <p:stCondLst>
                                            <p:cond delay="499"/>
                                          </p:stCondLst>
                                        </p:cTn>
                                        <p:tgtEl>
                                          <p:spTgt spid="31"/>
                                        </p:tgtEl>
                                        <p:attrNameLst>
                                          <p:attrName>style.visibility</p:attrName>
                                        </p:attrNameLst>
                                      </p:cBhvr>
                                      <p:to>
                                        <p:strVal val="hidden"/>
                                      </p:to>
                                    </p:set>
                                  </p:childTnLst>
                                </p:cTn>
                              </p:par>
                              <p:par>
                                <p:cTn id="116" presetID="3" presetClass="exit" presetSubtype="10" fill="hold" grpId="1" nodeType="withEffect">
                                  <p:stCondLst>
                                    <p:cond delay="0"/>
                                  </p:stCondLst>
                                  <p:childTnLst>
                                    <p:animEffect transition="out" filter="blinds(horizontal)">
                                      <p:cBhvr>
                                        <p:cTn id="117" dur="500"/>
                                        <p:tgtEl>
                                          <p:spTgt spid="28"/>
                                        </p:tgtEl>
                                      </p:cBhvr>
                                    </p:animEffect>
                                    <p:set>
                                      <p:cBhvr>
                                        <p:cTn id="118" dur="1" fill="hold">
                                          <p:stCondLst>
                                            <p:cond delay="499"/>
                                          </p:stCondLst>
                                        </p:cTn>
                                        <p:tgtEl>
                                          <p:spTgt spid="28"/>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3" presetClass="entr" presetSubtype="10" fill="hold" grpId="0" nodeType="clickEffect">
                                  <p:stCondLst>
                                    <p:cond delay="0"/>
                                  </p:stCondLst>
                                  <p:childTnLst>
                                    <p:set>
                                      <p:cBhvr>
                                        <p:cTn id="122" dur="1" fill="hold">
                                          <p:stCondLst>
                                            <p:cond delay="0"/>
                                          </p:stCondLst>
                                        </p:cTn>
                                        <p:tgtEl>
                                          <p:spTgt spid="33"/>
                                        </p:tgtEl>
                                        <p:attrNameLst>
                                          <p:attrName>style.visibility</p:attrName>
                                        </p:attrNameLst>
                                      </p:cBhvr>
                                      <p:to>
                                        <p:strVal val="visible"/>
                                      </p:to>
                                    </p:set>
                                    <p:animEffect transition="in" filter="blinds(horizontal)">
                                      <p:cBhvr>
                                        <p:cTn id="123" dur="500"/>
                                        <p:tgtEl>
                                          <p:spTgt spid="33"/>
                                        </p:tgtEl>
                                      </p:cBhvr>
                                    </p:animEffect>
                                  </p:childTnLst>
                                </p:cTn>
                              </p:par>
                              <p:par>
                                <p:cTn id="124" presetID="3" presetClass="entr" presetSubtype="10" fill="hold" grpId="0" nodeType="withEffect">
                                  <p:stCondLst>
                                    <p:cond delay="0"/>
                                  </p:stCondLst>
                                  <p:childTnLst>
                                    <p:set>
                                      <p:cBhvr>
                                        <p:cTn id="125" dur="1" fill="hold">
                                          <p:stCondLst>
                                            <p:cond delay="0"/>
                                          </p:stCondLst>
                                        </p:cTn>
                                        <p:tgtEl>
                                          <p:spTgt spid="34"/>
                                        </p:tgtEl>
                                        <p:attrNameLst>
                                          <p:attrName>style.visibility</p:attrName>
                                        </p:attrNameLst>
                                      </p:cBhvr>
                                      <p:to>
                                        <p:strVal val="visible"/>
                                      </p:to>
                                    </p:set>
                                    <p:animEffect transition="in" filter="blinds(horizontal)">
                                      <p:cBhvr>
                                        <p:cTn id="126" dur="500"/>
                                        <p:tgtEl>
                                          <p:spTgt spid="34"/>
                                        </p:tgtEl>
                                      </p:cBhvr>
                                    </p:animEffect>
                                  </p:childTnLst>
                                </p:cTn>
                              </p:par>
                              <p:par>
                                <p:cTn id="127" presetID="3" presetClass="entr" presetSubtype="10" fill="hold" grpId="0" nodeType="withEffect">
                                  <p:stCondLst>
                                    <p:cond delay="0"/>
                                  </p:stCondLst>
                                  <p:childTnLst>
                                    <p:set>
                                      <p:cBhvr>
                                        <p:cTn id="128" dur="1" fill="hold">
                                          <p:stCondLst>
                                            <p:cond delay="0"/>
                                          </p:stCondLst>
                                        </p:cTn>
                                        <p:tgtEl>
                                          <p:spTgt spid="10"/>
                                        </p:tgtEl>
                                        <p:attrNameLst>
                                          <p:attrName>style.visibility</p:attrName>
                                        </p:attrNameLst>
                                      </p:cBhvr>
                                      <p:to>
                                        <p:strVal val="visible"/>
                                      </p:to>
                                    </p:set>
                                    <p:animEffect transition="in" filter="blinds(horizontal)">
                                      <p:cBhvr>
                                        <p:cTn id="129" dur="500"/>
                                        <p:tgtEl>
                                          <p:spTgt spid="10"/>
                                        </p:tgtEl>
                                      </p:cBhvr>
                                    </p:animEffect>
                                  </p:childTnLst>
                                </p:cTn>
                              </p:par>
                              <p:par>
                                <p:cTn id="130" presetID="3" presetClass="entr" presetSubtype="10" fill="hold" grpId="0" nodeType="withEffect">
                                  <p:stCondLst>
                                    <p:cond delay="0"/>
                                  </p:stCondLst>
                                  <p:childTnLst>
                                    <p:set>
                                      <p:cBhvr>
                                        <p:cTn id="131" dur="1" fill="hold">
                                          <p:stCondLst>
                                            <p:cond delay="0"/>
                                          </p:stCondLst>
                                        </p:cTn>
                                        <p:tgtEl>
                                          <p:spTgt spid="7"/>
                                        </p:tgtEl>
                                        <p:attrNameLst>
                                          <p:attrName>style.visibility</p:attrName>
                                        </p:attrNameLst>
                                      </p:cBhvr>
                                      <p:to>
                                        <p:strVal val="visible"/>
                                      </p:to>
                                    </p:set>
                                    <p:animEffect transition="in" filter="blinds(horizontal)">
                                      <p:cBhvr>
                                        <p:cTn id="132" dur="500"/>
                                        <p:tgtEl>
                                          <p:spTgt spid="7"/>
                                        </p:tgtEl>
                                      </p:cBhvr>
                                    </p:animEffect>
                                  </p:childTnLst>
                                </p:cTn>
                              </p:par>
                            </p:childTnLst>
                          </p:cTn>
                        </p:par>
                      </p:childTnLst>
                    </p:cTn>
                  </p:par>
                  <p:par>
                    <p:cTn id="133" fill="hold">
                      <p:stCondLst>
                        <p:cond delay="indefinite"/>
                      </p:stCondLst>
                      <p:childTnLst>
                        <p:par>
                          <p:cTn id="134" fill="hold">
                            <p:stCondLst>
                              <p:cond delay="0"/>
                            </p:stCondLst>
                            <p:childTnLst>
                              <p:par>
                                <p:cTn id="135" presetID="3" presetClass="exit" presetSubtype="10" fill="hold" grpId="1" nodeType="clickEffect">
                                  <p:stCondLst>
                                    <p:cond delay="0"/>
                                  </p:stCondLst>
                                  <p:childTnLst>
                                    <p:animEffect transition="out" filter="blinds(horizontal)">
                                      <p:cBhvr>
                                        <p:cTn id="136" dur="500"/>
                                        <p:tgtEl>
                                          <p:spTgt spid="33"/>
                                        </p:tgtEl>
                                      </p:cBhvr>
                                    </p:animEffect>
                                    <p:set>
                                      <p:cBhvr>
                                        <p:cTn id="137" dur="1" fill="hold">
                                          <p:stCondLst>
                                            <p:cond delay="499"/>
                                          </p:stCondLst>
                                        </p:cTn>
                                        <p:tgtEl>
                                          <p:spTgt spid="33"/>
                                        </p:tgtEl>
                                        <p:attrNameLst>
                                          <p:attrName>style.visibility</p:attrName>
                                        </p:attrNameLst>
                                      </p:cBhvr>
                                      <p:to>
                                        <p:strVal val="hidden"/>
                                      </p:to>
                                    </p:set>
                                  </p:childTnLst>
                                </p:cTn>
                              </p:par>
                              <p:par>
                                <p:cTn id="138" presetID="3" presetClass="exit" presetSubtype="10" fill="hold" grpId="1" nodeType="withEffect">
                                  <p:stCondLst>
                                    <p:cond delay="0"/>
                                  </p:stCondLst>
                                  <p:childTnLst>
                                    <p:animEffect transition="out" filter="blinds(horizontal)">
                                      <p:cBhvr>
                                        <p:cTn id="139" dur="500"/>
                                        <p:tgtEl>
                                          <p:spTgt spid="34"/>
                                        </p:tgtEl>
                                      </p:cBhvr>
                                    </p:animEffect>
                                    <p:set>
                                      <p:cBhvr>
                                        <p:cTn id="140" dur="1" fill="hold">
                                          <p:stCondLst>
                                            <p:cond delay="499"/>
                                          </p:stCondLst>
                                        </p:cTn>
                                        <p:tgtEl>
                                          <p:spTgt spid="34"/>
                                        </p:tgtEl>
                                        <p:attrNameLst>
                                          <p:attrName>style.visibility</p:attrName>
                                        </p:attrNameLst>
                                      </p:cBhvr>
                                      <p:to>
                                        <p:strVal val="hidden"/>
                                      </p:to>
                                    </p:set>
                                  </p:childTnLst>
                                </p:cTn>
                              </p:par>
                            </p:childTnLst>
                          </p:cTn>
                        </p:par>
                      </p:childTnLst>
                    </p:cTn>
                  </p:par>
                  <p:par>
                    <p:cTn id="141" fill="hold">
                      <p:stCondLst>
                        <p:cond delay="indefinite"/>
                      </p:stCondLst>
                      <p:childTnLst>
                        <p:par>
                          <p:cTn id="142" fill="hold">
                            <p:stCondLst>
                              <p:cond delay="0"/>
                            </p:stCondLst>
                            <p:childTnLst>
                              <p:par>
                                <p:cTn id="143" presetID="3" presetClass="entr" presetSubtype="10" fill="hold" grpId="0" nodeType="clickEffect">
                                  <p:stCondLst>
                                    <p:cond delay="0"/>
                                  </p:stCondLst>
                                  <p:childTnLst>
                                    <p:set>
                                      <p:cBhvr>
                                        <p:cTn id="144" dur="1" fill="hold">
                                          <p:stCondLst>
                                            <p:cond delay="0"/>
                                          </p:stCondLst>
                                        </p:cTn>
                                        <p:tgtEl>
                                          <p:spTgt spid="35"/>
                                        </p:tgtEl>
                                        <p:attrNameLst>
                                          <p:attrName>style.visibility</p:attrName>
                                        </p:attrNameLst>
                                      </p:cBhvr>
                                      <p:to>
                                        <p:strVal val="visible"/>
                                      </p:to>
                                    </p:set>
                                    <p:animEffect transition="in" filter="blinds(horizontal)">
                                      <p:cBhvr>
                                        <p:cTn id="145" dur="500"/>
                                        <p:tgtEl>
                                          <p:spTgt spid="35"/>
                                        </p:tgtEl>
                                      </p:cBhvr>
                                    </p:animEffect>
                                  </p:childTnLst>
                                </p:cTn>
                              </p:par>
                              <p:par>
                                <p:cTn id="146" presetID="3" presetClass="entr" presetSubtype="10" fill="hold" grpId="0" nodeType="withEffect">
                                  <p:stCondLst>
                                    <p:cond delay="0"/>
                                  </p:stCondLst>
                                  <p:childTnLst>
                                    <p:set>
                                      <p:cBhvr>
                                        <p:cTn id="147" dur="1" fill="hold">
                                          <p:stCondLst>
                                            <p:cond delay="0"/>
                                          </p:stCondLst>
                                        </p:cTn>
                                        <p:tgtEl>
                                          <p:spTgt spid="36"/>
                                        </p:tgtEl>
                                        <p:attrNameLst>
                                          <p:attrName>style.visibility</p:attrName>
                                        </p:attrNameLst>
                                      </p:cBhvr>
                                      <p:to>
                                        <p:strVal val="visible"/>
                                      </p:to>
                                    </p:set>
                                    <p:animEffect transition="in" filter="blinds(horizontal)">
                                      <p:cBhvr>
                                        <p:cTn id="148" dur="500"/>
                                        <p:tgtEl>
                                          <p:spTgt spid="36"/>
                                        </p:tgtEl>
                                      </p:cBhvr>
                                    </p:animEffect>
                                  </p:childTnLst>
                                </p:cTn>
                              </p:par>
                              <p:par>
                                <p:cTn id="149" presetID="3" presetClass="entr" presetSubtype="10" fill="hold" grpId="0" nodeType="withEffect">
                                  <p:stCondLst>
                                    <p:cond delay="0"/>
                                  </p:stCondLst>
                                  <p:childTnLst>
                                    <p:set>
                                      <p:cBhvr>
                                        <p:cTn id="150" dur="1" fill="hold">
                                          <p:stCondLst>
                                            <p:cond delay="0"/>
                                          </p:stCondLst>
                                        </p:cTn>
                                        <p:tgtEl>
                                          <p:spTgt spid="18"/>
                                        </p:tgtEl>
                                        <p:attrNameLst>
                                          <p:attrName>style.visibility</p:attrName>
                                        </p:attrNameLst>
                                      </p:cBhvr>
                                      <p:to>
                                        <p:strVal val="visible"/>
                                      </p:to>
                                    </p:set>
                                    <p:animEffect transition="in" filter="blinds(horizontal)">
                                      <p:cBhvr>
                                        <p:cTn id="151" dur="500"/>
                                        <p:tgtEl>
                                          <p:spTgt spid="18"/>
                                        </p:tgtEl>
                                      </p:cBhvr>
                                    </p:animEffect>
                                  </p:childTnLst>
                                </p:cTn>
                              </p:par>
                              <p:par>
                                <p:cTn id="152" presetID="3" presetClass="entr" presetSubtype="10" fill="hold" grpId="0" nodeType="withEffect">
                                  <p:stCondLst>
                                    <p:cond delay="0"/>
                                  </p:stCondLst>
                                  <p:childTnLst>
                                    <p:set>
                                      <p:cBhvr>
                                        <p:cTn id="153" dur="1" fill="hold">
                                          <p:stCondLst>
                                            <p:cond delay="0"/>
                                          </p:stCondLst>
                                        </p:cTn>
                                        <p:tgtEl>
                                          <p:spTgt spid="14"/>
                                        </p:tgtEl>
                                        <p:attrNameLst>
                                          <p:attrName>style.visibility</p:attrName>
                                        </p:attrNameLst>
                                      </p:cBhvr>
                                      <p:to>
                                        <p:strVal val="visible"/>
                                      </p:to>
                                    </p:set>
                                    <p:animEffect transition="in" filter="blinds(horizontal)">
                                      <p:cBhvr>
                                        <p:cTn id="154" dur="500"/>
                                        <p:tgtEl>
                                          <p:spTgt spid="14"/>
                                        </p:tgtEl>
                                      </p:cBhvr>
                                    </p:animEffect>
                                  </p:childTnLst>
                                </p:cTn>
                              </p:par>
                            </p:childTnLst>
                          </p:cTn>
                        </p:par>
                      </p:childTnLst>
                    </p:cTn>
                  </p:par>
                  <p:par>
                    <p:cTn id="155" fill="hold">
                      <p:stCondLst>
                        <p:cond delay="indefinite"/>
                      </p:stCondLst>
                      <p:childTnLst>
                        <p:par>
                          <p:cTn id="156" fill="hold">
                            <p:stCondLst>
                              <p:cond delay="0"/>
                            </p:stCondLst>
                            <p:childTnLst>
                              <p:par>
                                <p:cTn id="157" presetID="3" presetClass="exit" presetSubtype="10" fill="hold" grpId="1" nodeType="clickEffect">
                                  <p:stCondLst>
                                    <p:cond delay="0"/>
                                  </p:stCondLst>
                                  <p:childTnLst>
                                    <p:animEffect transition="out" filter="blinds(horizontal)">
                                      <p:cBhvr>
                                        <p:cTn id="158" dur="500"/>
                                        <p:tgtEl>
                                          <p:spTgt spid="35"/>
                                        </p:tgtEl>
                                      </p:cBhvr>
                                    </p:animEffect>
                                    <p:set>
                                      <p:cBhvr>
                                        <p:cTn id="159" dur="1" fill="hold">
                                          <p:stCondLst>
                                            <p:cond delay="499"/>
                                          </p:stCondLst>
                                        </p:cTn>
                                        <p:tgtEl>
                                          <p:spTgt spid="35"/>
                                        </p:tgtEl>
                                        <p:attrNameLst>
                                          <p:attrName>style.visibility</p:attrName>
                                        </p:attrNameLst>
                                      </p:cBhvr>
                                      <p:to>
                                        <p:strVal val="hidden"/>
                                      </p:to>
                                    </p:set>
                                  </p:childTnLst>
                                </p:cTn>
                              </p:par>
                              <p:par>
                                <p:cTn id="160" presetID="3" presetClass="exit" presetSubtype="10" fill="hold" grpId="1" nodeType="withEffect">
                                  <p:stCondLst>
                                    <p:cond delay="0"/>
                                  </p:stCondLst>
                                  <p:childTnLst>
                                    <p:animEffect transition="out" filter="blinds(horizontal)">
                                      <p:cBhvr>
                                        <p:cTn id="161" dur="500"/>
                                        <p:tgtEl>
                                          <p:spTgt spid="36"/>
                                        </p:tgtEl>
                                      </p:cBhvr>
                                    </p:animEffect>
                                    <p:set>
                                      <p:cBhvr>
                                        <p:cTn id="162" dur="1" fill="hold">
                                          <p:stCondLst>
                                            <p:cond delay="499"/>
                                          </p:stCondLst>
                                        </p:cTn>
                                        <p:tgtEl>
                                          <p:spTgt spid="36"/>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3" presetClass="entr" presetSubtype="10" fill="hold" grpId="0" nodeType="clickEffect">
                                  <p:stCondLst>
                                    <p:cond delay="0"/>
                                  </p:stCondLst>
                                  <p:childTnLst>
                                    <p:set>
                                      <p:cBhvr>
                                        <p:cTn id="166" dur="1" fill="hold">
                                          <p:stCondLst>
                                            <p:cond delay="0"/>
                                          </p:stCondLst>
                                        </p:cTn>
                                        <p:tgtEl>
                                          <p:spTgt spid="37"/>
                                        </p:tgtEl>
                                        <p:attrNameLst>
                                          <p:attrName>style.visibility</p:attrName>
                                        </p:attrNameLst>
                                      </p:cBhvr>
                                      <p:to>
                                        <p:strVal val="visible"/>
                                      </p:to>
                                    </p:set>
                                    <p:animEffect transition="in" filter="blinds(horizontal)">
                                      <p:cBhvr>
                                        <p:cTn id="167" dur="500"/>
                                        <p:tgtEl>
                                          <p:spTgt spid="37"/>
                                        </p:tgtEl>
                                      </p:cBhvr>
                                    </p:animEffect>
                                  </p:childTnLst>
                                </p:cTn>
                              </p:par>
                              <p:par>
                                <p:cTn id="168" presetID="3" presetClass="entr" presetSubtype="10" fill="hold" grpId="0" nodeType="withEffect">
                                  <p:stCondLst>
                                    <p:cond delay="0"/>
                                  </p:stCondLst>
                                  <p:childTnLst>
                                    <p:set>
                                      <p:cBhvr>
                                        <p:cTn id="169" dur="1" fill="hold">
                                          <p:stCondLst>
                                            <p:cond delay="0"/>
                                          </p:stCondLst>
                                        </p:cTn>
                                        <p:tgtEl>
                                          <p:spTgt spid="19"/>
                                        </p:tgtEl>
                                        <p:attrNameLst>
                                          <p:attrName>style.visibility</p:attrName>
                                        </p:attrNameLst>
                                      </p:cBhvr>
                                      <p:to>
                                        <p:strVal val="visible"/>
                                      </p:to>
                                    </p:set>
                                    <p:animEffect transition="in" filter="blinds(horizontal)">
                                      <p:cBhvr>
                                        <p:cTn id="170" dur="500"/>
                                        <p:tgtEl>
                                          <p:spTgt spid="19"/>
                                        </p:tgtEl>
                                      </p:cBhvr>
                                    </p:animEffect>
                                  </p:childTnLst>
                                </p:cTn>
                              </p:par>
                              <p:par>
                                <p:cTn id="171" presetID="3" presetClass="entr" presetSubtype="10" fill="hold" grpId="0" nodeType="withEffect">
                                  <p:stCondLst>
                                    <p:cond delay="0"/>
                                  </p:stCondLst>
                                  <p:childTnLst>
                                    <p:set>
                                      <p:cBhvr>
                                        <p:cTn id="172" dur="1" fill="hold">
                                          <p:stCondLst>
                                            <p:cond delay="0"/>
                                          </p:stCondLst>
                                        </p:cTn>
                                        <p:tgtEl>
                                          <p:spTgt spid="15"/>
                                        </p:tgtEl>
                                        <p:attrNameLst>
                                          <p:attrName>style.visibility</p:attrName>
                                        </p:attrNameLst>
                                      </p:cBhvr>
                                      <p:to>
                                        <p:strVal val="visible"/>
                                      </p:to>
                                    </p:set>
                                    <p:animEffect transition="in" filter="blinds(horizontal)">
                                      <p:cBhvr>
                                        <p:cTn id="173" dur="500"/>
                                        <p:tgtEl>
                                          <p:spTgt spid="15"/>
                                        </p:tgtEl>
                                      </p:cBhvr>
                                    </p:animEffect>
                                  </p:childTnLst>
                                </p:cTn>
                              </p:par>
                            </p:childTnLst>
                          </p:cTn>
                        </p:par>
                      </p:childTnLst>
                    </p:cTn>
                  </p:par>
                  <p:par>
                    <p:cTn id="174" fill="hold">
                      <p:stCondLst>
                        <p:cond delay="indefinite"/>
                      </p:stCondLst>
                      <p:childTnLst>
                        <p:par>
                          <p:cTn id="175" fill="hold">
                            <p:stCondLst>
                              <p:cond delay="0"/>
                            </p:stCondLst>
                            <p:childTnLst>
                              <p:par>
                                <p:cTn id="176" presetID="3" presetClass="exit" presetSubtype="10" fill="hold" grpId="1" nodeType="clickEffect">
                                  <p:stCondLst>
                                    <p:cond delay="0"/>
                                  </p:stCondLst>
                                  <p:childTnLst>
                                    <p:animEffect transition="out" filter="blinds(horizontal)">
                                      <p:cBhvr>
                                        <p:cTn id="177" dur="500"/>
                                        <p:tgtEl>
                                          <p:spTgt spid="37"/>
                                        </p:tgtEl>
                                      </p:cBhvr>
                                    </p:animEffect>
                                    <p:set>
                                      <p:cBhvr>
                                        <p:cTn id="178"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1" grpId="1" animBg="1"/>
      <p:bldP spid="12" grpId="0" animBg="1"/>
      <p:bldP spid="13" grpId="0" animBg="1"/>
      <p:bldP spid="14" grpId="0" animBg="1"/>
      <p:bldP spid="15" grpId="0" animBg="1"/>
      <p:bldP spid="16" grpId="0" animBg="1"/>
      <p:bldP spid="17" grpId="0"/>
      <p:bldP spid="18" grpId="0"/>
      <p:bldP spid="19" grpId="0"/>
      <p:bldP spid="20" grpId="0"/>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变换型</a:t>
            </a:r>
            <a:r>
              <a:rPr lang="en-US" altLang="zh-CN" dirty="0"/>
              <a:t>DFD</a:t>
            </a:r>
            <a:r>
              <a:rPr lang="zh-CN" altLang="en-US" dirty="0"/>
              <a:t>到</a:t>
            </a:r>
            <a:r>
              <a:rPr lang="en-US" altLang="zh-CN" dirty="0"/>
              <a:t>SC</a:t>
            </a:r>
            <a:r>
              <a:rPr lang="zh-CN" altLang="en-US" dirty="0"/>
              <a:t>映射方法</a:t>
            </a:r>
          </a:p>
        </p:txBody>
      </p:sp>
      <p:sp>
        <p:nvSpPr>
          <p:cNvPr id="38" name="Rectangle 4"/>
          <p:cNvSpPr>
            <a:spLocks noChangeArrowheads="1"/>
          </p:cNvSpPr>
          <p:nvPr/>
        </p:nvSpPr>
        <p:spPr bwMode="auto">
          <a:xfrm>
            <a:off x="312738" y="1989992"/>
            <a:ext cx="28956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lang="en-US" altLang="zh-CN" sz="2500" b="0" smtClean="0">
                <a:solidFill>
                  <a:srgbClr val="000066"/>
                </a:solidFill>
                <a:latin typeface="华文细黑" panose="02010600040101010101" pitchFamily="2" charset="-122"/>
                <a:ea typeface="华文细黑" panose="02010600040101010101" pitchFamily="2" charset="-122"/>
              </a:rPr>
              <a:t>Step2 </a:t>
            </a:r>
            <a:r>
              <a:rPr lang="zh-CN" altLang="en-US" sz="2500" b="0" smtClean="0">
                <a:solidFill>
                  <a:srgbClr val="000066"/>
                </a:solidFill>
                <a:latin typeface="华文细黑" panose="02010600040101010101" pitchFamily="2" charset="-122"/>
                <a:ea typeface="华文细黑" panose="02010600040101010101" pitchFamily="2" charset="-122"/>
              </a:rPr>
              <a:t>建立初始</a:t>
            </a:r>
            <a:r>
              <a:rPr lang="en-US" altLang="zh-CN" sz="2500" b="0" smtClean="0">
                <a:solidFill>
                  <a:srgbClr val="000066"/>
                </a:solidFill>
                <a:latin typeface="华文细黑" panose="02010600040101010101" pitchFamily="2" charset="-122"/>
                <a:ea typeface="华文细黑" panose="02010600040101010101" pitchFamily="2" charset="-122"/>
              </a:rPr>
              <a:t>SC</a:t>
            </a:r>
            <a:r>
              <a:rPr lang="zh-CN" altLang="en-US" sz="2500" b="0" smtClean="0">
                <a:solidFill>
                  <a:srgbClr val="000066"/>
                </a:solidFill>
                <a:latin typeface="华文细黑" panose="02010600040101010101" pitchFamily="2" charset="-122"/>
                <a:ea typeface="华文细黑" panose="02010600040101010101" pitchFamily="2" charset="-122"/>
              </a:rPr>
              <a:t>图的框架</a:t>
            </a:r>
          </a:p>
        </p:txBody>
      </p:sp>
      <p:grpSp>
        <p:nvGrpSpPr>
          <p:cNvPr id="39" name="Group 38"/>
          <p:cNvGrpSpPr>
            <a:grpSpLocks/>
          </p:cNvGrpSpPr>
          <p:nvPr/>
        </p:nvGrpSpPr>
        <p:grpSpPr bwMode="auto">
          <a:xfrm>
            <a:off x="236538" y="3056792"/>
            <a:ext cx="5029200" cy="2514600"/>
            <a:chOff x="1080" y="312"/>
            <a:chExt cx="3240" cy="1716"/>
          </a:xfrm>
        </p:grpSpPr>
        <p:sp>
          <p:nvSpPr>
            <p:cNvPr id="40" name="Rectangle 39"/>
            <p:cNvSpPr>
              <a:spLocks noChangeArrowheads="1"/>
            </p:cNvSpPr>
            <p:nvPr/>
          </p:nvSpPr>
          <p:spPr bwMode="auto">
            <a:xfrm>
              <a:off x="3600" y="1560"/>
              <a:ext cx="720" cy="468"/>
            </a:xfrm>
            <a:prstGeom prst="rect">
              <a:avLst/>
            </a:prstGeom>
            <a:solidFill>
              <a:srgbClr val="FFFFFF"/>
            </a:solidFill>
            <a:ln w="19050">
              <a:solidFill>
                <a:srgbClr val="0000FF"/>
              </a:solidFill>
              <a:miter lim="800000"/>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800" b="0" i="1" smtClean="0">
                  <a:solidFill>
                    <a:srgbClr val="000000"/>
                  </a:solidFill>
                  <a:latin typeface="华文细黑" panose="02010600040101010101" pitchFamily="2" charset="-122"/>
                  <a:ea typeface="华文细黑" panose="02010600040101010101" pitchFamily="2" charset="-122"/>
                </a:rPr>
                <a:t>M</a:t>
              </a:r>
              <a:r>
                <a:rPr lang="en-US" altLang="zh-CN" sz="2800" b="0" i="1" baseline="-25000" smtClean="0">
                  <a:solidFill>
                    <a:srgbClr val="000000"/>
                  </a:solidFill>
                  <a:latin typeface="华文细黑" panose="02010600040101010101" pitchFamily="2" charset="-122"/>
                  <a:ea typeface="华文细黑" panose="02010600040101010101" pitchFamily="2" charset="-122"/>
                </a:rPr>
                <a:t>E</a:t>
              </a:r>
              <a:endParaRPr lang="en-US" altLang="zh-CN" sz="2800" b="0" i="1" smtClean="0">
                <a:solidFill>
                  <a:srgbClr val="000000"/>
                </a:solidFill>
                <a:latin typeface="华文细黑" panose="02010600040101010101" pitchFamily="2" charset="-122"/>
                <a:ea typeface="华文细黑" panose="02010600040101010101" pitchFamily="2" charset="-122"/>
              </a:endParaRPr>
            </a:p>
          </p:txBody>
        </p:sp>
        <p:sp>
          <p:nvSpPr>
            <p:cNvPr id="41" name="Rectangle 40"/>
            <p:cNvSpPr>
              <a:spLocks noChangeArrowheads="1"/>
            </p:cNvSpPr>
            <p:nvPr/>
          </p:nvSpPr>
          <p:spPr bwMode="auto">
            <a:xfrm>
              <a:off x="2340" y="1560"/>
              <a:ext cx="720" cy="468"/>
            </a:xfrm>
            <a:prstGeom prst="rect">
              <a:avLst/>
            </a:prstGeom>
            <a:solidFill>
              <a:srgbClr val="FFFFFF"/>
            </a:solidFill>
            <a:ln w="19050">
              <a:solidFill>
                <a:srgbClr val="0000FF"/>
              </a:solidFill>
              <a:miter lim="800000"/>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800" b="0" i="1" smtClean="0">
                  <a:solidFill>
                    <a:srgbClr val="000000"/>
                  </a:solidFill>
                  <a:latin typeface="华文细黑" panose="02010600040101010101" pitchFamily="2" charset="-122"/>
                  <a:ea typeface="华文细黑" panose="02010600040101010101" pitchFamily="2" charset="-122"/>
                </a:rPr>
                <a:t>M</a:t>
              </a:r>
              <a:r>
                <a:rPr lang="en-US" altLang="zh-CN" sz="2800" b="0" i="1" baseline="-25000" smtClean="0">
                  <a:solidFill>
                    <a:srgbClr val="000000"/>
                  </a:solidFill>
                  <a:latin typeface="华文细黑" panose="02010600040101010101" pitchFamily="2" charset="-122"/>
                  <a:ea typeface="华文细黑" panose="02010600040101010101" pitchFamily="2" charset="-122"/>
                </a:rPr>
                <a:t>T</a:t>
              </a:r>
              <a:endParaRPr lang="en-US" altLang="zh-CN" sz="2800" b="0" i="1" smtClean="0">
                <a:solidFill>
                  <a:srgbClr val="000000"/>
                </a:solidFill>
                <a:latin typeface="华文细黑" panose="02010600040101010101" pitchFamily="2" charset="-122"/>
                <a:ea typeface="华文细黑" panose="02010600040101010101" pitchFamily="2" charset="-122"/>
              </a:endParaRPr>
            </a:p>
          </p:txBody>
        </p:sp>
        <p:sp>
          <p:nvSpPr>
            <p:cNvPr id="42" name="Rectangle 41"/>
            <p:cNvSpPr>
              <a:spLocks noChangeArrowheads="1"/>
            </p:cNvSpPr>
            <p:nvPr/>
          </p:nvSpPr>
          <p:spPr bwMode="auto">
            <a:xfrm>
              <a:off x="2340" y="312"/>
              <a:ext cx="720" cy="468"/>
            </a:xfrm>
            <a:prstGeom prst="rect">
              <a:avLst/>
            </a:prstGeom>
            <a:solidFill>
              <a:srgbClr val="FFFFFF"/>
            </a:solidFill>
            <a:ln w="19050">
              <a:solidFill>
                <a:srgbClr val="0000FF"/>
              </a:solidFill>
              <a:miter lim="800000"/>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800" b="0" i="1" smtClean="0">
                  <a:solidFill>
                    <a:srgbClr val="000066"/>
                  </a:solidFill>
                  <a:latin typeface="华文细黑" panose="02010600040101010101" pitchFamily="2" charset="-122"/>
                  <a:ea typeface="华文细黑" panose="02010600040101010101" pitchFamily="2" charset="-122"/>
                </a:rPr>
                <a:t>M</a:t>
              </a:r>
              <a:r>
                <a:rPr lang="en-US" altLang="zh-CN" sz="2800" b="0" i="1" baseline="-25000" smtClean="0">
                  <a:solidFill>
                    <a:srgbClr val="000066"/>
                  </a:solidFill>
                  <a:latin typeface="华文细黑" panose="02010600040101010101" pitchFamily="2" charset="-122"/>
                  <a:ea typeface="华文细黑" panose="02010600040101010101" pitchFamily="2" charset="-122"/>
                </a:rPr>
                <a:t>C</a:t>
              </a:r>
              <a:endParaRPr lang="en-US" altLang="zh-CN" sz="2800" b="0" i="1" smtClean="0">
                <a:solidFill>
                  <a:srgbClr val="000066"/>
                </a:solidFill>
                <a:latin typeface="华文细黑" panose="02010600040101010101" pitchFamily="2" charset="-122"/>
                <a:ea typeface="华文细黑" panose="02010600040101010101" pitchFamily="2" charset="-122"/>
              </a:endParaRPr>
            </a:p>
          </p:txBody>
        </p:sp>
        <p:sp>
          <p:nvSpPr>
            <p:cNvPr id="43" name="Rectangle 42"/>
            <p:cNvSpPr>
              <a:spLocks noChangeArrowheads="1"/>
            </p:cNvSpPr>
            <p:nvPr/>
          </p:nvSpPr>
          <p:spPr bwMode="auto">
            <a:xfrm>
              <a:off x="1080" y="1560"/>
              <a:ext cx="720" cy="468"/>
            </a:xfrm>
            <a:prstGeom prst="rect">
              <a:avLst/>
            </a:prstGeom>
            <a:solidFill>
              <a:srgbClr val="FFFFFF"/>
            </a:solidFill>
            <a:ln w="19050">
              <a:solidFill>
                <a:srgbClr val="0000FF"/>
              </a:solidFill>
              <a:miter lim="800000"/>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800" b="0" i="1" smtClean="0">
                  <a:solidFill>
                    <a:srgbClr val="000066"/>
                  </a:solidFill>
                  <a:latin typeface="华文细黑" panose="02010600040101010101" pitchFamily="2" charset="-122"/>
                  <a:ea typeface="华文细黑" panose="02010600040101010101" pitchFamily="2" charset="-122"/>
                </a:rPr>
                <a:t>M</a:t>
              </a:r>
              <a:r>
                <a:rPr lang="en-US" altLang="zh-CN" sz="2800" b="0" i="1" baseline="-25000" smtClean="0">
                  <a:solidFill>
                    <a:srgbClr val="000066"/>
                  </a:solidFill>
                  <a:latin typeface="华文细黑" panose="02010600040101010101" pitchFamily="2" charset="-122"/>
                  <a:ea typeface="华文细黑" panose="02010600040101010101" pitchFamily="2" charset="-122"/>
                </a:rPr>
                <a:t>A</a:t>
              </a:r>
              <a:endParaRPr lang="en-US" altLang="zh-CN" sz="2800" b="0" i="1" smtClean="0">
                <a:solidFill>
                  <a:srgbClr val="000066"/>
                </a:solidFill>
                <a:latin typeface="华文细黑" panose="02010600040101010101" pitchFamily="2" charset="-122"/>
                <a:ea typeface="华文细黑" panose="02010600040101010101" pitchFamily="2" charset="-122"/>
              </a:endParaRPr>
            </a:p>
          </p:txBody>
        </p:sp>
        <p:sp>
          <p:nvSpPr>
            <p:cNvPr id="44" name="Line 43"/>
            <p:cNvSpPr>
              <a:spLocks noChangeShapeType="1"/>
            </p:cNvSpPr>
            <p:nvPr/>
          </p:nvSpPr>
          <p:spPr bwMode="auto">
            <a:xfrm>
              <a:off x="2700" y="780"/>
              <a:ext cx="0" cy="78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45" name="Line 44"/>
            <p:cNvSpPr>
              <a:spLocks noChangeShapeType="1"/>
            </p:cNvSpPr>
            <p:nvPr/>
          </p:nvSpPr>
          <p:spPr bwMode="auto">
            <a:xfrm flipH="1">
              <a:off x="1440" y="780"/>
              <a:ext cx="1080" cy="78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46" name="Line 45"/>
            <p:cNvSpPr>
              <a:spLocks noChangeShapeType="1"/>
            </p:cNvSpPr>
            <p:nvPr/>
          </p:nvSpPr>
          <p:spPr bwMode="auto">
            <a:xfrm>
              <a:off x="2880" y="780"/>
              <a:ext cx="1080" cy="78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47" name="Line 46"/>
            <p:cNvSpPr>
              <a:spLocks noChangeShapeType="1"/>
            </p:cNvSpPr>
            <p:nvPr/>
          </p:nvSpPr>
          <p:spPr bwMode="auto">
            <a:xfrm flipV="1">
              <a:off x="1620" y="936"/>
              <a:ext cx="360" cy="312"/>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48" name="Line 47"/>
            <p:cNvSpPr>
              <a:spLocks noChangeShapeType="1"/>
            </p:cNvSpPr>
            <p:nvPr/>
          </p:nvSpPr>
          <p:spPr bwMode="auto">
            <a:xfrm>
              <a:off x="2520" y="936"/>
              <a:ext cx="0" cy="468"/>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49" name="Line 48"/>
            <p:cNvSpPr>
              <a:spLocks noChangeShapeType="1"/>
            </p:cNvSpPr>
            <p:nvPr/>
          </p:nvSpPr>
          <p:spPr bwMode="auto">
            <a:xfrm flipV="1">
              <a:off x="2880" y="936"/>
              <a:ext cx="0" cy="468"/>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50" name="Line 49"/>
            <p:cNvSpPr>
              <a:spLocks noChangeShapeType="1"/>
            </p:cNvSpPr>
            <p:nvPr/>
          </p:nvSpPr>
          <p:spPr bwMode="auto">
            <a:xfrm>
              <a:off x="3420" y="936"/>
              <a:ext cx="360" cy="312"/>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grpSp>
      <p:sp>
        <p:nvSpPr>
          <p:cNvPr id="51" name="Text Box 50"/>
          <p:cNvSpPr txBox="1">
            <a:spLocks noChangeArrowheads="1"/>
          </p:cNvSpPr>
          <p:nvPr/>
        </p:nvSpPr>
        <p:spPr bwMode="auto">
          <a:xfrm>
            <a:off x="830263" y="3733067"/>
            <a:ext cx="7505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00"/>
                </a:solidFill>
                <a:latin typeface="华文细黑" panose="02010600040101010101" pitchFamily="2" charset="-122"/>
                <a:ea typeface="华文细黑" panose="02010600040101010101" pitchFamily="2" charset="-122"/>
              </a:rPr>
              <a:t>c,e</a:t>
            </a:r>
          </a:p>
        </p:txBody>
      </p:sp>
      <p:sp>
        <p:nvSpPr>
          <p:cNvPr id="52" name="Text Box 51"/>
          <p:cNvSpPr txBox="1">
            <a:spLocks noChangeArrowheads="1"/>
          </p:cNvSpPr>
          <p:nvPr/>
        </p:nvSpPr>
        <p:spPr bwMode="auto">
          <a:xfrm>
            <a:off x="1892301" y="4136292"/>
            <a:ext cx="7505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00"/>
                </a:solidFill>
                <a:latin typeface="华文细黑" panose="02010600040101010101" pitchFamily="2" charset="-122"/>
                <a:ea typeface="华文细黑" panose="02010600040101010101" pitchFamily="2" charset="-122"/>
              </a:rPr>
              <a:t>c,e</a:t>
            </a:r>
          </a:p>
        </p:txBody>
      </p:sp>
      <p:sp>
        <p:nvSpPr>
          <p:cNvPr id="53" name="Text Box 52"/>
          <p:cNvSpPr txBox="1">
            <a:spLocks noChangeArrowheads="1"/>
          </p:cNvSpPr>
          <p:nvPr/>
        </p:nvSpPr>
        <p:spPr bwMode="auto">
          <a:xfrm>
            <a:off x="3040063" y="4114067"/>
            <a:ext cx="8002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00"/>
                </a:solidFill>
                <a:latin typeface="华文细黑" panose="02010600040101010101" pitchFamily="2" charset="-122"/>
                <a:ea typeface="华文细黑" panose="02010600040101010101" pitchFamily="2" charset="-122"/>
              </a:rPr>
              <a:t>u,w</a:t>
            </a:r>
          </a:p>
        </p:txBody>
      </p:sp>
      <p:sp>
        <p:nvSpPr>
          <p:cNvPr id="54" name="Text Box 53"/>
          <p:cNvSpPr txBox="1">
            <a:spLocks noChangeArrowheads="1"/>
          </p:cNvSpPr>
          <p:nvPr/>
        </p:nvSpPr>
        <p:spPr bwMode="auto">
          <a:xfrm>
            <a:off x="4122738" y="3775930"/>
            <a:ext cx="8002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00"/>
                </a:solidFill>
                <a:latin typeface="华文细黑" panose="02010600040101010101" pitchFamily="2" charset="-122"/>
                <a:ea typeface="华文细黑" panose="02010600040101010101" pitchFamily="2" charset="-122"/>
              </a:rPr>
              <a:t>u,w</a:t>
            </a:r>
          </a:p>
        </p:txBody>
      </p:sp>
      <p:graphicFrame>
        <p:nvGraphicFramePr>
          <p:cNvPr id="55" name="Object 54">
            <a:hlinkClick r:id="" action="ppaction://ole?verb=0"/>
          </p:cNvPr>
          <p:cNvGraphicFramePr>
            <a:graphicFrameLocks noChangeAspect="1"/>
          </p:cNvGraphicFramePr>
          <p:nvPr>
            <p:extLst>
              <p:ext uri="{D42A27DB-BD31-4B8C-83A1-F6EECF244321}">
                <p14:modId xmlns:p14="http://schemas.microsoft.com/office/powerpoint/2010/main" val="24745974"/>
              </p:ext>
            </p:extLst>
          </p:nvPr>
        </p:nvGraphicFramePr>
        <p:xfrm>
          <a:off x="4824413" y="1947130"/>
          <a:ext cx="4175125" cy="2590800"/>
        </p:xfrm>
        <a:graphic>
          <a:graphicData uri="http://schemas.openxmlformats.org/presentationml/2006/ole">
            <mc:AlternateContent xmlns:mc="http://schemas.openxmlformats.org/markup-compatibility/2006">
              <mc:Choice xmlns:v="urn:schemas-microsoft-com:vml" Requires="v">
                <p:oleObj spid="_x0000_s13418" name="演示文稿" r:id="rId3" imgW="4571972" imgH="3429047" progId="PowerPoint.Show.8">
                  <p:embed/>
                </p:oleObj>
              </mc:Choice>
              <mc:Fallback>
                <p:oleObj name="演示文稿" r:id="rId3" imgW="4571972" imgH="3429047" progId="PowerPoint.Show.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5902" t="33194" r="4340" b="10092"/>
                      <a:stretch>
                        <a:fillRect/>
                      </a:stretch>
                    </p:blipFill>
                    <p:spPr bwMode="auto">
                      <a:xfrm>
                        <a:off x="4824413" y="1947130"/>
                        <a:ext cx="4175125" cy="25908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5626024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变换型</a:t>
            </a:r>
            <a:r>
              <a:rPr lang="en-US" altLang="zh-CN" dirty="0"/>
              <a:t>DFD</a:t>
            </a:r>
            <a:r>
              <a:rPr lang="zh-CN" altLang="en-US" dirty="0"/>
              <a:t>到</a:t>
            </a:r>
            <a:r>
              <a:rPr lang="en-US" altLang="zh-CN" dirty="0"/>
              <a:t>SC</a:t>
            </a:r>
            <a:r>
              <a:rPr lang="zh-CN" altLang="en-US" dirty="0"/>
              <a:t>映射方法</a:t>
            </a:r>
          </a:p>
        </p:txBody>
      </p:sp>
      <p:sp>
        <p:nvSpPr>
          <p:cNvPr id="4" name="Rectangle 4"/>
          <p:cNvSpPr>
            <a:spLocks noChangeArrowheads="1"/>
          </p:cNvSpPr>
          <p:nvPr/>
        </p:nvSpPr>
        <p:spPr bwMode="auto">
          <a:xfrm>
            <a:off x="155082" y="3800339"/>
            <a:ext cx="3561295"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lang="en-US" altLang="en-US" sz="2500" b="0" dirty="0" smtClean="0">
                <a:solidFill>
                  <a:srgbClr val="000066"/>
                </a:solidFill>
                <a:latin typeface="华文细黑" panose="02010600040101010101" pitchFamily="2" charset="-122"/>
                <a:ea typeface="华文细黑" panose="02010600040101010101" pitchFamily="2" charset="-122"/>
              </a:rPr>
              <a:t>step3传入分支的分解</a:t>
            </a:r>
            <a:endParaRPr lang="zh-CN" altLang="en-US" sz="2500" b="0" dirty="0" smtClean="0">
              <a:solidFill>
                <a:srgbClr val="000066"/>
              </a:solidFill>
              <a:latin typeface="华文细黑" panose="02010600040101010101" pitchFamily="2" charset="-122"/>
              <a:ea typeface="华文细黑" panose="02010600040101010101" pitchFamily="2" charset="-122"/>
            </a:endParaRPr>
          </a:p>
        </p:txBody>
      </p:sp>
      <p:graphicFrame>
        <p:nvGraphicFramePr>
          <p:cNvPr id="5" name="Object 21">
            <a:hlinkClick r:id="" action="ppaction://ole?verb=0"/>
          </p:cNvPr>
          <p:cNvGraphicFramePr>
            <a:graphicFrameLocks noChangeAspect="1"/>
          </p:cNvGraphicFramePr>
          <p:nvPr>
            <p:extLst>
              <p:ext uri="{D42A27DB-BD31-4B8C-83A1-F6EECF244321}">
                <p14:modId xmlns:p14="http://schemas.microsoft.com/office/powerpoint/2010/main" val="635410053"/>
              </p:ext>
            </p:extLst>
          </p:nvPr>
        </p:nvGraphicFramePr>
        <p:xfrm>
          <a:off x="312738" y="1430338"/>
          <a:ext cx="3505200" cy="2174875"/>
        </p:xfrm>
        <a:graphic>
          <a:graphicData uri="http://schemas.openxmlformats.org/presentationml/2006/ole">
            <mc:AlternateContent xmlns:mc="http://schemas.openxmlformats.org/markup-compatibility/2006">
              <mc:Choice xmlns:v="urn:schemas-microsoft-com:vml" Requires="v">
                <p:oleObj spid="_x0000_s14442" name="演示文稿" r:id="rId3" imgW="4571972" imgH="3429047" progId="PowerPoint.Show.8">
                  <p:embed/>
                </p:oleObj>
              </mc:Choice>
              <mc:Fallback>
                <p:oleObj name="演示文稿" r:id="rId3" imgW="4571972" imgH="3429047" progId="PowerPoint.Show.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5902" t="33194" r="4340" b="10092"/>
                      <a:stretch>
                        <a:fillRect/>
                      </a:stretch>
                    </p:blipFill>
                    <p:spPr bwMode="auto">
                      <a:xfrm>
                        <a:off x="312738" y="1430338"/>
                        <a:ext cx="3505200" cy="21748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22"/>
          <p:cNvGrpSpPr>
            <a:grpSpLocks/>
          </p:cNvGrpSpPr>
          <p:nvPr/>
        </p:nvGrpSpPr>
        <p:grpSpPr bwMode="auto">
          <a:xfrm>
            <a:off x="2916238" y="1125538"/>
            <a:ext cx="6083300" cy="4968875"/>
            <a:chOff x="137" y="1222"/>
            <a:chExt cx="3650" cy="2934"/>
          </a:xfrm>
        </p:grpSpPr>
        <p:grpSp>
          <p:nvGrpSpPr>
            <p:cNvPr id="7" name="Group 23"/>
            <p:cNvGrpSpPr>
              <a:grpSpLocks/>
            </p:cNvGrpSpPr>
            <p:nvPr/>
          </p:nvGrpSpPr>
          <p:grpSpPr bwMode="auto">
            <a:xfrm>
              <a:off x="195" y="1324"/>
              <a:ext cx="3592" cy="2832"/>
              <a:chOff x="5760" y="5460"/>
              <a:chExt cx="4500" cy="4212"/>
            </a:xfrm>
          </p:grpSpPr>
          <p:sp>
            <p:nvSpPr>
              <p:cNvPr id="20" name="Rectangle 24"/>
              <p:cNvSpPr>
                <a:spLocks noChangeArrowheads="1"/>
              </p:cNvSpPr>
              <p:nvPr/>
            </p:nvSpPr>
            <p:spPr bwMode="auto">
              <a:xfrm>
                <a:off x="8640" y="7020"/>
                <a:ext cx="900" cy="468"/>
              </a:xfrm>
              <a:prstGeom prst="rect">
                <a:avLst/>
              </a:prstGeom>
              <a:solidFill>
                <a:srgbClr val="FFFFFF"/>
              </a:solidFill>
              <a:ln w="9525">
                <a:solidFill>
                  <a:srgbClr val="000000"/>
                </a:solidFill>
                <a:miter lim="800000"/>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800" b="0" i="1" smtClean="0">
                    <a:solidFill>
                      <a:srgbClr val="000066"/>
                    </a:solidFill>
                    <a:latin typeface="华文细黑" panose="02010600040101010101" pitchFamily="2" charset="-122"/>
                    <a:ea typeface="华文细黑" panose="02010600040101010101" pitchFamily="2" charset="-122"/>
                  </a:rPr>
                  <a:t>Get E</a:t>
                </a:r>
              </a:p>
            </p:txBody>
          </p:sp>
          <p:sp>
            <p:nvSpPr>
              <p:cNvPr id="21" name="Rectangle 25"/>
              <p:cNvSpPr>
                <a:spLocks noChangeArrowheads="1"/>
              </p:cNvSpPr>
              <p:nvPr/>
            </p:nvSpPr>
            <p:spPr bwMode="auto">
              <a:xfrm>
                <a:off x="7020" y="9204"/>
                <a:ext cx="900" cy="468"/>
              </a:xfrm>
              <a:prstGeom prst="rect">
                <a:avLst/>
              </a:prstGeom>
              <a:solidFill>
                <a:srgbClr val="FFFFFF"/>
              </a:solidFill>
              <a:ln w="9525">
                <a:solidFill>
                  <a:srgbClr val="000000"/>
                </a:solidFill>
                <a:miter lim="800000"/>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400" b="0" i="1" smtClean="0">
                    <a:solidFill>
                      <a:srgbClr val="000066"/>
                    </a:solidFill>
                    <a:latin typeface="华文细黑" panose="02010600040101010101" pitchFamily="2" charset="-122"/>
                    <a:ea typeface="华文细黑" panose="02010600040101010101" pitchFamily="2" charset="-122"/>
                  </a:rPr>
                  <a:t>A to B</a:t>
                </a:r>
              </a:p>
            </p:txBody>
          </p:sp>
          <p:sp>
            <p:nvSpPr>
              <p:cNvPr id="22" name="Rectangle 26"/>
              <p:cNvSpPr>
                <a:spLocks noChangeArrowheads="1"/>
              </p:cNvSpPr>
              <p:nvPr/>
            </p:nvSpPr>
            <p:spPr bwMode="auto">
              <a:xfrm>
                <a:off x="8100" y="8112"/>
                <a:ext cx="900" cy="468"/>
              </a:xfrm>
              <a:prstGeom prst="rect">
                <a:avLst/>
              </a:prstGeom>
              <a:solidFill>
                <a:srgbClr val="FFFFFF"/>
              </a:solidFill>
              <a:ln w="9525">
                <a:solidFill>
                  <a:srgbClr val="000000"/>
                </a:solidFill>
                <a:miter lim="800000"/>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400" b="0" i="1" smtClean="0">
                    <a:solidFill>
                      <a:srgbClr val="000066"/>
                    </a:solidFill>
                    <a:latin typeface="华文细黑" panose="02010600040101010101" pitchFamily="2" charset="-122"/>
                    <a:ea typeface="华文细黑" panose="02010600040101010101" pitchFamily="2" charset="-122"/>
                  </a:rPr>
                  <a:t>Read D</a:t>
                </a:r>
              </a:p>
            </p:txBody>
          </p:sp>
          <p:sp>
            <p:nvSpPr>
              <p:cNvPr id="23" name="Rectangle 27"/>
              <p:cNvSpPr>
                <a:spLocks noChangeArrowheads="1"/>
              </p:cNvSpPr>
              <p:nvPr/>
            </p:nvSpPr>
            <p:spPr bwMode="auto">
              <a:xfrm>
                <a:off x="9360" y="8112"/>
                <a:ext cx="900" cy="468"/>
              </a:xfrm>
              <a:prstGeom prst="rect">
                <a:avLst/>
              </a:prstGeom>
              <a:solidFill>
                <a:srgbClr val="FFFFFF"/>
              </a:solidFill>
              <a:ln w="9525">
                <a:solidFill>
                  <a:srgbClr val="000000"/>
                </a:solidFill>
                <a:miter lim="800000"/>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400" b="0" i="1" smtClean="0">
                    <a:solidFill>
                      <a:srgbClr val="000066"/>
                    </a:solidFill>
                    <a:latin typeface="华文细黑" panose="02010600040101010101" pitchFamily="2" charset="-122"/>
                    <a:ea typeface="华文细黑" panose="02010600040101010101" pitchFamily="2" charset="-122"/>
                  </a:rPr>
                  <a:t>D to E</a:t>
                </a:r>
              </a:p>
            </p:txBody>
          </p:sp>
          <p:sp>
            <p:nvSpPr>
              <p:cNvPr id="24" name="Rectangle 28"/>
              <p:cNvSpPr>
                <a:spLocks noChangeArrowheads="1"/>
              </p:cNvSpPr>
              <p:nvPr/>
            </p:nvSpPr>
            <p:spPr bwMode="auto">
              <a:xfrm>
                <a:off x="5760" y="9204"/>
                <a:ext cx="900" cy="468"/>
              </a:xfrm>
              <a:prstGeom prst="rect">
                <a:avLst/>
              </a:prstGeom>
              <a:solidFill>
                <a:srgbClr val="FFFFFF"/>
              </a:solidFill>
              <a:ln w="9525">
                <a:solidFill>
                  <a:srgbClr val="000000"/>
                </a:solidFill>
                <a:miter lim="800000"/>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400" b="0" i="1" smtClean="0">
                    <a:solidFill>
                      <a:srgbClr val="000066"/>
                    </a:solidFill>
                    <a:latin typeface="华文细黑" panose="02010600040101010101" pitchFamily="2" charset="-122"/>
                    <a:ea typeface="华文细黑" panose="02010600040101010101" pitchFamily="2" charset="-122"/>
                  </a:rPr>
                  <a:t>Read A</a:t>
                </a:r>
              </a:p>
            </p:txBody>
          </p:sp>
          <p:sp>
            <p:nvSpPr>
              <p:cNvPr id="25" name="Rectangle 29"/>
              <p:cNvSpPr>
                <a:spLocks noChangeArrowheads="1"/>
              </p:cNvSpPr>
              <p:nvPr/>
            </p:nvSpPr>
            <p:spPr bwMode="auto">
              <a:xfrm>
                <a:off x="7020" y="8112"/>
                <a:ext cx="900" cy="468"/>
              </a:xfrm>
              <a:prstGeom prst="rect">
                <a:avLst/>
              </a:prstGeom>
              <a:solidFill>
                <a:srgbClr val="FFFFFF"/>
              </a:solidFill>
              <a:ln w="9525">
                <a:solidFill>
                  <a:srgbClr val="000000"/>
                </a:solidFill>
                <a:miter lim="800000"/>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400" b="0" i="1" smtClean="0">
                    <a:solidFill>
                      <a:srgbClr val="000066"/>
                    </a:solidFill>
                    <a:latin typeface="华文细黑" panose="02010600040101010101" pitchFamily="2" charset="-122"/>
                    <a:ea typeface="华文细黑" panose="02010600040101010101" pitchFamily="2" charset="-122"/>
                  </a:rPr>
                  <a:t>B to C</a:t>
                </a:r>
              </a:p>
            </p:txBody>
          </p:sp>
          <p:sp>
            <p:nvSpPr>
              <p:cNvPr id="26" name="Rectangle 30"/>
              <p:cNvSpPr>
                <a:spLocks noChangeArrowheads="1"/>
              </p:cNvSpPr>
              <p:nvPr/>
            </p:nvSpPr>
            <p:spPr bwMode="auto">
              <a:xfrm>
                <a:off x="5760" y="8112"/>
                <a:ext cx="900" cy="468"/>
              </a:xfrm>
              <a:prstGeom prst="rect">
                <a:avLst/>
              </a:prstGeom>
              <a:solidFill>
                <a:srgbClr val="FFFFFF"/>
              </a:solidFill>
              <a:ln w="9525">
                <a:solidFill>
                  <a:srgbClr val="000000"/>
                </a:solidFill>
                <a:miter lim="800000"/>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400" b="0" i="1" smtClean="0">
                    <a:solidFill>
                      <a:srgbClr val="000066"/>
                    </a:solidFill>
                    <a:latin typeface="华文细黑" panose="02010600040101010101" pitchFamily="2" charset="-122"/>
                    <a:ea typeface="华文细黑" panose="02010600040101010101" pitchFamily="2" charset="-122"/>
                  </a:rPr>
                  <a:t>Get B</a:t>
                </a:r>
              </a:p>
            </p:txBody>
          </p:sp>
          <p:sp>
            <p:nvSpPr>
              <p:cNvPr id="27" name="Rectangle 31"/>
              <p:cNvSpPr>
                <a:spLocks noChangeArrowheads="1"/>
              </p:cNvSpPr>
              <p:nvPr/>
            </p:nvSpPr>
            <p:spPr bwMode="auto">
              <a:xfrm>
                <a:off x="6480" y="7020"/>
                <a:ext cx="900" cy="468"/>
              </a:xfrm>
              <a:prstGeom prst="rect">
                <a:avLst/>
              </a:prstGeom>
              <a:solidFill>
                <a:srgbClr val="FFFFFF"/>
              </a:solidFill>
              <a:ln w="9525">
                <a:solidFill>
                  <a:srgbClr val="000000"/>
                </a:solidFill>
                <a:miter lim="800000"/>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800" b="0" i="1" smtClean="0">
                    <a:solidFill>
                      <a:srgbClr val="000066"/>
                    </a:solidFill>
                    <a:latin typeface="华文细黑" panose="02010600040101010101" pitchFamily="2" charset="-122"/>
                    <a:ea typeface="华文细黑" panose="02010600040101010101" pitchFamily="2" charset="-122"/>
                  </a:rPr>
                  <a:t>Get C</a:t>
                </a:r>
              </a:p>
            </p:txBody>
          </p:sp>
          <p:sp>
            <p:nvSpPr>
              <p:cNvPr id="28" name="Rectangle 32"/>
              <p:cNvSpPr>
                <a:spLocks noChangeArrowheads="1"/>
              </p:cNvSpPr>
              <p:nvPr/>
            </p:nvSpPr>
            <p:spPr bwMode="auto">
              <a:xfrm>
                <a:off x="7560" y="5928"/>
                <a:ext cx="900" cy="468"/>
              </a:xfrm>
              <a:prstGeom prst="rect">
                <a:avLst/>
              </a:prstGeom>
              <a:solidFill>
                <a:srgbClr val="FFFFFF"/>
              </a:solidFill>
              <a:ln w="9525">
                <a:solidFill>
                  <a:srgbClr val="000000"/>
                </a:solidFill>
                <a:miter lim="800000"/>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000" b="0" i="1" smtClean="0">
                    <a:solidFill>
                      <a:srgbClr val="000000"/>
                    </a:solidFill>
                    <a:latin typeface="华文细黑" panose="02010600040101010101" pitchFamily="2" charset="-122"/>
                    <a:ea typeface="华文细黑" panose="02010600040101010101" pitchFamily="2" charset="-122"/>
                  </a:rPr>
                  <a:t> </a:t>
                </a:r>
                <a:r>
                  <a:rPr lang="en-US" altLang="zh-CN" sz="2800" b="0" i="1" smtClean="0">
                    <a:solidFill>
                      <a:srgbClr val="000066"/>
                    </a:solidFill>
                    <a:latin typeface="华文细黑" panose="02010600040101010101" pitchFamily="2" charset="-122"/>
                    <a:ea typeface="华文细黑" panose="02010600040101010101" pitchFamily="2" charset="-122"/>
                  </a:rPr>
                  <a:t>M</a:t>
                </a:r>
                <a:r>
                  <a:rPr lang="en-US" altLang="zh-CN" sz="2800" b="0" i="1" baseline="-25000" smtClean="0">
                    <a:solidFill>
                      <a:srgbClr val="000066"/>
                    </a:solidFill>
                    <a:latin typeface="华文细黑" panose="02010600040101010101" pitchFamily="2" charset="-122"/>
                    <a:ea typeface="华文细黑" panose="02010600040101010101" pitchFamily="2" charset="-122"/>
                  </a:rPr>
                  <a:t>A</a:t>
                </a:r>
                <a:endParaRPr lang="en-US" altLang="zh-CN" sz="2800" b="0" i="1" smtClean="0">
                  <a:solidFill>
                    <a:srgbClr val="000066"/>
                  </a:solidFill>
                  <a:latin typeface="华文细黑" panose="02010600040101010101" pitchFamily="2" charset="-122"/>
                  <a:ea typeface="华文细黑" panose="02010600040101010101" pitchFamily="2" charset="-122"/>
                </a:endParaRPr>
              </a:p>
            </p:txBody>
          </p:sp>
          <p:sp>
            <p:nvSpPr>
              <p:cNvPr id="29" name="Line 33"/>
              <p:cNvSpPr>
                <a:spLocks noChangeShapeType="1"/>
              </p:cNvSpPr>
              <p:nvPr/>
            </p:nvSpPr>
            <p:spPr bwMode="auto">
              <a:xfrm>
                <a:off x="8100" y="6396"/>
                <a:ext cx="108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30" name="Line 34"/>
              <p:cNvSpPr>
                <a:spLocks noChangeShapeType="1"/>
              </p:cNvSpPr>
              <p:nvPr/>
            </p:nvSpPr>
            <p:spPr bwMode="auto">
              <a:xfrm flipH="1">
                <a:off x="6840" y="6396"/>
                <a:ext cx="108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31" name="Line 35"/>
              <p:cNvSpPr>
                <a:spLocks noChangeShapeType="1"/>
              </p:cNvSpPr>
              <p:nvPr/>
            </p:nvSpPr>
            <p:spPr bwMode="auto">
              <a:xfrm flipH="1">
                <a:off x="6120" y="7488"/>
                <a:ext cx="72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32" name="Line 36"/>
              <p:cNvSpPr>
                <a:spLocks noChangeShapeType="1"/>
              </p:cNvSpPr>
              <p:nvPr/>
            </p:nvSpPr>
            <p:spPr bwMode="auto">
              <a:xfrm>
                <a:off x="7020" y="7488"/>
                <a:ext cx="54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33" name="Line 37"/>
              <p:cNvSpPr>
                <a:spLocks noChangeShapeType="1"/>
              </p:cNvSpPr>
              <p:nvPr/>
            </p:nvSpPr>
            <p:spPr bwMode="auto">
              <a:xfrm flipH="1">
                <a:off x="8460" y="7488"/>
                <a:ext cx="54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34" name="Line 38"/>
              <p:cNvSpPr>
                <a:spLocks noChangeShapeType="1"/>
              </p:cNvSpPr>
              <p:nvPr/>
            </p:nvSpPr>
            <p:spPr bwMode="auto">
              <a:xfrm>
                <a:off x="9180" y="7488"/>
                <a:ext cx="72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35" name="Line 39"/>
              <p:cNvSpPr>
                <a:spLocks noChangeShapeType="1"/>
              </p:cNvSpPr>
              <p:nvPr/>
            </p:nvSpPr>
            <p:spPr bwMode="auto">
              <a:xfrm>
                <a:off x="6120" y="8580"/>
                <a:ext cx="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36" name="Line 40"/>
              <p:cNvSpPr>
                <a:spLocks noChangeShapeType="1"/>
              </p:cNvSpPr>
              <p:nvPr/>
            </p:nvSpPr>
            <p:spPr bwMode="auto">
              <a:xfrm>
                <a:off x="6300" y="8580"/>
                <a:ext cx="126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37" name="Line 41"/>
              <p:cNvSpPr>
                <a:spLocks noChangeShapeType="1"/>
              </p:cNvSpPr>
              <p:nvPr/>
            </p:nvSpPr>
            <p:spPr bwMode="auto">
              <a:xfrm flipH="1" flipV="1">
                <a:off x="8640" y="6552"/>
                <a:ext cx="54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38" name="Line 42"/>
              <p:cNvSpPr>
                <a:spLocks noChangeShapeType="1"/>
              </p:cNvSpPr>
              <p:nvPr/>
            </p:nvSpPr>
            <p:spPr bwMode="auto">
              <a:xfrm flipV="1">
                <a:off x="6840" y="6552"/>
                <a:ext cx="54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39" name="Line 43"/>
              <p:cNvSpPr>
                <a:spLocks noChangeShapeType="1"/>
              </p:cNvSpPr>
              <p:nvPr/>
            </p:nvSpPr>
            <p:spPr bwMode="auto">
              <a:xfrm flipV="1">
                <a:off x="6120" y="7644"/>
                <a:ext cx="36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40" name="Line 44"/>
              <p:cNvSpPr>
                <a:spLocks noChangeShapeType="1"/>
              </p:cNvSpPr>
              <p:nvPr/>
            </p:nvSpPr>
            <p:spPr bwMode="auto">
              <a:xfrm flipV="1">
                <a:off x="5940" y="8736"/>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41" name="Line 45"/>
              <p:cNvSpPr>
                <a:spLocks noChangeShapeType="1"/>
              </p:cNvSpPr>
              <p:nvPr/>
            </p:nvSpPr>
            <p:spPr bwMode="auto">
              <a:xfrm>
                <a:off x="6660" y="8892"/>
                <a:ext cx="360" cy="15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42" name="Line 46"/>
              <p:cNvSpPr>
                <a:spLocks noChangeShapeType="1"/>
              </p:cNvSpPr>
              <p:nvPr/>
            </p:nvSpPr>
            <p:spPr bwMode="auto">
              <a:xfrm flipH="1" flipV="1">
                <a:off x="6840" y="8736"/>
                <a:ext cx="360" cy="15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43" name="Line 47"/>
              <p:cNvSpPr>
                <a:spLocks noChangeShapeType="1"/>
              </p:cNvSpPr>
              <p:nvPr/>
            </p:nvSpPr>
            <p:spPr bwMode="auto">
              <a:xfrm flipH="1" flipV="1">
                <a:off x="7020" y="7644"/>
                <a:ext cx="180" cy="312"/>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44" name="Line 48"/>
              <p:cNvSpPr>
                <a:spLocks noChangeShapeType="1"/>
              </p:cNvSpPr>
              <p:nvPr/>
            </p:nvSpPr>
            <p:spPr bwMode="auto">
              <a:xfrm>
                <a:off x="7380" y="7644"/>
                <a:ext cx="180" cy="312"/>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45" name="Line 49"/>
              <p:cNvSpPr>
                <a:spLocks noChangeShapeType="1"/>
              </p:cNvSpPr>
              <p:nvPr/>
            </p:nvSpPr>
            <p:spPr bwMode="auto">
              <a:xfrm flipV="1">
                <a:off x="8280" y="7644"/>
                <a:ext cx="36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46" name="Line 50"/>
              <p:cNvSpPr>
                <a:spLocks noChangeShapeType="1"/>
              </p:cNvSpPr>
              <p:nvPr/>
            </p:nvSpPr>
            <p:spPr bwMode="auto">
              <a:xfrm flipH="1" flipV="1">
                <a:off x="9180" y="7644"/>
                <a:ext cx="360" cy="312"/>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47" name="Line 51"/>
              <p:cNvSpPr>
                <a:spLocks noChangeShapeType="1"/>
              </p:cNvSpPr>
              <p:nvPr/>
            </p:nvSpPr>
            <p:spPr bwMode="auto">
              <a:xfrm>
                <a:off x="9540" y="7644"/>
                <a:ext cx="360" cy="312"/>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48" name="Line 52"/>
              <p:cNvSpPr>
                <a:spLocks noChangeShapeType="1"/>
              </p:cNvSpPr>
              <p:nvPr/>
            </p:nvSpPr>
            <p:spPr bwMode="auto">
              <a:xfrm flipV="1">
                <a:off x="7920" y="5460"/>
                <a:ext cx="360" cy="468"/>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49" name="Line 53"/>
              <p:cNvSpPr>
                <a:spLocks noChangeShapeType="1"/>
              </p:cNvSpPr>
              <p:nvPr/>
            </p:nvSpPr>
            <p:spPr bwMode="auto">
              <a:xfrm flipV="1">
                <a:off x="7740" y="5460"/>
                <a:ext cx="36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grpSp>
        <p:sp>
          <p:nvSpPr>
            <p:cNvPr id="8" name="Text Box 54"/>
            <p:cNvSpPr txBox="1">
              <a:spLocks noChangeArrowheads="1"/>
            </p:cNvSpPr>
            <p:nvPr/>
          </p:nvSpPr>
          <p:spPr bwMode="auto">
            <a:xfrm>
              <a:off x="1491" y="1222"/>
              <a:ext cx="450"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00"/>
                  </a:solidFill>
                  <a:latin typeface="华文细黑" panose="02010600040101010101" pitchFamily="2" charset="-122"/>
                  <a:ea typeface="华文细黑" panose="02010600040101010101" pitchFamily="2" charset="-122"/>
                </a:rPr>
                <a:t>c,e</a:t>
              </a:r>
            </a:p>
          </p:txBody>
        </p:sp>
        <p:sp>
          <p:nvSpPr>
            <p:cNvPr id="9" name="Text Box 55"/>
            <p:cNvSpPr txBox="1">
              <a:spLocks noChangeArrowheads="1"/>
            </p:cNvSpPr>
            <p:nvPr/>
          </p:nvSpPr>
          <p:spPr bwMode="auto">
            <a:xfrm>
              <a:off x="1001" y="1894"/>
              <a:ext cx="250"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66"/>
                  </a:solidFill>
                  <a:latin typeface="华文细黑" panose="02010600040101010101" pitchFamily="2" charset="-122"/>
                  <a:ea typeface="华文细黑" panose="02010600040101010101" pitchFamily="2" charset="-122"/>
                </a:rPr>
                <a:t>c</a:t>
              </a:r>
            </a:p>
          </p:txBody>
        </p:sp>
        <p:sp>
          <p:nvSpPr>
            <p:cNvPr id="10" name="Text Box 56"/>
            <p:cNvSpPr txBox="1">
              <a:spLocks noChangeArrowheads="1"/>
            </p:cNvSpPr>
            <p:nvPr/>
          </p:nvSpPr>
          <p:spPr bwMode="auto">
            <a:xfrm>
              <a:off x="2608" y="1842"/>
              <a:ext cx="343"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66"/>
                  </a:solidFill>
                  <a:latin typeface="华文细黑" panose="02010600040101010101" pitchFamily="2" charset="-122"/>
                  <a:ea typeface="华文细黑" panose="02010600040101010101" pitchFamily="2" charset="-122"/>
                </a:rPr>
                <a:t>e</a:t>
              </a:r>
            </a:p>
          </p:txBody>
        </p:sp>
        <p:sp>
          <p:nvSpPr>
            <p:cNvPr id="11" name="Text Box 57"/>
            <p:cNvSpPr txBox="1">
              <a:spLocks noChangeArrowheads="1"/>
            </p:cNvSpPr>
            <p:nvPr/>
          </p:nvSpPr>
          <p:spPr bwMode="auto">
            <a:xfrm>
              <a:off x="377" y="2662"/>
              <a:ext cx="258"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66"/>
                  </a:solidFill>
                  <a:latin typeface="华文细黑" panose="02010600040101010101" pitchFamily="2" charset="-122"/>
                  <a:ea typeface="华文细黑" panose="02010600040101010101" pitchFamily="2" charset="-122"/>
                </a:rPr>
                <a:t>b</a:t>
              </a:r>
            </a:p>
          </p:txBody>
        </p:sp>
        <p:sp>
          <p:nvSpPr>
            <p:cNvPr id="12" name="Text Box 58"/>
            <p:cNvSpPr txBox="1">
              <a:spLocks noChangeArrowheads="1"/>
            </p:cNvSpPr>
            <p:nvPr/>
          </p:nvSpPr>
          <p:spPr bwMode="auto">
            <a:xfrm>
              <a:off x="1001" y="2710"/>
              <a:ext cx="258"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66"/>
                  </a:solidFill>
                  <a:latin typeface="华文细黑" panose="02010600040101010101" pitchFamily="2" charset="-122"/>
                  <a:ea typeface="华文细黑" panose="02010600040101010101" pitchFamily="2" charset="-122"/>
                </a:rPr>
                <a:t>b</a:t>
              </a:r>
            </a:p>
          </p:txBody>
        </p:sp>
        <p:sp>
          <p:nvSpPr>
            <p:cNvPr id="13" name="Text Box 59"/>
            <p:cNvSpPr txBox="1">
              <a:spLocks noChangeArrowheads="1"/>
            </p:cNvSpPr>
            <p:nvPr/>
          </p:nvSpPr>
          <p:spPr bwMode="auto">
            <a:xfrm>
              <a:off x="1565" y="2659"/>
              <a:ext cx="250"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66"/>
                  </a:solidFill>
                  <a:latin typeface="华文细黑" panose="02010600040101010101" pitchFamily="2" charset="-122"/>
                  <a:ea typeface="华文细黑" panose="02010600040101010101" pitchFamily="2" charset="-122"/>
                </a:rPr>
                <a:t>c</a:t>
              </a:r>
            </a:p>
          </p:txBody>
        </p:sp>
        <p:sp>
          <p:nvSpPr>
            <p:cNvPr id="14" name="Text Box 60"/>
            <p:cNvSpPr txBox="1">
              <a:spLocks noChangeArrowheads="1"/>
            </p:cNvSpPr>
            <p:nvPr/>
          </p:nvSpPr>
          <p:spPr bwMode="auto">
            <a:xfrm>
              <a:off x="137" y="3480"/>
              <a:ext cx="258"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66"/>
                  </a:solidFill>
                  <a:latin typeface="华文细黑" panose="02010600040101010101" pitchFamily="2" charset="-122"/>
                  <a:ea typeface="华文细黑" panose="02010600040101010101" pitchFamily="2" charset="-122"/>
                </a:rPr>
                <a:t>a</a:t>
              </a:r>
            </a:p>
          </p:txBody>
        </p:sp>
        <p:sp>
          <p:nvSpPr>
            <p:cNvPr id="15" name="Text Box 61"/>
            <p:cNvSpPr txBox="1">
              <a:spLocks noChangeArrowheads="1"/>
            </p:cNvSpPr>
            <p:nvPr/>
          </p:nvSpPr>
          <p:spPr bwMode="auto">
            <a:xfrm>
              <a:off x="809" y="3528"/>
              <a:ext cx="258"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66"/>
                  </a:solidFill>
                  <a:latin typeface="华文细黑" panose="02010600040101010101" pitchFamily="2" charset="-122"/>
                  <a:ea typeface="华文细黑" panose="02010600040101010101" pitchFamily="2" charset="-122"/>
                </a:rPr>
                <a:t>a</a:t>
              </a:r>
            </a:p>
          </p:txBody>
        </p:sp>
        <p:sp>
          <p:nvSpPr>
            <p:cNvPr id="16" name="Text Box 62"/>
            <p:cNvSpPr txBox="1">
              <a:spLocks noChangeArrowheads="1"/>
            </p:cNvSpPr>
            <p:nvPr/>
          </p:nvSpPr>
          <p:spPr bwMode="auto">
            <a:xfrm>
              <a:off x="1097" y="3336"/>
              <a:ext cx="258"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66"/>
                  </a:solidFill>
                  <a:latin typeface="华文细黑" panose="02010600040101010101" pitchFamily="2" charset="-122"/>
                  <a:ea typeface="华文细黑" panose="02010600040101010101" pitchFamily="2" charset="-122"/>
                </a:rPr>
                <a:t>b</a:t>
              </a:r>
            </a:p>
          </p:txBody>
        </p:sp>
        <p:sp>
          <p:nvSpPr>
            <p:cNvPr id="17" name="Text Box 63"/>
            <p:cNvSpPr txBox="1">
              <a:spLocks noChangeArrowheads="1"/>
            </p:cNvSpPr>
            <p:nvPr/>
          </p:nvSpPr>
          <p:spPr bwMode="auto">
            <a:xfrm>
              <a:off x="2057" y="2710"/>
              <a:ext cx="259"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66"/>
                  </a:solidFill>
                  <a:latin typeface="华文细黑" panose="02010600040101010101" pitchFamily="2" charset="-122"/>
                  <a:ea typeface="华文细黑" panose="02010600040101010101" pitchFamily="2" charset="-122"/>
                </a:rPr>
                <a:t>d</a:t>
              </a:r>
            </a:p>
          </p:txBody>
        </p:sp>
        <p:sp>
          <p:nvSpPr>
            <p:cNvPr id="18" name="Text Box 64"/>
            <p:cNvSpPr txBox="1">
              <a:spLocks noChangeArrowheads="1"/>
            </p:cNvSpPr>
            <p:nvPr/>
          </p:nvSpPr>
          <p:spPr bwMode="auto">
            <a:xfrm>
              <a:off x="2729" y="2758"/>
              <a:ext cx="259"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66"/>
                  </a:solidFill>
                  <a:latin typeface="华文细黑" panose="02010600040101010101" pitchFamily="2" charset="-122"/>
                  <a:ea typeface="华文细黑" panose="02010600040101010101" pitchFamily="2" charset="-122"/>
                </a:rPr>
                <a:t>d</a:t>
              </a:r>
            </a:p>
          </p:txBody>
        </p:sp>
        <p:sp>
          <p:nvSpPr>
            <p:cNvPr id="19" name="Text Box 65"/>
            <p:cNvSpPr txBox="1">
              <a:spLocks noChangeArrowheads="1"/>
            </p:cNvSpPr>
            <p:nvPr/>
          </p:nvSpPr>
          <p:spPr bwMode="auto">
            <a:xfrm>
              <a:off x="3243" y="2614"/>
              <a:ext cx="251"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66"/>
                  </a:solidFill>
                  <a:latin typeface="华文细黑" panose="02010600040101010101" pitchFamily="2" charset="-122"/>
                  <a:ea typeface="华文细黑" panose="02010600040101010101" pitchFamily="2" charset="-122"/>
                </a:rPr>
                <a:t>e</a:t>
              </a:r>
            </a:p>
          </p:txBody>
        </p:sp>
      </p:grpSp>
    </p:spTree>
    <p:extLst>
      <p:ext uri="{BB962C8B-B14F-4D97-AF65-F5344CB8AC3E}">
        <p14:creationId xmlns:p14="http://schemas.microsoft.com/office/powerpoint/2010/main" val="46659136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变换型</a:t>
            </a:r>
            <a:r>
              <a:rPr lang="en-US" altLang="zh-CN" dirty="0"/>
              <a:t>DFD</a:t>
            </a:r>
            <a:r>
              <a:rPr lang="zh-CN" altLang="en-US" dirty="0"/>
              <a:t>到</a:t>
            </a:r>
            <a:r>
              <a:rPr lang="en-US" altLang="zh-CN" dirty="0"/>
              <a:t>SC</a:t>
            </a:r>
            <a:r>
              <a:rPr lang="zh-CN" altLang="en-US" dirty="0"/>
              <a:t>映射方法</a:t>
            </a:r>
          </a:p>
        </p:txBody>
      </p:sp>
      <p:sp>
        <p:nvSpPr>
          <p:cNvPr id="4" name="Rectangle 3"/>
          <p:cNvSpPr>
            <a:spLocks noChangeArrowheads="1"/>
          </p:cNvSpPr>
          <p:nvPr/>
        </p:nvSpPr>
        <p:spPr bwMode="auto">
          <a:xfrm>
            <a:off x="236538" y="3867394"/>
            <a:ext cx="3468688"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lang="en-US" altLang="zh-CN" sz="2500" b="0" dirty="0" smtClean="0">
                <a:solidFill>
                  <a:srgbClr val="000066"/>
                </a:solidFill>
                <a:latin typeface="华文细黑" panose="02010600040101010101" pitchFamily="2" charset="-122"/>
                <a:ea typeface="华文细黑" panose="02010600040101010101" pitchFamily="2" charset="-122"/>
              </a:rPr>
              <a:t>step4</a:t>
            </a:r>
            <a:r>
              <a:rPr lang="zh-CN" altLang="en-US" sz="2500" b="0" dirty="0" smtClean="0">
                <a:solidFill>
                  <a:srgbClr val="000066"/>
                </a:solidFill>
                <a:latin typeface="华文细黑" panose="02010600040101010101" pitchFamily="2" charset="-122"/>
                <a:ea typeface="华文细黑" panose="02010600040101010101" pitchFamily="2" charset="-122"/>
              </a:rPr>
              <a:t>传出分支的分解</a:t>
            </a:r>
          </a:p>
        </p:txBody>
      </p:sp>
      <p:graphicFrame>
        <p:nvGraphicFramePr>
          <p:cNvPr id="5" name="Object 4">
            <a:hlinkClick r:id="" action="ppaction://ole?verb=0"/>
          </p:cNvPr>
          <p:cNvGraphicFramePr>
            <a:graphicFrameLocks noChangeAspect="1"/>
          </p:cNvGraphicFramePr>
          <p:nvPr>
            <p:extLst>
              <p:ext uri="{D42A27DB-BD31-4B8C-83A1-F6EECF244321}">
                <p14:modId xmlns:p14="http://schemas.microsoft.com/office/powerpoint/2010/main" val="2877197920"/>
              </p:ext>
            </p:extLst>
          </p:nvPr>
        </p:nvGraphicFramePr>
        <p:xfrm>
          <a:off x="312738" y="1444869"/>
          <a:ext cx="3505200" cy="2174875"/>
        </p:xfrm>
        <a:graphic>
          <a:graphicData uri="http://schemas.openxmlformats.org/presentationml/2006/ole">
            <mc:AlternateContent xmlns:mc="http://schemas.openxmlformats.org/markup-compatibility/2006">
              <mc:Choice xmlns:v="urn:schemas-microsoft-com:vml" Requires="v">
                <p:oleObj spid="_x0000_s15466" name="演示文稿" r:id="rId3" imgW="4571972" imgH="3429047" progId="PowerPoint.Show.8">
                  <p:embed/>
                </p:oleObj>
              </mc:Choice>
              <mc:Fallback>
                <p:oleObj name="演示文稿" r:id="rId3" imgW="4571972" imgH="3429047" progId="PowerPoint.Show.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5902" t="33194" r="4340" b="10092"/>
                      <a:stretch>
                        <a:fillRect/>
                      </a:stretch>
                    </p:blipFill>
                    <p:spPr bwMode="auto">
                      <a:xfrm>
                        <a:off x="312738" y="1444869"/>
                        <a:ext cx="3505200" cy="21748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73"/>
          <p:cNvGrpSpPr>
            <a:grpSpLocks/>
          </p:cNvGrpSpPr>
          <p:nvPr/>
        </p:nvGrpSpPr>
        <p:grpSpPr bwMode="auto">
          <a:xfrm>
            <a:off x="3932238" y="1444869"/>
            <a:ext cx="4762500" cy="4200525"/>
            <a:chOff x="2506" y="1200"/>
            <a:chExt cx="3000" cy="2646"/>
          </a:xfrm>
        </p:grpSpPr>
        <p:sp>
          <p:nvSpPr>
            <p:cNvPr id="7" name="Rectangle 50"/>
            <p:cNvSpPr>
              <a:spLocks noChangeArrowheads="1"/>
            </p:cNvSpPr>
            <p:nvPr/>
          </p:nvSpPr>
          <p:spPr bwMode="auto">
            <a:xfrm>
              <a:off x="2506" y="2582"/>
              <a:ext cx="1263" cy="345"/>
            </a:xfrm>
            <a:prstGeom prst="rect">
              <a:avLst/>
            </a:prstGeom>
            <a:solidFill>
              <a:srgbClr val="FFFFFF"/>
            </a:solidFill>
            <a:ln w="19050">
              <a:solidFill>
                <a:srgbClr val="0000FF"/>
              </a:solidFill>
              <a:miter lim="800000"/>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400" b="0" i="1" smtClean="0">
                  <a:solidFill>
                    <a:srgbClr val="000000"/>
                  </a:solidFill>
                  <a:latin typeface="华文细黑" panose="02010600040101010101" pitchFamily="2" charset="-122"/>
                  <a:ea typeface="华文细黑" panose="02010600040101010101" pitchFamily="2" charset="-122"/>
                </a:rPr>
                <a:t>  </a:t>
              </a:r>
              <a:r>
                <a:rPr lang="en-US" altLang="zh-CN" sz="2800" b="0" i="1" smtClean="0">
                  <a:solidFill>
                    <a:srgbClr val="000000"/>
                  </a:solidFill>
                  <a:latin typeface="华文细黑" panose="02010600040101010101" pitchFamily="2" charset="-122"/>
                  <a:ea typeface="华文细黑" panose="02010600040101010101" pitchFamily="2" charset="-122"/>
                </a:rPr>
                <a:t>Write W</a:t>
              </a:r>
            </a:p>
          </p:txBody>
        </p:sp>
        <p:sp>
          <p:nvSpPr>
            <p:cNvPr id="8" name="Rectangle 51"/>
            <p:cNvSpPr>
              <a:spLocks noChangeArrowheads="1"/>
            </p:cNvSpPr>
            <p:nvPr/>
          </p:nvSpPr>
          <p:spPr bwMode="auto">
            <a:xfrm>
              <a:off x="2822" y="3501"/>
              <a:ext cx="1263" cy="345"/>
            </a:xfrm>
            <a:prstGeom prst="rect">
              <a:avLst/>
            </a:prstGeom>
            <a:solidFill>
              <a:srgbClr val="FFFFFF"/>
            </a:solidFill>
            <a:ln w="19050">
              <a:solidFill>
                <a:srgbClr val="0000FF"/>
              </a:solidFill>
              <a:miter lim="800000"/>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400" b="0" i="1" smtClean="0">
                  <a:solidFill>
                    <a:srgbClr val="000000"/>
                  </a:solidFill>
                  <a:latin typeface="华文细黑" panose="02010600040101010101" pitchFamily="2" charset="-122"/>
                  <a:ea typeface="华文细黑" panose="02010600040101010101" pitchFamily="2" charset="-122"/>
                </a:rPr>
                <a:t>   </a:t>
              </a:r>
              <a:r>
                <a:rPr lang="en-US" altLang="zh-CN" sz="2800" b="0" i="1" smtClean="0">
                  <a:solidFill>
                    <a:srgbClr val="000000"/>
                  </a:solidFill>
                  <a:latin typeface="华文细黑" panose="02010600040101010101" pitchFamily="2" charset="-122"/>
                  <a:ea typeface="华文细黑" panose="02010600040101010101" pitchFamily="2" charset="-122"/>
                </a:rPr>
                <a:t>U to V</a:t>
              </a:r>
            </a:p>
          </p:txBody>
        </p:sp>
        <p:sp>
          <p:nvSpPr>
            <p:cNvPr id="9" name="Rectangle 52"/>
            <p:cNvSpPr>
              <a:spLocks noChangeArrowheads="1"/>
            </p:cNvSpPr>
            <p:nvPr/>
          </p:nvSpPr>
          <p:spPr bwMode="auto">
            <a:xfrm>
              <a:off x="4243" y="3501"/>
              <a:ext cx="1263" cy="345"/>
            </a:xfrm>
            <a:prstGeom prst="rect">
              <a:avLst/>
            </a:prstGeom>
            <a:solidFill>
              <a:srgbClr val="FFFFFF"/>
            </a:solidFill>
            <a:ln w="19050">
              <a:solidFill>
                <a:srgbClr val="0000FF"/>
              </a:solidFill>
              <a:miter lim="800000"/>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400" b="0" i="1" smtClean="0">
                  <a:solidFill>
                    <a:srgbClr val="000000"/>
                  </a:solidFill>
                  <a:latin typeface="华文细黑" panose="02010600040101010101" pitchFamily="2" charset="-122"/>
                  <a:ea typeface="华文细黑" panose="02010600040101010101" pitchFamily="2" charset="-122"/>
                </a:rPr>
                <a:t>  </a:t>
              </a:r>
              <a:r>
                <a:rPr lang="en-US" altLang="zh-CN" sz="2800" b="0" i="1" smtClean="0">
                  <a:solidFill>
                    <a:srgbClr val="000000"/>
                  </a:solidFill>
                  <a:latin typeface="华文细黑" panose="02010600040101010101" pitchFamily="2" charset="-122"/>
                  <a:ea typeface="华文细黑" panose="02010600040101010101" pitchFamily="2" charset="-122"/>
                </a:rPr>
                <a:t>Write V</a:t>
              </a:r>
            </a:p>
          </p:txBody>
        </p:sp>
        <p:sp>
          <p:nvSpPr>
            <p:cNvPr id="10" name="Rectangle 53"/>
            <p:cNvSpPr>
              <a:spLocks noChangeArrowheads="1"/>
            </p:cNvSpPr>
            <p:nvPr/>
          </p:nvSpPr>
          <p:spPr bwMode="auto">
            <a:xfrm>
              <a:off x="3927" y="2582"/>
              <a:ext cx="1263" cy="345"/>
            </a:xfrm>
            <a:prstGeom prst="rect">
              <a:avLst/>
            </a:prstGeom>
            <a:solidFill>
              <a:srgbClr val="FFFFFF"/>
            </a:solidFill>
            <a:ln w="19050">
              <a:solidFill>
                <a:srgbClr val="0000FF"/>
              </a:solidFill>
              <a:miter lim="800000"/>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400" b="0" i="1" smtClean="0">
                  <a:solidFill>
                    <a:srgbClr val="000000"/>
                  </a:solidFill>
                  <a:latin typeface="华文细黑" panose="02010600040101010101" pitchFamily="2" charset="-122"/>
                  <a:ea typeface="华文细黑" panose="02010600040101010101" pitchFamily="2" charset="-122"/>
                </a:rPr>
                <a:t>   </a:t>
              </a:r>
              <a:r>
                <a:rPr lang="en-US" altLang="zh-CN" sz="2800" b="0" i="1" smtClean="0">
                  <a:solidFill>
                    <a:srgbClr val="000000"/>
                  </a:solidFill>
                  <a:latin typeface="华文细黑" panose="02010600040101010101" pitchFamily="2" charset="-122"/>
                  <a:ea typeface="华文细黑" panose="02010600040101010101" pitchFamily="2" charset="-122"/>
                </a:rPr>
                <a:t>Put U</a:t>
              </a:r>
            </a:p>
          </p:txBody>
        </p:sp>
        <p:sp>
          <p:nvSpPr>
            <p:cNvPr id="11" name="Rectangle 54"/>
            <p:cNvSpPr>
              <a:spLocks noChangeArrowheads="1"/>
            </p:cNvSpPr>
            <p:nvPr/>
          </p:nvSpPr>
          <p:spPr bwMode="auto">
            <a:xfrm>
              <a:off x="3138" y="1777"/>
              <a:ext cx="1263" cy="344"/>
            </a:xfrm>
            <a:prstGeom prst="rect">
              <a:avLst/>
            </a:prstGeom>
            <a:solidFill>
              <a:srgbClr val="FFFFFF"/>
            </a:solidFill>
            <a:ln w="19050">
              <a:solidFill>
                <a:srgbClr val="0000FF"/>
              </a:solidFill>
              <a:miter lim="800000"/>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r>
                <a:rPr lang="en-US" altLang="zh-CN" sz="2400" b="0" i="1" smtClean="0">
                  <a:solidFill>
                    <a:srgbClr val="000000"/>
                  </a:solidFill>
                  <a:latin typeface="华文细黑" panose="02010600040101010101" pitchFamily="2" charset="-122"/>
                  <a:ea typeface="华文细黑" panose="02010600040101010101" pitchFamily="2" charset="-122"/>
                </a:rPr>
                <a:t>    </a:t>
              </a:r>
              <a:r>
                <a:rPr lang="en-US" altLang="zh-CN" sz="2800" b="0" i="1" smtClean="0">
                  <a:solidFill>
                    <a:srgbClr val="000000"/>
                  </a:solidFill>
                  <a:latin typeface="华文细黑" panose="02010600040101010101" pitchFamily="2" charset="-122"/>
                  <a:ea typeface="华文细黑" panose="02010600040101010101" pitchFamily="2" charset="-122"/>
                </a:rPr>
                <a:t>M</a:t>
              </a:r>
              <a:r>
                <a:rPr lang="en-US" altLang="zh-CN" sz="2800" b="0" i="1" baseline="-25000" smtClean="0">
                  <a:solidFill>
                    <a:srgbClr val="000000"/>
                  </a:solidFill>
                  <a:latin typeface="华文细黑" panose="02010600040101010101" pitchFamily="2" charset="-122"/>
                  <a:ea typeface="华文细黑" panose="02010600040101010101" pitchFamily="2" charset="-122"/>
                </a:rPr>
                <a:t>E</a:t>
              </a:r>
              <a:endParaRPr lang="en-US" altLang="zh-CN" sz="2800" b="0" i="1" smtClean="0">
                <a:solidFill>
                  <a:srgbClr val="000000"/>
                </a:solidFill>
                <a:latin typeface="华文细黑" panose="02010600040101010101" pitchFamily="2" charset="-122"/>
                <a:ea typeface="华文细黑" panose="02010600040101010101" pitchFamily="2" charset="-122"/>
              </a:endParaRPr>
            </a:p>
          </p:txBody>
        </p:sp>
        <p:sp>
          <p:nvSpPr>
            <p:cNvPr id="12" name="Line 55"/>
            <p:cNvSpPr>
              <a:spLocks noChangeShapeType="1"/>
            </p:cNvSpPr>
            <p:nvPr/>
          </p:nvSpPr>
          <p:spPr bwMode="auto">
            <a:xfrm>
              <a:off x="3295" y="1316"/>
              <a:ext cx="474" cy="46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3" name="Line 56"/>
            <p:cNvSpPr>
              <a:spLocks noChangeShapeType="1"/>
            </p:cNvSpPr>
            <p:nvPr/>
          </p:nvSpPr>
          <p:spPr bwMode="auto">
            <a:xfrm>
              <a:off x="3453" y="1316"/>
              <a:ext cx="316" cy="34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4" name="Line 57"/>
            <p:cNvSpPr>
              <a:spLocks noChangeShapeType="1"/>
            </p:cNvSpPr>
            <p:nvPr/>
          </p:nvSpPr>
          <p:spPr bwMode="auto">
            <a:xfrm flipH="1">
              <a:off x="3138" y="2121"/>
              <a:ext cx="315" cy="46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5" name="Line 58"/>
            <p:cNvSpPr>
              <a:spLocks noChangeShapeType="1"/>
            </p:cNvSpPr>
            <p:nvPr/>
          </p:nvSpPr>
          <p:spPr bwMode="auto">
            <a:xfrm>
              <a:off x="4085" y="2121"/>
              <a:ext cx="474" cy="46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6" name="Line 59"/>
            <p:cNvSpPr>
              <a:spLocks noChangeShapeType="1"/>
            </p:cNvSpPr>
            <p:nvPr/>
          </p:nvSpPr>
          <p:spPr bwMode="auto">
            <a:xfrm flipH="1">
              <a:off x="3138" y="2235"/>
              <a:ext cx="157" cy="23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7" name="Line 60"/>
            <p:cNvSpPr>
              <a:spLocks noChangeShapeType="1"/>
            </p:cNvSpPr>
            <p:nvPr/>
          </p:nvSpPr>
          <p:spPr bwMode="auto">
            <a:xfrm>
              <a:off x="4258" y="2209"/>
              <a:ext cx="301" cy="25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8" name="Line 61"/>
            <p:cNvSpPr>
              <a:spLocks noChangeShapeType="1"/>
            </p:cNvSpPr>
            <p:nvPr/>
          </p:nvSpPr>
          <p:spPr bwMode="auto">
            <a:xfrm flipH="1">
              <a:off x="3453" y="2927"/>
              <a:ext cx="948" cy="57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9" name="Line 62"/>
            <p:cNvSpPr>
              <a:spLocks noChangeShapeType="1"/>
            </p:cNvSpPr>
            <p:nvPr/>
          </p:nvSpPr>
          <p:spPr bwMode="auto">
            <a:xfrm>
              <a:off x="4717" y="2927"/>
              <a:ext cx="315" cy="57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20" name="Line 63"/>
            <p:cNvSpPr>
              <a:spLocks noChangeShapeType="1"/>
            </p:cNvSpPr>
            <p:nvPr/>
          </p:nvSpPr>
          <p:spPr bwMode="auto">
            <a:xfrm>
              <a:off x="4874" y="3041"/>
              <a:ext cx="158" cy="3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21" name="Line 64"/>
            <p:cNvSpPr>
              <a:spLocks noChangeShapeType="1"/>
            </p:cNvSpPr>
            <p:nvPr/>
          </p:nvSpPr>
          <p:spPr bwMode="auto">
            <a:xfrm flipH="1">
              <a:off x="3578" y="3041"/>
              <a:ext cx="507" cy="30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22" name="Line 65"/>
            <p:cNvSpPr>
              <a:spLocks noChangeShapeType="1"/>
            </p:cNvSpPr>
            <p:nvPr/>
          </p:nvSpPr>
          <p:spPr bwMode="auto">
            <a:xfrm flipV="1">
              <a:off x="3769" y="3071"/>
              <a:ext cx="489" cy="31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23" name="Text Box 66"/>
            <p:cNvSpPr txBox="1">
              <a:spLocks noChangeArrowheads="1"/>
            </p:cNvSpPr>
            <p:nvPr/>
          </p:nvSpPr>
          <p:spPr bwMode="auto">
            <a:xfrm>
              <a:off x="3528" y="1200"/>
              <a:ext cx="50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00"/>
                  </a:solidFill>
                  <a:latin typeface="华文细黑" panose="02010600040101010101" pitchFamily="2" charset="-122"/>
                  <a:ea typeface="华文细黑" panose="02010600040101010101" pitchFamily="2" charset="-122"/>
                </a:rPr>
                <a:t>w,u</a:t>
              </a:r>
            </a:p>
          </p:txBody>
        </p:sp>
        <p:sp>
          <p:nvSpPr>
            <p:cNvPr id="24" name="Text Box 67"/>
            <p:cNvSpPr txBox="1">
              <a:spLocks noChangeArrowheads="1"/>
            </p:cNvSpPr>
            <p:nvPr/>
          </p:nvSpPr>
          <p:spPr bwMode="auto">
            <a:xfrm>
              <a:off x="2959" y="2112"/>
              <a:ext cx="30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00"/>
                  </a:solidFill>
                  <a:latin typeface="华文细黑" panose="02010600040101010101" pitchFamily="2" charset="-122"/>
                  <a:ea typeface="华文细黑" panose="02010600040101010101" pitchFamily="2" charset="-122"/>
                </a:rPr>
                <a:t>w</a:t>
              </a:r>
            </a:p>
          </p:txBody>
        </p:sp>
        <p:sp>
          <p:nvSpPr>
            <p:cNvPr id="25" name="Text Box 68"/>
            <p:cNvSpPr txBox="1">
              <a:spLocks noChangeArrowheads="1"/>
            </p:cNvSpPr>
            <p:nvPr/>
          </p:nvSpPr>
          <p:spPr bwMode="auto">
            <a:xfrm>
              <a:off x="4344" y="2064"/>
              <a:ext cx="25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00"/>
                  </a:solidFill>
                  <a:latin typeface="华文细黑" panose="02010600040101010101" pitchFamily="2" charset="-122"/>
                  <a:ea typeface="华文细黑" panose="02010600040101010101" pitchFamily="2" charset="-122"/>
                </a:rPr>
                <a:t>u</a:t>
              </a:r>
            </a:p>
          </p:txBody>
        </p:sp>
        <p:sp>
          <p:nvSpPr>
            <p:cNvPr id="26" name="Text Box 69"/>
            <p:cNvSpPr txBox="1">
              <a:spLocks noChangeArrowheads="1"/>
            </p:cNvSpPr>
            <p:nvPr/>
          </p:nvSpPr>
          <p:spPr bwMode="auto">
            <a:xfrm>
              <a:off x="3503" y="2955"/>
              <a:ext cx="3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00"/>
                  </a:solidFill>
                  <a:latin typeface="华文细黑" panose="02010600040101010101" pitchFamily="2" charset="-122"/>
                  <a:ea typeface="华文细黑" panose="02010600040101010101" pitchFamily="2" charset="-122"/>
                </a:rPr>
                <a:t>u</a:t>
              </a:r>
            </a:p>
          </p:txBody>
        </p:sp>
        <p:sp>
          <p:nvSpPr>
            <p:cNvPr id="27" name="Text Box 70"/>
            <p:cNvSpPr txBox="1">
              <a:spLocks noChangeArrowheads="1"/>
            </p:cNvSpPr>
            <p:nvPr/>
          </p:nvSpPr>
          <p:spPr bwMode="auto">
            <a:xfrm>
              <a:off x="3909" y="3137"/>
              <a:ext cx="24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00"/>
                  </a:solidFill>
                  <a:latin typeface="华文细黑" panose="02010600040101010101" pitchFamily="2" charset="-122"/>
                  <a:ea typeface="华文细黑" panose="02010600040101010101" pitchFamily="2" charset="-122"/>
                </a:rPr>
                <a:t>v</a:t>
              </a:r>
            </a:p>
          </p:txBody>
        </p:sp>
        <p:sp>
          <p:nvSpPr>
            <p:cNvPr id="28" name="Text Box 71"/>
            <p:cNvSpPr txBox="1">
              <a:spLocks noChangeArrowheads="1"/>
            </p:cNvSpPr>
            <p:nvPr/>
          </p:nvSpPr>
          <p:spPr bwMode="auto">
            <a:xfrm>
              <a:off x="4920" y="3024"/>
              <a:ext cx="2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00"/>
                  </a:solidFill>
                  <a:latin typeface="华文细黑" panose="02010600040101010101" pitchFamily="2" charset="-122"/>
                  <a:ea typeface="华文细黑" panose="02010600040101010101" pitchFamily="2" charset="-122"/>
                </a:rPr>
                <a:t>v</a:t>
              </a:r>
            </a:p>
          </p:txBody>
        </p:sp>
      </p:grpSp>
    </p:spTree>
    <p:extLst>
      <p:ext uri="{BB962C8B-B14F-4D97-AF65-F5344CB8AC3E}">
        <p14:creationId xmlns:p14="http://schemas.microsoft.com/office/powerpoint/2010/main" val="27587858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变换型</a:t>
            </a:r>
            <a:r>
              <a:rPr lang="en-US" altLang="zh-CN" dirty="0"/>
              <a:t>DFD</a:t>
            </a:r>
            <a:r>
              <a:rPr lang="zh-CN" altLang="en-US" dirty="0"/>
              <a:t>到</a:t>
            </a:r>
            <a:r>
              <a:rPr lang="en-US" altLang="zh-CN" dirty="0"/>
              <a:t>SC</a:t>
            </a:r>
            <a:r>
              <a:rPr lang="zh-CN" altLang="en-US" dirty="0"/>
              <a:t>映射方法</a:t>
            </a:r>
          </a:p>
        </p:txBody>
      </p:sp>
      <p:sp>
        <p:nvSpPr>
          <p:cNvPr id="4" name="Rectangle 3"/>
          <p:cNvSpPr>
            <a:spLocks noChangeArrowheads="1"/>
          </p:cNvSpPr>
          <p:nvPr/>
        </p:nvSpPr>
        <p:spPr bwMode="auto">
          <a:xfrm>
            <a:off x="304800" y="4025656"/>
            <a:ext cx="3386138"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lang="en-US" altLang="zh-CN" sz="2500" b="0" dirty="0" smtClean="0">
                <a:solidFill>
                  <a:srgbClr val="000066"/>
                </a:solidFill>
                <a:latin typeface="华文细黑" panose="02010600040101010101" pitchFamily="2" charset="-122"/>
                <a:ea typeface="华文细黑" panose="02010600040101010101" pitchFamily="2" charset="-122"/>
              </a:rPr>
              <a:t>step5 </a:t>
            </a:r>
            <a:r>
              <a:rPr lang="zh-CN" altLang="en-US" sz="2500" b="0" dirty="0" smtClean="0">
                <a:solidFill>
                  <a:srgbClr val="000066"/>
                </a:solidFill>
                <a:latin typeface="华文细黑" panose="02010600040101010101" pitchFamily="2" charset="-122"/>
                <a:ea typeface="华文细黑" panose="02010600040101010101" pitchFamily="2" charset="-122"/>
              </a:rPr>
              <a:t>变换中心的分解</a:t>
            </a:r>
          </a:p>
        </p:txBody>
      </p:sp>
      <p:graphicFrame>
        <p:nvGraphicFramePr>
          <p:cNvPr id="5" name="Object 4">
            <a:hlinkClick r:id="" action="ppaction://ole?verb=0"/>
          </p:cNvPr>
          <p:cNvGraphicFramePr>
            <a:graphicFrameLocks noChangeAspect="1"/>
          </p:cNvGraphicFramePr>
          <p:nvPr>
            <p:extLst>
              <p:ext uri="{D42A27DB-BD31-4B8C-83A1-F6EECF244321}">
                <p14:modId xmlns:p14="http://schemas.microsoft.com/office/powerpoint/2010/main" val="1679360125"/>
              </p:ext>
            </p:extLst>
          </p:nvPr>
        </p:nvGraphicFramePr>
        <p:xfrm>
          <a:off x="381000" y="1603131"/>
          <a:ext cx="3505200" cy="2174875"/>
        </p:xfrm>
        <a:graphic>
          <a:graphicData uri="http://schemas.openxmlformats.org/presentationml/2006/ole">
            <mc:AlternateContent xmlns:mc="http://schemas.openxmlformats.org/markup-compatibility/2006">
              <mc:Choice xmlns:v="urn:schemas-microsoft-com:vml" Requires="v">
                <p:oleObj spid="_x0000_s16490" name="演示文稿" r:id="rId3" imgW="4571972" imgH="3429047" progId="PowerPoint.Show.8">
                  <p:embed/>
                </p:oleObj>
              </mc:Choice>
              <mc:Fallback>
                <p:oleObj name="演示文稿" r:id="rId3" imgW="4571972" imgH="3429047" progId="PowerPoint.Show.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5902" t="33194" r="4340" b="10092"/>
                      <a:stretch>
                        <a:fillRect/>
                      </a:stretch>
                    </p:blipFill>
                    <p:spPr bwMode="auto">
                      <a:xfrm>
                        <a:off x="381000" y="1603131"/>
                        <a:ext cx="3505200" cy="21748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6"/>
          <p:cNvGrpSpPr>
            <a:grpSpLocks/>
          </p:cNvGrpSpPr>
          <p:nvPr/>
        </p:nvGrpSpPr>
        <p:grpSpPr bwMode="auto">
          <a:xfrm>
            <a:off x="3810000" y="2060331"/>
            <a:ext cx="4953000" cy="3529013"/>
            <a:chOff x="7920" y="2652"/>
            <a:chExt cx="3240" cy="2496"/>
          </a:xfrm>
        </p:grpSpPr>
        <p:sp>
          <p:nvSpPr>
            <p:cNvPr id="7" name="Rectangle 7"/>
            <p:cNvSpPr>
              <a:spLocks noChangeArrowheads="1"/>
            </p:cNvSpPr>
            <p:nvPr/>
          </p:nvSpPr>
          <p:spPr bwMode="auto">
            <a:xfrm>
              <a:off x="9000" y="2652"/>
              <a:ext cx="900" cy="624"/>
            </a:xfrm>
            <a:prstGeom prst="rect">
              <a:avLst/>
            </a:prstGeom>
            <a:solidFill>
              <a:srgbClr val="FFFFFF"/>
            </a:solidFill>
            <a:ln w="9525">
              <a:solidFill>
                <a:srgbClr val="000000"/>
              </a:solidFill>
              <a:miter lim="800000"/>
              <a:headEnd/>
              <a:tailEnd/>
            </a:ln>
          </p:spPr>
          <p:txBody>
            <a:bodyPr anchor="ctr" anchorCtr="0"/>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0" fontAlgn="base" hangingPunct="0">
                <a:spcBef>
                  <a:spcPct val="0"/>
                </a:spcBef>
                <a:spcAft>
                  <a:spcPct val="0"/>
                </a:spcAft>
                <a:buClrTx/>
                <a:buSzTx/>
                <a:buFontTx/>
                <a:buNone/>
              </a:pPr>
              <a:r>
                <a:rPr lang="en-US" altLang="zh-CN" sz="2400" b="0" i="1" dirty="0" smtClean="0">
                  <a:solidFill>
                    <a:srgbClr val="000000"/>
                  </a:solidFill>
                  <a:latin typeface="华文细黑" panose="02010600040101010101" pitchFamily="2" charset="-122"/>
                  <a:ea typeface="华文细黑" panose="02010600040101010101" pitchFamily="2" charset="-122"/>
                </a:rPr>
                <a:t>  </a:t>
              </a:r>
              <a:r>
                <a:rPr lang="en-US" altLang="zh-CN" sz="2800" b="0" i="1" dirty="0" smtClean="0">
                  <a:solidFill>
                    <a:srgbClr val="000000"/>
                  </a:solidFill>
                  <a:latin typeface="华文细黑" panose="02010600040101010101" pitchFamily="2" charset="-122"/>
                  <a:ea typeface="华文细黑" panose="02010600040101010101" pitchFamily="2" charset="-122"/>
                </a:rPr>
                <a:t>M</a:t>
              </a:r>
              <a:r>
                <a:rPr lang="en-US" altLang="zh-CN" sz="2800" b="0" i="1" baseline="-25000" dirty="0" smtClean="0">
                  <a:solidFill>
                    <a:srgbClr val="000000"/>
                  </a:solidFill>
                  <a:latin typeface="华文细黑" panose="02010600040101010101" pitchFamily="2" charset="-122"/>
                  <a:ea typeface="华文细黑" panose="02010600040101010101" pitchFamily="2" charset="-122"/>
                </a:rPr>
                <a:t>T</a:t>
              </a:r>
              <a:endParaRPr lang="en-US" altLang="zh-CN" sz="2800" b="0" i="1" dirty="0" smtClean="0">
                <a:solidFill>
                  <a:srgbClr val="000000"/>
                </a:solidFill>
                <a:latin typeface="华文细黑" panose="02010600040101010101" pitchFamily="2" charset="-122"/>
                <a:ea typeface="华文细黑" panose="02010600040101010101" pitchFamily="2" charset="-122"/>
              </a:endParaRPr>
            </a:p>
          </p:txBody>
        </p:sp>
        <p:sp>
          <p:nvSpPr>
            <p:cNvPr id="8" name="Rectangle 8"/>
            <p:cNvSpPr>
              <a:spLocks noChangeArrowheads="1"/>
            </p:cNvSpPr>
            <p:nvPr/>
          </p:nvSpPr>
          <p:spPr bwMode="auto">
            <a:xfrm>
              <a:off x="10440" y="4524"/>
              <a:ext cx="720" cy="624"/>
            </a:xfrm>
            <a:prstGeom prst="rect">
              <a:avLst/>
            </a:prstGeom>
            <a:solidFill>
              <a:srgbClr val="FFFFFF"/>
            </a:solidFill>
            <a:ln w="9525">
              <a:solidFill>
                <a:srgbClr val="000000"/>
              </a:solidFill>
              <a:miter lim="800000"/>
              <a:headEnd/>
              <a:tailEnd/>
            </a:ln>
          </p:spPr>
          <p:txBody>
            <a:bodyPr anchor="ctr" anchorCtr="0"/>
            <a:lstStyle/>
            <a:p>
              <a:pPr algn="ctr" eaLnBrk="0" fontAlgn="base" hangingPunct="0">
                <a:spcBef>
                  <a:spcPct val="0"/>
                </a:spcBef>
                <a:spcAft>
                  <a:spcPct val="0"/>
                </a:spcAft>
              </a:pPr>
              <a:r>
                <a:rPr lang="en-US" altLang="zh-CN" sz="2400" i="1">
                  <a:solidFill>
                    <a:srgbClr val="000000"/>
                  </a:solidFill>
                  <a:latin typeface="华文细黑" panose="02010600040101010101" pitchFamily="2" charset="-122"/>
                  <a:ea typeface="华文细黑" panose="02010600040101010101" pitchFamily="2" charset="-122"/>
                </a:rPr>
                <a:t> R</a:t>
              </a:r>
            </a:p>
          </p:txBody>
        </p:sp>
        <p:sp>
          <p:nvSpPr>
            <p:cNvPr id="9" name="Rectangle 9"/>
            <p:cNvSpPr>
              <a:spLocks noChangeArrowheads="1"/>
            </p:cNvSpPr>
            <p:nvPr/>
          </p:nvSpPr>
          <p:spPr bwMode="auto">
            <a:xfrm>
              <a:off x="9180" y="4524"/>
              <a:ext cx="720" cy="624"/>
            </a:xfrm>
            <a:prstGeom prst="rect">
              <a:avLst/>
            </a:prstGeom>
            <a:solidFill>
              <a:srgbClr val="FFFFFF"/>
            </a:solidFill>
            <a:ln w="9525">
              <a:solidFill>
                <a:srgbClr val="000000"/>
              </a:solidFill>
              <a:miter lim="800000"/>
              <a:headEnd/>
              <a:tailEnd/>
            </a:ln>
          </p:spPr>
          <p:txBody>
            <a:bodyPr anchor="ctr" anchorCtr="0"/>
            <a:lstStyle/>
            <a:p>
              <a:pPr algn="ctr" eaLnBrk="0" fontAlgn="base" hangingPunct="0">
                <a:spcBef>
                  <a:spcPct val="0"/>
                </a:spcBef>
                <a:spcAft>
                  <a:spcPct val="0"/>
                </a:spcAft>
              </a:pPr>
              <a:r>
                <a:rPr lang="en-US" altLang="zh-CN" sz="2400" i="1">
                  <a:solidFill>
                    <a:srgbClr val="000000"/>
                  </a:solidFill>
                  <a:latin typeface="华文细黑" panose="02010600040101010101" pitchFamily="2" charset="-122"/>
                  <a:ea typeface="华文细黑" panose="02010600040101010101" pitchFamily="2" charset="-122"/>
                </a:rPr>
                <a:t> P</a:t>
              </a:r>
            </a:p>
          </p:txBody>
        </p:sp>
        <p:sp>
          <p:nvSpPr>
            <p:cNvPr id="10" name="Rectangle 10"/>
            <p:cNvSpPr>
              <a:spLocks noChangeArrowheads="1"/>
            </p:cNvSpPr>
            <p:nvPr/>
          </p:nvSpPr>
          <p:spPr bwMode="auto">
            <a:xfrm>
              <a:off x="7920" y="4524"/>
              <a:ext cx="720" cy="624"/>
            </a:xfrm>
            <a:prstGeom prst="rect">
              <a:avLst/>
            </a:prstGeom>
            <a:solidFill>
              <a:srgbClr val="FFFFFF"/>
            </a:solidFill>
            <a:ln w="9525">
              <a:solidFill>
                <a:srgbClr val="000000"/>
              </a:solidFill>
              <a:miter lim="800000"/>
              <a:headEnd/>
              <a:tailEnd/>
            </a:ln>
          </p:spPr>
          <p:txBody>
            <a:bodyPr anchor="ctr" anchorCtr="0"/>
            <a:lstStyle/>
            <a:p>
              <a:pPr algn="ctr" eaLnBrk="0" fontAlgn="base" hangingPunct="0">
                <a:spcBef>
                  <a:spcPct val="0"/>
                </a:spcBef>
                <a:spcAft>
                  <a:spcPct val="0"/>
                </a:spcAft>
              </a:pPr>
              <a:r>
                <a:rPr lang="en-US" altLang="zh-CN" sz="2400" i="1">
                  <a:solidFill>
                    <a:srgbClr val="000000"/>
                  </a:solidFill>
                  <a:latin typeface="华文细黑" panose="02010600040101010101" pitchFamily="2" charset="-122"/>
                  <a:ea typeface="华文细黑" panose="02010600040101010101" pitchFamily="2" charset="-122"/>
                </a:rPr>
                <a:t> Q</a:t>
              </a:r>
            </a:p>
          </p:txBody>
        </p:sp>
        <p:sp>
          <p:nvSpPr>
            <p:cNvPr id="11" name="Line 11"/>
            <p:cNvSpPr>
              <a:spLocks noChangeShapeType="1"/>
            </p:cNvSpPr>
            <p:nvPr/>
          </p:nvSpPr>
          <p:spPr bwMode="auto">
            <a:xfrm>
              <a:off x="9720" y="3276"/>
              <a:ext cx="1080" cy="124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2" name="Line 12"/>
            <p:cNvSpPr>
              <a:spLocks noChangeShapeType="1"/>
            </p:cNvSpPr>
            <p:nvPr/>
          </p:nvSpPr>
          <p:spPr bwMode="auto">
            <a:xfrm>
              <a:off x="9540" y="3276"/>
              <a:ext cx="0" cy="124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3" name="Line 13"/>
            <p:cNvSpPr>
              <a:spLocks noChangeShapeType="1"/>
            </p:cNvSpPr>
            <p:nvPr/>
          </p:nvSpPr>
          <p:spPr bwMode="auto">
            <a:xfrm flipH="1">
              <a:off x="8280" y="3276"/>
              <a:ext cx="900" cy="124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4" name="Line 14"/>
            <p:cNvSpPr>
              <a:spLocks noChangeShapeType="1"/>
            </p:cNvSpPr>
            <p:nvPr/>
          </p:nvSpPr>
          <p:spPr bwMode="auto">
            <a:xfrm flipH="1">
              <a:off x="8460" y="3588"/>
              <a:ext cx="36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5" name="Line 15"/>
            <p:cNvSpPr>
              <a:spLocks noChangeShapeType="1"/>
            </p:cNvSpPr>
            <p:nvPr/>
          </p:nvSpPr>
          <p:spPr bwMode="auto">
            <a:xfrm flipV="1">
              <a:off x="8640" y="3744"/>
              <a:ext cx="36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6" name="Line 16"/>
            <p:cNvSpPr>
              <a:spLocks noChangeShapeType="1"/>
            </p:cNvSpPr>
            <p:nvPr/>
          </p:nvSpPr>
          <p:spPr bwMode="auto">
            <a:xfrm>
              <a:off x="9360" y="3588"/>
              <a:ext cx="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7" name="Line 17"/>
            <p:cNvSpPr>
              <a:spLocks noChangeShapeType="1"/>
            </p:cNvSpPr>
            <p:nvPr/>
          </p:nvSpPr>
          <p:spPr bwMode="auto">
            <a:xfrm>
              <a:off x="9900" y="3588"/>
              <a:ext cx="54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8" name="Line 18"/>
            <p:cNvSpPr>
              <a:spLocks noChangeShapeType="1"/>
            </p:cNvSpPr>
            <p:nvPr/>
          </p:nvSpPr>
          <p:spPr bwMode="auto">
            <a:xfrm flipH="1" flipV="1">
              <a:off x="10080" y="3588"/>
              <a:ext cx="54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9" name="Line 19"/>
            <p:cNvSpPr>
              <a:spLocks noChangeShapeType="1"/>
            </p:cNvSpPr>
            <p:nvPr/>
          </p:nvSpPr>
          <p:spPr bwMode="auto">
            <a:xfrm flipV="1">
              <a:off x="9720" y="3588"/>
              <a:ext cx="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grpSp>
      <p:sp>
        <p:nvSpPr>
          <p:cNvPr id="20" name="Text Box 20"/>
          <p:cNvSpPr txBox="1">
            <a:spLocks noChangeArrowheads="1"/>
          </p:cNvSpPr>
          <p:nvPr/>
        </p:nvSpPr>
        <p:spPr bwMode="auto">
          <a:xfrm>
            <a:off x="4602163" y="3357319"/>
            <a:ext cx="4187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00"/>
                </a:solidFill>
                <a:latin typeface="华文细黑" panose="02010600040101010101" pitchFamily="2" charset="-122"/>
                <a:ea typeface="华文细黑" panose="02010600040101010101" pitchFamily="2" charset="-122"/>
              </a:rPr>
              <a:t>e</a:t>
            </a:r>
          </a:p>
        </p:txBody>
      </p:sp>
      <p:sp>
        <p:nvSpPr>
          <p:cNvPr id="21" name="Text Box 21"/>
          <p:cNvSpPr txBox="1">
            <a:spLocks noChangeArrowheads="1"/>
          </p:cNvSpPr>
          <p:nvPr/>
        </p:nvSpPr>
        <p:spPr bwMode="auto">
          <a:xfrm>
            <a:off x="5106988" y="3933581"/>
            <a:ext cx="4299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00"/>
                </a:solidFill>
                <a:latin typeface="华文细黑" panose="02010600040101010101" pitchFamily="2" charset="-122"/>
                <a:ea typeface="华文细黑" panose="02010600040101010101" pitchFamily="2" charset="-122"/>
              </a:rPr>
              <a:t>p</a:t>
            </a:r>
          </a:p>
        </p:txBody>
      </p:sp>
      <p:sp>
        <p:nvSpPr>
          <p:cNvPr id="22" name="Text Box 22"/>
          <p:cNvSpPr txBox="1">
            <a:spLocks noChangeArrowheads="1"/>
          </p:cNvSpPr>
          <p:nvPr/>
        </p:nvSpPr>
        <p:spPr bwMode="auto">
          <a:xfrm>
            <a:off x="5510213" y="3574806"/>
            <a:ext cx="7617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00"/>
                </a:solidFill>
                <a:latin typeface="华文细黑" panose="02010600040101010101" pitchFamily="2" charset="-122"/>
                <a:ea typeface="华文细黑" panose="02010600040101010101" pitchFamily="2" charset="-122"/>
              </a:rPr>
              <a:t>c,p</a:t>
            </a:r>
          </a:p>
        </p:txBody>
      </p:sp>
      <p:sp>
        <p:nvSpPr>
          <p:cNvPr id="23" name="Text Box 23"/>
          <p:cNvSpPr txBox="1">
            <a:spLocks noChangeArrowheads="1"/>
          </p:cNvSpPr>
          <p:nvPr/>
        </p:nvSpPr>
        <p:spPr bwMode="auto">
          <a:xfrm>
            <a:off x="6537325" y="3574806"/>
            <a:ext cx="2936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00"/>
                </a:solidFill>
                <a:latin typeface="华文细黑" panose="02010600040101010101" pitchFamily="2" charset="-122"/>
                <a:ea typeface="华文细黑" panose="02010600040101010101" pitchFamily="2" charset="-122"/>
              </a:rPr>
              <a:t>r</a:t>
            </a:r>
          </a:p>
        </p:txBody>
      </p:sp>
      <p:sp>
        <p:nvSpPr>
          <p:cNvPr id="24" name="Text Box 24"/>
          <p:cNvSpPr txBox="1">
            <a:spLocks noChangeArrowheads="1"/>
          </p:cNvSpPr>
          <p:nvPr/>
        </p:nvSpPr>
        <p:spPr bwMode="auto">
          <a:xfrm>
            <a:off x="6978650" y="3738319"/>
            <a:ext cx="2936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00"/>
                </a:solidFill>
                <a:latin typeface="华文细黑" panose="02010600040101010101" pitchFamily="2" charset="-122"/>
                <a:ea typeface="华文细黑" panose="02010600040101010101" pitchFamily="2" charset="-122"/>
              </a:rPr>
              <a:t>r</a:t>
            </a:r>
          </a:p>
        </p:txBody>
      </p:sp>
      <p:sp>
        <p:nvSpPr>
          <p:cNvPr id="25" name="Text Box 25"/>
          <p:cNvSpPr txBox="1">
            <a:spLocks noChangeArrowheads="1"/>
          </p:cNvSpPr>
          <p:nvPr/>
        </p:nvSpPr>
        <p:spPr bwMode="auto">
          <a:xfrm>
            <a:off x="7051675" y="3068394"/>
            <a:ext cx="8002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kumimoji="1" lang="en-US" altLang="zh-CN" sz="2800" b="0" i="1" smtClean="0">
                <a:solidFill>
                  <a:srgbClr val="000000"/>
                </a:solidFill>
                <a:latin typeface="华文细黑" panose="02010600040101010101" pitchFamily="2" charset="-122"/>
                <a:ea typeface="华文细黑" panose="02010600040101010101" pitchFamily="2" charset="-122"/>
              </a:rPr>
              <a:t>w,u</a:t>
            </a:r>
          </a:p>
        </p:txBody>
      </p:sp>
    </p:spTree>
    <p:extLst>
      <p:ext uri="{BB962C8B-B14F-4D97-AF65-F5344CB8AC3E}">
        <p14:creationId xmlns:p14="http://schemas.microsoft.com/office/powerpoint/2010/main" val="139080359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变换型</a:t>
            </a:r>
            <a:r>
              <a:rPr lang="en-US" altLang="zh-CN" dirty="0"/>
              <a:t>DFD</a:t>
            </a:r>
            <a:r>
              <a:rPr lang="zh-CN" altLang="en-US" dirty="0"/>
              <a:t>到</a:t>
            </a:r>
            <a:r>
              <a:rPr lang="en-US" altLang="zh-CN" dirty="0"/>
              <a:t>SC</a:t>
            </a:r>
            <a:r>
              <a:rPr lang="zh-CN" altLang="en-US" dirty="0"/>
              <a:t>映射方法</a:t>
            </a:r>
          </a:p>
        </p:txBody>
      </p:sp>
      <p:grpSp>
        <p:nvGrpSpPr>
          <p:cNvPr id="4" name="Group 5"/>
          <p:cNvGrpSpPr>
            <a:grpSpLocks/>
          </p:cNvGrpSpPr>
          <p:nvPr/>
        </p:nvGrpSpPr>
        <p:grpSpPr bwMode="auto">
          <a:xfrm>
            <a:off x="4518026" y="1355848"/>
            <a:ext cx="1296987" cy="622300"/>
            <a:chOff x="2937" y="1181"/>
            <a:chExt cx="536" cy="237"/>
          </a:xfrm>
        </p:grpSpPr>
        <p:sp>
          <p:nvSpPr>
            <p:cNvPr id="5" name="Rectangle 6"/>
            <p:cNvSpPr>
              <a:spLocks noChangeArrowheads="1"/>
            </p:cNvSpPr>
            <p:nvPr/>
          </p:nvSpPr>
          <p:spPr bwMode="auto">
            <a:xfrm>
              <a:off x="2937" y="1181"/>
              <a:ext cx="536" cy="2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6" name="Rectangle 7"/>
            <p:cNvSpPr>
              <a:spLocks noChangeArrowheads="1"/>
            </p:cNvSpPr>
            <p:nvPr/>
          </p:nvSpPr>
          <p:spPr bwMode="auto">
            <a:xfrm>
              <a:off x="2937" y="1181"/>
              <a:ext cx="536" cy="237"/>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sp>
        <p:nvSpPr>
          <p:cNvPr id="7" name="Rectangle 8"/>
          <p:cNvSpPr>
            <a:spLocks noChangeArrowheads="1"/>
          </p:cNvSpPr>
          <p:nvPr/>
        </p:nvSpPr>
        <p:spPr bwMode="auto">
          <a:xfrm>
            <a:off x="4733926" y="1355848"/>
            <a:ext cx="3175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800" b="0" i="1" smtClean="0">
                <a:solidFill>
                  <a:srgbClr val="000000"/>
                </a:solidFill>
                <a:latin typeface="华文细黑" panose="02010600040101010101" pitchFamily="2" charset="-122"/>
                <a:ea typeface="华文细黑" panose="02010600040101010101" pitchFamily="2" charset="-122"/>
              </a:rPr>
              <a:t>M</a:t>
            </a:r>
            <a:endParaRPr lang="en-US" altLang="zh-CN" sz="2800" b="0" smtClean="0">
              <a:solidFill>
                <a:srgbClr val="000000"/>
              </a:solidFill>
              <a:latin typeface="华文细黑" panose="02010600040101010101" pitchFamily="2" charset="-122"/>
              <a:ea typeface="华文细黑" panose="02010600040101010101" pitchFamily="2" charset="-122"/>
            </a:endParaRPr>
          </a:p>
        </p:txBody>
      </p:sp>
      <p:grpSp>
        <p:nvGrpSpPr>
          <p:cNvPr id="8" name="Group 9"/>
          <p:cNvGrpSpPr>
            <a:grpSpLocks/>
          </p:cNvGrpSpPr>
          <p:nvPr/>
        </p:nvGrpSpPr>
        <p:grpSpPr bwMode="auto">
          <a:xfrm>
            <a:off x="4375151" y="2363910"/>
            <a:ext cx="1439862" cy="492125"/>
            <a:chOff x="2937" y="1734"/>
            <a:chExt cx="536" cy="237"/>
          </a:xfrm>
        </p:grpSpPr>
        <p:sp>
          <p:nvSpPr>
            <p:cNvPr id="9" name="Rectangle 10"/>
            <p:cNvSpPr>
              <a:spLocks noChangeArrowheads="1"/>
            </p:cNvSpPr>
            <p:nvPr/>
          </p:nvSpPr>
          <p:spPr bwMode="auto">
            <a:xfrm>
              <a:off x="2937" y="1734"/>
              <a:ext cx="536" cy="2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10" name="Rectangle 11"/>
            <p:cNvSpPr>
              <a:spLocks noChangeArrowheads="1"/>
            </p:cNvSpPr>
            <p:nvPr/>
          </p:nvSpPr>
          <p:spPr bwMode="auto">
            <a:xfrm>
              <a:off x="2937" y="1734"/>
              <a:ext cx="536" cy="237"/>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sp>
        <p:nvSpPr>
          <p:cNvPr id="11" name="Rectangle 12"/>
          <p:cNvSpPr>
            <a:spLocks noChangeArrowheads="1"/>
          </p:cNvSpPr>
          <p:nvPr/>
        </p:nvSpPr>
        <p:spPr bwMode="auto">
          <a:xfrm>
            <a:off x="4949826" y="2508373"/>
            <a:ext cx="2174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000000"/>
                </a:solidFill>
                <a:latin typeface="华文细黑" panose="02010600040101010101" pitchFamily="2" charset="-122"/>
                <a:ea typeface="华文细黑" panose="02010600040101010101" pitchFamily="2" charset="-122"/>
              </a:rPr>
              <a:t>T</a:t>
            </a:r>
            <a:endParaRPr lang="en-US" altLang="zh-CN" sz="2400" b="0" smtClean="0">
              <a:solidFill>
                <a:srgbClr val="000000"/>
              </a:solidFill>
              <a:latin typeface="华文细黑" panose="02010600040101010101" pitchFamily="2" charset="-122"/>
              <a:ea typeface="华文细黑" panose="02010600040101010101" pitchFamily="2" charset="-122"/>
            </a:endParaRPr>
          </a:p>
        </p:txBody>
      </p:sp>
      <p:grpSp>
        <p:nvGrpSpPr>
          <p:cNvPr id="12" name="Group 13"/>
          <p:cNvGrpSpPr>
            <a:grpSpLocks/>
          </p:cNvGrpSpPr>
          <p:nvPr/>
        </p:nvGrpSpPr>
        <p:grpSpPr bwMode="auto">
          <a:xfrm>
            <a:off x="4184651" y="3484685"/>
            <a:ext cx="568325" cy="376238"/>
            <a:chOff x="2579" y="2367"/>
            <a:chExt cx="358" cy="237"/>
          </a:xfrm>
        </p:grpSpPr>
        <p:sp>
          <p:nvSpPr>
            <p:cNvPr id="13" name="Rectangle 14"/>
            <p:cNvSpPr>
              <a:spLocks noChangeArrowheads="1"/>
            </p:cNvSpPr>
            <p:nvPr/>
          </p:nvSpPr>
          <p:spPr bwMode="auto">
            <a:xfrm>
              <a:off x="2579" y="2367"/>
              <a:ext cx="358" cy="2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14" name="Rectangle 15"/>
            <p:cNvSpPr>
              <a:spLocks noChangeArrowheads="1"/>
            </p:cNvSpPr>
            <p:nvPr/>
          </p:nvSpPr>
          <p:spPr bwMode="auto">
            <a:xfrm>
              <a:off x="2579" y="2367"/>
              <a:ext cx="358" cy="237"/>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sp>
        <p:nvSpPr>
          <p:cNvPr id="15" name="Rectangle 16"/>
          <p:cNvSpPr>
            <a:spLocks noChangeArrowheads="1"/>
          </p:cNvSpPr>
          <p:nvPr/>
        </p:nvSpPr>
        <p:spPr bwMode="auto">
          <a:xfrm>
            <a:off x="4310356" y="3554535"/>
            <a:ext cx="2677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000000"/>
                </a:solidFill>
                <a:latin typeface="华文细黑" panose="02010600040101010101" pitchFamily="2" charset="-122"/>
                <a:ea typeface="华文细黑" panose="02010600040101010101" pitchFamily="2" charset="-122"/>
              </a:rPr>
              <a:t>Q</a:t>
            </a:r>
            <a:endParaRPr lang="en-US" altLang="zh-CN" sz="2400" b="0" smtClean="0">
              <a:solidFill>
                <a:srgbClr val="000000"/>
              </a:solidFill>
              <a:latin typeface="华文细黑" panose="02010600040101010101" pitchFamily="2" charset="-122"/>
              <a:ea typeface="华文细黑" panose="02010600040101010101" pitchFamily="2" charset="-122"/>
            </a:endParaRPr>
          </a:p>
        </p:txBody>
      </p:sp>
      <p:grpSp>
        <p:nvGrpSpPr>
          <p:cNvPr id="16" name="Group 17"/>
          <p:cNvGrpSpPr>
            <a:grpSpLocks/>
          </p:cNvGrpSpPr>
          <p:nvPr/>
        </p:nvGrpSpPr>
        <p:grpSpPr bwMode="auto">
          <a:xfrm>
            <a:off x="4892676" y="3484685"/>
            <a:ext cx="568325" cy="376238"/>
            <a:chOff x="3025" y="2367"/>
            <a:chExt cx="358" cy="237"/>
          </a:xfrm>
        </p:grpSpPr>
        <p:sp>
          <p:nvSpPr>
            <p:cNvPr id="17" name="Rectangle 18"/>
            <p:cNvSpPr>
              <a:spLocks noChangeArrowheads="1"/>
            </p:cNvSpPr>
            <p:nvPr/>
          </p:nvSpPr>
          <p:spPr bwMode="auto">
            <a:xfrm>
              <a:off x="3025" y="2367"/>
              <a:ext cx="358" cy="2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18" name="Rectangle 19"/>
            <p:cNvSpPr>
              <a:spLocks noChangeArrowheads="1"/>
            </p:cNvSpPr>
            <p:nvPr/>
          </p:nvSpPr>
          <p:spPr bwMode="auto">
            <a:xfrm>
              <a:off x="3025" y="2367"/>
              <a:ext cx="358" cy="237"/>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sp>
        <p:nvSpPr>
          <p:cNvPr id="19" name="Rectangle 20"/>
          <p:cNvSpPr>
            <a:spLocks noChangeArrowheads="1"/>
          </p:cNvSpPr>
          <p:nvPr/>
        </p:nvSpPr>
        <p:spPr bwMode="auto">
          <a:xfrm>
            <a:off x="5051336" y="3554535"/>
            <a:ext cx="1827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000000"/>
                </a:solidFill>
                <a:latin typeface="华文细黑" panose="02010600040101010101" pitchFamily="2" charset="-122"/>
                <a:ea typeface="华文细黑" panose="02010600040101010101" pitchFamily="2" charset="-122"/>
              </a:rPr>
              <a:t>P</a:t>
            </a:r>
            <a:endParaRPr lang="en-US" altLang="zh-CN" sz="2400" b="0" smtClean="0">
              <a:solidFill>
                <a:srgbClr val="000000"/>
              </a:solidFill>
              <a:latin typeface="华文细黑" panose="02010600040101010101" pitchFamily="2" charset="-122"/>
              <a:ea typeface="华文细黑" panose="02010600040101010101" pitchFamily="2" charset="-122"/>
            </a:endParaRPr>
          </a:p>
        </p:txBody>
      </p:sp>
      <p:grpSp>
        <p:nvGrpSpPr>
          <p:cNvPr id="20" name="Group 21"/>
          <p:cNvGrpSpPr>
            <a:grpSpLocks/>
          </p:cNvGrpSpPr>
          <p:nvPr/>
        </p:nvGrpSpPr>
        <p:grpSpPr bwMode="auto">
          <a:xfrm>
            <a:off x="5603876" y="3484685"/>
            <a:ext cx="565150" cy="376238"/>
            <a:chOff x="3473" y="2367"/>
            <a:chExt cx="356" cy="237"/>
          </a:xfrm>
        </p:grpSpPr>
        <p:sp>
          <p:nvSpPr>
            <p:cNvPr id="21" name="Rectangle 22"/>
            <p:cNvSpPr>
              <a:spLocks noChangeArrowheads="1"/>
            </p:cNvSpPr>
            <p:nvPr/>
          </p:nvSpPr>
          <p:spPr bwMode="auto">
            <a:xfrm>
              <a:off x="3473" y="2367"/>
              <a:ext cx="356" cy="2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22" name="Rectangle 23"/>
            <p:cNvSpPr>
              <a:spLocks noChangeArrowheads="1"/>
            </p:cNvSpPr>
            <p:nvPr/>
          </p:nvSpPr>
          <p:spPr bwMode="auto">
            <a:xfrm>
              <a:off x="3473" y="2367"/>
              <a:ext cx="356" cy="237"/>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sp>
        <p:nvSpPr>
          <p:cNvPr id="23" name="Rectangle 24"/>
          <p:cNvSpPr>
            <a:spLocks noChangeArrowheads="1"/>
          </p:cNvSpPr>
          <p:nvPr/>
        </p:nvSpPr>
        <p:spPr bwMode="auto">
          <a:xfrm>
            <a:off x="5757750" y="3554535"/>
            <a:ext cx="1875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000000"/>
                </a:solidFill>
                <a:latin typeface="华文细黑" panose="02010600040101010101" pitchFamily="2" charset="-122"/>
                <a:ea typeface="华文细黑" panose="02010600040101010101" pitchFamily="2" charset="-122"/>
              </a:rPr>
              <a:t>R</a:t>
            </a:r>
            <a:endParaRPr lang="en-US" altLang="zh-CN" sz="2400" b="0" smtClean="0">
              <a:solidFill>
                <a:srgbClr val="000000"/>
              </a:solidFill>
              <a:latin typeface="华文细黑" panose="02010600040101010101" pitchFamily="2" charset="-122"/>
              <a:ea typeface="华文细黑" panose="02010600040101010101" pitchFamily="2" charset="-122"/>
            </a:endParaRPr>
          </a:p>
        </p:txBody>
      </p:sp>
      <p:grpSp>
        <p:nvGrpSpPr>
          <p:cNvPr id="24" name="Group 25"/>
          <p:cNvGrpSpPr>
            <a:grpSpLocks/>
          </p:cNvGrpSpPr>
          <p:nvPr/>
        </p:nvGrpSpPr>
        <p:grpSpPr bwMode="auto">
          <a:xfrm>
            <a:off x="6823076" y="2363910"/>
            <a:ext cx="1368425" cy="493713"/>
            <a:chOff x="4454" y="1734"/>
            <a:chExt cx="536" cy="238"/>
          </a:xfrm>
        </p:grpSpPr>
        <p:sp>
          <p:nvSpPr>
            <p:cNvPr id="25" name="Rectangle 26"/>
            <p:cNvSpPr>
              <a:spLocks noChangeArrowheads="1"/>
            </p:cNvSpPr>
            <p:nvPr/>
          </p:nvSpPr>
          <p:spPr bwMode="auto">
            <a:xfrm>
              <a:off x="4454" y="1734"/>
              <a:ext cx="536" cy="2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26" name="Rectangle 27"/>
            <p:cNvSpPr>
              <a:spLocks noChangeArrowheads="1"/>
            </p:cNvSpPr>
            <p:nvPr/>
          </p:nvSpPr>
          <p:spPr bwMode="auto">
            <a:xfrm>
              <a:off x="4454" y="1734"/>
              <a:ext cx="536" cy="238"/>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grpSp>
        <p:nvGrpSpPr>
          <p:cNvPr id="27" name="Group 28"/>
          <p:cNvGrpSpPr>
            <a:grpSpLocks/>
          </p:cNvGrpSpPr>
          <p:nvPr/>
        </p:nvGrpSpPr>
        <p:grpSpPr bwMode="auto">
          <a:xfrm>
            <a:off x="6492876" y="3516435"/>
            <a:ext cx="1122362" cy="344488"/>
            <a:chOff x="4033" y="2367"/>
            <a:chExt cx="600" cy="237"/>
          </a:xfrm>
        </p:grpSpPr>
        <p:sp>
          <p:nvSpPr>
            <p:cNvPr id="28" name="Rectangle 29"/>
            <p:cNvSpPr>
              <a:spLocks noChangeArrowheads="1"/>
            </p:cNvSpPr>
            <p:nvPr/>
          </p:nvSpPr>
          <p:spPr bwMode="auto">
            <a:xfrm>
              <a:off x="4033" y="2367"/>
              <a:ext cx="600" cy="2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29" name="Rectangle 30"/>
            <p:cNvSpPr>
              <a:spLocks noChangeArrowheads="1"/>
            </p:cNvSpPr>
            <p:nvPr/>
          </p:nvSpPr>
          <p:spPr bwMode="auto">
            <a:xfrm>
              <a:off x="4033" y="2367"/>
              <a:ext cx="600" cy="237"/>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sp>
        <p:nvSpPr>
          <p:cNvPr id="30" name="Rectangle 31"/>
          <p:cNvSpPr>
            <a:spLocks noChangeArrowheads="1"/>
          </p:cNvSpPr>
          <p:nvPr/>
        </p:nvSpPr>
        <p:spPr bwMode="auto">
          <a:xfrm>
            <a:off x="6318251" y="3516435"/>
            <a:ext cx="14398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000000"/>
                </a:solidFill>
                <a:latin typeface="华文细黑" panose="02010600040101010101" pitchFamily="2" charset="-122"/>
                <a:ea typeface="华文细黑" panose="02010600040101010101" pitchFamily="2" charset="-122"/>
              </a:rPr>
              <a:t>Write W</a:t>
            </a:r>
            <a:endParaRPr lang="en-US" altLang="zh-CN" sz="2400" b="0" smtClean="0">
              <a:solidFill>
                <a:srgbClr val="000000"/>
              </a:solidFill>
              <a:latin typeface="华文细黑" panose="02010600040101010101" pitchFamily="2" charset="-122"/>
              <a:ea typeface="华文细黑" panose="02010600040101010101" pitchFamily="2" charset="-122"/>
            </a:endParaRPr>
          </a:p>
        </p:txBody>
      </p:sp>
      <p:grpSp>
        <p:nvGrpSpPr>
          <p:cNvPr id="31" name="Group 32"/>
          <p:cNvGrpSpPr>
            <a:grpSpLocks/>
          </p:cNvGrpSpPr>
          <p:nvPr/>
        </p:nvGrpSpPr>
        <p:grpSpPr bwMode="auto">
          <a:xfrm>
            <a:off x="7831138" y="3516435"/>
            <a:ext cx="1079500" cy="344488"/>
            <a:chOff x="4812" y="2367"/>
            <a:chExt cx="536" cy="237"/>
          </a:xfrm>
        </p:grpSpPr>
        <p:sp>
          <p:nvSpPr>
            <p:cNvPr id="32" name="Rectangle 33"/>
            <p:cNvSpPr>
              <a:spLocks noChangeArrowheads="1"/>
            </p:cNvSpPr>
            <p:nvPr/>
          </p:nvSpPr>
          <p:spPr bwMode="auto">
            <a:xfrm>
              <a:off x="4812" y="2367"/>
              <a:ext cx="536" cy="2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33" name="Rectangle 34"/>
            <p:cNvSpPr>
              <a:spLocks noChangeArrowheads="1"/>
            </p:cNvSpPr>
            <p:nvPr/>
          </p:nvSpPr>
          <p:spPr bwMode="auto">
            <a:xfrm>
              <a:off x="4812" y="2367"/>
              <a:ext cx="536" cy="237"/>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grpSp>
        <p:nvGrpSpPr>
          <p:cNvPr id="34" name="Group 35"/>
          <p:cNvGrpSpPr>
            <a:grpSpLocks/>
          </p:cNvGrpSpPr>
          <p:nvPr/>
        </p:nvGrpSpPr>
        <p:grpSpPr bwMode="auto">
          <a:xfrm>
            <a:off x="6534151" y="4595935"/>
            <a:ext cx="1195387" cy="393700"/>
            <a:chOff x="4276" y="3078"/>
            <a:chExt cx="536" cy="237"/>
          </a:xfrm>
        </p:grpSpPr>
        <p:sp>
          <p:nvSpPr>
            <p:cNvPr id="35" name="Rectangle 36"/>
            <p:cNvSpPr>
              <a:spLocks noChangeArrowheads="1"/>
            </p:cNvSpPr>
            <p:nvPr/>
          </p:nvSpPr>
          <p:spPr bwMode="auto">
            <a:xfrm>
              <a:off x="4276" y="3078"/>
              <a:ext cx="536" cy="2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36" name="Rectangle 37"/>
            <p:cNvSpPr>
              <a:spLocks noChangeArrowheads="1"/>
            </p:cNvSpPr>
            <p:nvPr/>
          </p:nvSpPr>
          <p:spPr bwMode="auto">
            <a:xfrm>
              <a:off x="4276" y="3078"/>
              <a:ext cx="536" cy="237"/>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sp>
        <p:nvSpPr>
          <p:cNvPr id="37" name="Rectangle 38"/>
          <p:cNvSpPr>
            <a:spLocks noChangeArrowheads="1"/>
          </p:cNvSpPr>
          <p:nvPr/>
        </p:nvSpPr>
        <p:spPr bwMode="auto">
          <a:xfrm>
            <a:off x="6462713" y="4668960"/>
            <a:ext cx="12827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000000"/>
                </a:solidFill>
                <a:latin typeface="华文细黑" panose="02010600040101010101" pitchFamily="2" charset="-122"/>
                <a:ea typeface="华文细黑" panose="02010600040101010101" pitchFamily="2" charset="-122"/>
              </a:rPr>
              <a:t>U to V</a:t>
            </a:r>
            <a:endParaRPr lang="en-US" altLang="zh-CN" sz="2400" b="0" smtClean="0">
              <a:solidFill>
                <a:srgbClr val="000000"/>
              </a:solidFill>
              <a:latin typeface="华文细黑" panose="02010600040101010101" pitchFamily="2" charset="-122"/>
              <a:ea typeface="华文细黑" panose="02010600040101010101" pitchFamily="2" charset="-122"/>
            </a:endParaRPr>
          </a:p>
        </p:txBody>
      </p:sp>
      <p:grpSp>
        <p:nvGrpSpPr>
          <p:cNvPr id="38" name="Group 39"/>
          <p:cNvGrpSpPr>
            <a:grpSpLocks/>
          </p:cNvGrpSpPr>
          <p:nvPr/>
        </p:nvGrpSpPr>
        <p:grpSpPr bwMode="auto">
          <a:xfrm>
            <a:off x="7831138" y="4595935"/>
            <a:ext cx="1079500" cy="393700"/>
            <a:chOff x="4967" y="3078"/>
            <a:chExt cx="601" cy="237"/>
          </a:xfrm>
        </p:grpSpPr>
        <p:sp>
          <p:nvSpPr>
            <p:cNvPr id="39" name="Rectangle 40"/>
            <p:cNvSpPr>
              <a:spLocks noChangeArrowheads="1"/>
            </p:cNvSpPr>
            <p:nvPr/>
          </p:nvSpPr>
          <p:spPr bwMode="auto">
            <a:xfrm>
              <a:off x="4967" y="3078"/>
              <a:ext cx="601" cy="2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40" name="Rectangle 41"/>
            <p:cNvSpPr>
              <a:spLocks noChangeArrowheads="1"/>
            </p:cNvSpPr>
            <p:nvPr/>
          </p:nvSpPr>
          <p:spPr bwMode="auto">
            <a:xfrm>
              <a:off x="4967" y="3078"/>
              <a:ext cx="601" cy="237"/>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sp>
        <p:nvSpPr>
          <p:cNvPr id="41" name="Rectangle 42"/>
          <p:cNvSpPr>
            <a:spLocks noChangeArrowheads="1"/>
          </p:cNvSpPr>
          <p:nvPr/>
        </p:nvSpPr>
        <p:spPr bwMode="auto">
          <a:xfrm>
            <a:off x="7542213" y="4595935"/>
            <a:ext cx="1584325" cy="369332"/>
          </a:xfrm>
          <a:prstGeom prst="rect">
            <a:avLst/>
          </a:prstGeom>
          <a:noFill/>
          <a:ln w="9525">
            <a:noFill/>
            <a:miter lim="800000"/>
            <a:headEnd/>
            <a:tailEnd/>
          </a:ln>
        </p:spPr>
        <p:txBody>
          <a:bodyPr lIns="0" tIns="0" rIns="0" bIns="0">
            <a:spAutoFit/>
          </a:bodyPr>
          <a:lstStyle/>
          <a:p>
            <a:pPr algn="ctr" fontAlgn="base">
              <a:spcBef>
                <a:spcPct val="0"/>
              </a:spcBef>
              <a:spcAft>
                <a:spcPct val="0"/>
              </a:spcAft>
              <a:defRPr/>
            </a:pPr>
            <a:r>
              <a:rPr lang="en-US" altLang="zh-CN" sz="2400" i="1">
                <a:solidFill>
                  <a:srgbClr val="9900FF"/>
                </a:solidFill>
                <a:effectLst>
                  <a:outerShdw blurRad="38100" dist="38100" dir="2700000" algn="tl">
                    <a:srgbClr val="C0C0C0"/>
                  </a:outerShdw>
                </a:effectLst>
                <a:latin typeface="华文细黑" panose="02010600040101010101" pitchFamily="2" charset="-122"/>
                <a:ea typeface="华文细黑" panose="02010600040101010101" pitchFamily="2" charset="-122"/>
              </a:rPr>
              <a:t>Write V</a:t>
            </a:r>
            <a:endParaRPr lang="en-US" altLang="zh-CN" sz="2400">
              <a:solidFill>
                <a:srgbClr val="9900FF"/>
              </a:solidFill>
              <a:effectLst>
                <a:outerShdw blurRad="38100" dist="38100" dir="2700000" algn="tl">
                  <a:srgbClr val="C0C0C0"/>
                </a:outerShdw>
              </a:effectLst>
              <a:latin typeface="华文细黑" panose="02010600040101010101" pitchFamily="2" charset="-122"/>
              <a:ea typeface="华文细黑" panose="02010600040101010101" pitchFamily="2" charset="-122"/>
            </a:endParaRPr>
          </a:p>
        </p:txBody>
      </p:sp>
      <p:grpSp>
        <p:nvGrpSpPr>
          <p:cNvPr id="42" name="Group 43"/>
          <p:cNvGrpSpPr>
            <a:grpSpLocks/>
          </p:cNvGrpSpPr>
          <p:nvPr/>
        </p:nvGrpSpPr>
        <p:grpSpPr bwMode="auto">
          <a:xfrm>
            <a:off x="1854201" y="5748460"/>
            <a:ext cx="1079500" cy="376238"/>
            <a:chOff x="882" y="3790"/>
            <a:chExt cx="536" cy="237"/>
          </a:xfrm>
        </p:grpSpPr>
        <p:sp>
          <p:nvSpPr>
            <p:cNvPr id="43" name="Rectangle 44"/>
            <p:cNvSpPr>
              <a:spLocks noChangeArrowheads="1"/>
            </p:cNvSpPr>
            <p:nvPr/>
          </p:nvSpPr>
          <p:spPr bwMode="auto">
            <a:xfrm>
              <a:off x="882" y="3790"/>
              <a:ext cx="536" cy="2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44" name="Rectangle 45"/>
            <p:cNvSpPr>
              <a:spLocks noChangeArrowheads="1"/>
            </p:cNvSpPr>
            <p:nvPr/>
          </p:nvSpPr>
          <p:spPr bwMode="auto">
            <a:xfrm>
              <a:off x="882" y="3790"/>
              <a:ext cx="536" cy="237"/>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grpSp>
        <p:nvGrpSpPr>
          <p:cNvPr id="45" name="Group 46"/>
          <p:cNvGrpSpPr>
            <a:grpSpLocks/>
          </p:cNvGrpSpPr>
          <p:nvPr/>
        </p:nvGrpSpPr>
        <p:grpSpPr bwMode="auto">
          <a:xfrm>
            <a:off x="500063" y="5748460"/>
            <a:ext cx="1138238" cy="371475"/>
            <a:chOff x="258" y="3790"/>
            <a:chExt cx="536" cy="237"/>
          </a:xfrm>
        </p:grpSpPr>
        <p:sp>
          <p:nvSpPr>
            <p:cNvPr id="46" name="Rectangle 47"/>
            <p:cNvSpPr>
              <a:spLocks noChangeArrowheads="1"/>
            </p:cNvSpPr>
            <p:nvPr/>
          </p:nvSpPr>
          <p:spPr bwMode="auto">
            <a:xfrm>
              <a:off x="258" y="3790"/>
              <a:ext cx="536" cy="2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47" name="Rectangle 48"/>
            <p:cNvSpPr>
              <a:spLocks noChangeArrowheads="1"/>
            </p:cNvSpPr>
            <p:nvPr/>
          </p:nvSpPr>
          <p:spPr bwMode="auto">
            <a:xfrm>
              <a:off x="258" y="3790"/>
              <a:ext cx="536" cy="237"/>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grpSp>
        <p:nvGrpSpPr>
          <p:cNvPr id="48" name="Group 49"/>
          <p:cNvGrpSpPr>
            <a:grpSpLocks/>
          </p:cNvGrpSpPr>
          <p:nvPr/>
        </p:nvGrpSpPr>
        <p:grpSpPr bwMode="auto">
          <a:xfrm>
            <a:off x="701676" y="4595935"/>
            <a:ext cx="1074737" cy="393700"/>
            <a:chOff x="526" y="3078"/>
            <a:chExt cx="536" cy="237"/>
          </a:xfrm>
        </p:grpSpPr>
        <p:sp>
          <p:nvSpPr>
            <p:cNvPr id="49" name="Rectangle 50"/>
            <p:cNvSpPr>
              <a:spLocks noChangeArrowheads="1"/>
            </p:cNvSpPr>
            <p:nvPr/>
          </p:nvSpPr>
          <p:spPr bwMode="auto">
            <a:xfrm>
              <a:off x="526" y="3078"/>
              <a:ext cx="536" cy="2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50" name="Rectangle 51"/>
            <p:cNvSpPr>
              <a:spLocks noChangeArrowheads="1"/>
            </p:cNvSpPr>
            <p:nvPr/>
          </p:nvSpPr>
          <p:spPr bwMode="auto">
            <a:xfrm>
              <a:off x="526" y="3078"/>
              <a:ext cx="536" cy="237"/>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grpSp>
        <p:nvGrpSpPr>
          <p:cNvPr id="51" name="Group 52"/>
          <p:cNvGrpSpPr>
            <a:grpSpLocks/>
          </p:cNvGrpSpPr>
          <p:nvPr/>
        </p:nvGrpSpPr>
        <p:grpSpPr bwMode="auto">
          <a:xfrm>
            <a:off x="4518026" y="4595935"/>
            <a:ext cx="1081087" cy="431800"/>
            <a:chOff x="2401" y="3078"/>
            <a:chExt cx="536" cy="237"/>
          </a:xfrm>
        </p:grpSpPr>
        <p:sp>
          <p:nvSpPr>
            <p:cNvPr id="52" name="Rectangle 53"/>
            <p:cNvSpPr>
              <a:spLocks noChangeArrowheads="1"/>
            </p:cNvSpPr>
            <p:nvPr/>
          </p:nvSpPr>
          <p:spPr bwMode="auto">
            <a:xfrm>
              <a:off x="2401" y="3078"/>
              <a:ext cx="536" cy="2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53" name="Rectangle 54"/>
            <p:cNvSpPr>
              <a:spLocks noChangeArrowheads="1"/>
            </p:cNvSpPr>
            <p:nvPr/>
          </p:nvSpPr>
          <p:spPr bwMode="auto">
            <a:xfrm>
              <a:off x="2401" y="3078"/>
              <a:ext cx="536" cy="237"/>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grpSp>
        <p:nvGrpSpPr>
          <p:cNvPr id="54" name="Group 55"/>
          <p:cNvGrpSpPr>
            <a:grpSpLocks/>
          </p:cNvGrpSpPr>
          <p:nvPr/>
        </p:nvGrpSpPr>
        <p:grpSpPr bwMode="auto">
          <a:xfrm>
            <a:off x="3006726" y="4595935"/>
            <a:ext cx="1439862" cy="447675"/>
            <a:chOff x="1776" y="3078"/>
            <a:chExt cx="535" cy="237"/>
          </a:xfrm>
        </p:grpSpPr>
        <p:sp>
          <p:nvSpPr>
            <p:cNvPr id="55" name="Rectangle 56"/>
            <p:cNvSpPr>
              <a:spLocks noChangeArrowheads="1"/>
            </p:cNvSpPr>
            <p:nvPr/>
          </p:nvSpPr>
          <p:spPr bwMode="auto">
            <a:xfrm>
              <a:off x="1776" y="3078"/>
              <a:ext cx="535" cy="2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56" name="Rectangle 57"/>
            <p:cNvSpPr>
              <a:spLocks noChangeArrowheads="1"/>
            </p:cNvSpPr>
            <p:nvPr/>
          </p:nvSpPr>
          <p:spPr bwMode="auto">
            <a:xfrm>
              <a:off x="1776" y="3078"/>
              <a:ext cx="535" cy="237"/>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grpSp>
        <p:nvGrpSpPr>
          <p:cNvPr id="57" name="Group 58"/>
          <p:cNvGrpSpPr>
            <a:grpSpLocks/>
          </p:cNvGrpSpPr>
          <p:nvPr/>
        </p:nvGrpSpPr>
        <p:grpSpPr bwMode="auto">
          <a:xfrm>
            <a:off x="1916113" y="4595935"/>
            <a:ext cx="1017588" cy="393700"/>
            <a:chOff x="1150" y="3078"/>
            <a:chExt cx="536" cy="237"/>
          </a:xfrm>
        </p:grpSpPr>
        <p:sp>
          <p:nvSpPr>
            <p:cNvPr id="58" name="Rectangle 59"/>
            <p:cNvSpPr>
              <a:spLocks noChangeArrowheads="1"/>
            </p:cNvSpPr>
            <p:nvPr/>
          </p:nvSpPr>
          <p:spPr bwMode="auto">
            <a:xfrm>
              <a:off x="1150" y="3078"/>
              <a:ext cx="536" cy="2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59" name="Rectangle 60"/>
            <p:cNvSpPr>
              <a:spLocks noChangeArrowheads="1"/>
            </p:cNvSpPr>
            <p:nvPr/>
          </p:nvSpPr>
          <p:spPr bwMode="auto">
            <a:xfrm>
              <a:off x="1150" y="3078"/>
              <a:ext cx="536" cy="237"/>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grpSp>
        <p:nvGrpSpPr>
          <p:cNvPr id="60" name="Group 61"/>
          <p:cNvGrpSpPr>
            <a:grpSpLocks/>
          </p:cNvGrpSpPr>
          <p:nvPr/>
        </p:nvGrpSpPr>
        <p:grpSpPr bwMode="auto">
          <a:xfrm>
            <a:off x="1776413" y="3484685"/>
            <a:ext cx="849313" cy="376238"/>
            <a:chOff x="1062" y="2367"/>
            <a:chExt cx="535" cy="237"/>
          </a:xfrm>
        </p:grpSpPr>
        <p:sp>
          <p:nvSpPr>
            <p:cNvPr id="61" name="Rectangle 62"/>
            <p:cNvSpPr>
              <a:spLocks noChangeArrowheads="1"/>
            </p:cNvSpPr>
            <p:nvPr/>
          </p:nvSpPr>
          <p:spPr bwMode="auto">
            <a:xfrm>
              <a:off x="1062" y="2367"/>
              <a:ext cx="535" cy="2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62" name="Rectangle 63"/>
            <p:cNvSpPr>
              <a:spLocks noChangeArrowheads="1"/>
            </p:cNvSpPr>
            <p:nvPr/>
          </p:nvSpPr>
          <p:spPr bwMode="auto">
            <a:xfrm>
              <a:off x="1062" y="2367"/>
              <a:ext cx="535" cy="237"/>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sp>
        <p:nvSpPr>
          <p:cNvPr id="63" name="Rectangle 64"/>
          <p:cNvSpPr>
            <a:spLocks noChangeArrowheads="1"/>
          </p:cNvSpPr>
          <p:nvPr/>
        </p:nvSpPr>
        <p:spPr bwMode="auto">
          <a:xfrm>
            <a:off x="1638301" y="3516435"/>
            <a:ext cx="9302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000000"/>
                </a:solidFill>
                <a:latin typeface="华文细黑" panose="02010600040101010101" pitchFamily="2" charset="-122"/>
                <a:ea typeface="华文细黑" panose="02010600040101010101" pitchFamily="2" charset="-122"/>
              </a:rPr>
              <a:t>Get C</a:t>
            </a:r>
            <a:endParaRPr lang="en-US" altLang="zh-CN" sz="2400" b="0" smtClean="0">
              <a:solidFill>
                <a:srgbClr val="000000"/>
              </a:solidFill>
              <a:latin typeface="华文细黑" panose="02010600040101010101" pitchFamily="2" charset="-122"/>
              <a:ea typeface="华文细黑" panose="02010600040101010101" pitchFamily="2" charset="-122"/>
            </a:endParaRPr>
          </a:p>
        </p:txBody>
      </p:sp>
      <p:grpSp>
        <p:nvGrpSpPr>
          <p:cNvPr id="64" name="Group 65"/>
          <p:cNvGrpSpPr>
            <a:grpSpLocks/>
          </p:cNvGrpSpPr>
          <p:nvPr/>
        </p:nvGrpSpPr>
        <p:grpSpPr bwMode="auto">
          <a:xfrm>
            <a:off x="3192463" y="3484685"/>
            <a:ext cx="850900" cy="376238"/>
            <a:chOff x="1954" y="2367"/>
            <a:chExt cx="536" cy="237"/>
          </a:xfrm>
        </p:grpSpPr>
        <p:sp>
          <p:nvSpPr>
            <p:cNvPr id="65" name="Rectangle 66"/>
            <p:cNvSpPr>
              <a:spLocks noChangeArrowheads="1"/>
            </p:cNvSpPr>
            <p:nvPr/>
          </p:nvSpPr>
          <p:spPr bwMode="auto">
            <a:xfrm>
              <a:off x="1954" y="2367"/>
              <a:ext cx="536" cy="2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66" name="Rectangle 67"/>
            <p:cNvSpPr>
              <a:spLocks noChangeArrowheads="1"/>
            </p:cNvSpPr>
            <p:nvPr/>
          </p:nvSpPr>
          <p:spPr bwMode="auto">
            <a:xfrm>
              <a:off x="1954" y="2367"/>
              <a:ext cx="536" cy="237"/>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sp>
        <p:nvSpPr>
          <p:cNvPr id="67" name="Rectangle 68"/>
          <p:cNvSpPr>
            <a:spLocks noChangeArrowheads="1"/>
          </p:cNvSpPr>
          <p:nvPr/>
        </p:nvSpPr>
        <p:spPr bwMode="auto">
          <a:xfrm>
            <a:off x="3149601" y="3443410"/>
            <a:ext cx="8334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000000"/>
                </a:solidFill>
                <a:latin typeface="华文细黑" panose="02010600040101010101" pitchFamily="2" charset="-122"/>
                <a:ea typeface="华文细黑" panose="02010600040101010101" pitchFamily="2" charset="-122"/>
              </a:rPr>
              <a:t>Get E</a:t>
            </a:r>
            <a:endParaRPr lang="en-US" altLang="zh-CN" sz="4000" b="0" smtClean="0">
              <a:solidFill>
                <a:srgbClr val="000000"/>
              </a:solidFill>
              <a:latin typeface="华文细黑" panose="02010600040101010101" pitchFamily="2" charset="-122"/>
              <a:ea typeface="华文细黑" panose="02010600040101010101" pitchFamily="2" charset="-122"/>
            </a:endParaRPr>
          </a:p>
        </p:txBody>
      </p:sp>
      <p:grpSp>
        <p:nvGrpSpPr>
          <p:cNvPr id="68" name="Group 69"/>
          <p:cNvGrpSpPr>
            <a:grpSpLocks/>
          </p:cNvGrpSpPr>
          <p:nvPr/>
        </p:nvGrpSpPr>
        <p:grpSpPr bwMode="auto">
          <a:xfrm>
            <a:off x="2430463" y="2363910"/>
            <a:ext cx="1025525" cy="492125"/>
            <a:chOff x="1508" y="1734"/>
            <a:chExt cx="536" cy="237"/>
          </a:xfrm>
        </p:grpSpPr>
        <p:sp>
          <p:nvSpPr>
            <p:cNvPr id="69" name="Rectangle 70"/>
            <p:cNvSpPr>
              <a:spLocks noChangeArrowheads="1"/>
            </p:cNvSpPr>
            <p:nvPr/>
          </p:nvSpPr>
          <p:spPr bwMode="auto">
            <a:xfrm>
              <a:off x="1508" y="1734"/>
              <a:ext cx="536" cy="2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70" name="Rectangle 71"/>
            <p:cNvSpPr>
              <a:spLocks noChangeArrowheads="1"/>
            </p:cNvSpPr>
            <p:nvPr/>
          </p:nvSpPr>
          <p:spPr bwMode="auto">
            <a:xfrm>
              <a:off x="1508" y="1734"/>
              <a:ext cx="536" cy="237"/>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sp>
        <p:nvSpPr>
          <p:cNvPr id="71" name="Freeform 72"/>
          <p:cNvSpPr>
            <a:spLocks noEditPoints="1"/>
          </p:cNvSpPr>
          <p:nvPr/>
        </p:nvSpPr>
        <p:spPr bwMode="auto">
          <a:xfrm>
            <a:off x="5143501" y="1971798"/>
            <a:ext cx="95250" cy="392112"/>
          </a:xfrm>
          <a:custGeom>
            <a:avLst/>
            <a:gdLst>
              <a:gd name="T0" fmla="*/ 13268563 w 400"/>
              <a:gd name="T1" fmla="*/ 695926 h 2700"/>
              <a:gd name="T2" fmla="*/ 13268563 w 400"/>
              <a:gd name="T3" fmla="*/ 49921957 h 2700"/>
              <a:gd name="T4" fmla="*/ 11340703 w 400"/>
              <a:gd name="T5" fmla="*/ 50617883 h 2700"/>
              <a:gd name="T6" fmla="*/ 9469517 w 400"/>
              <a:gd name="T7" fmla="*/ 49921957 h 2700"/>
              <a:gd name="T8" fmla="*/ 9469517 w 400"/>
              <a:gd name="T9" fmla="*/ 695926 h 2700"/>
              <a:gd name="T10" fmla="*/ 11340703 w 400"/>
              <a:gd name="T11" fmla="*/ 0 h 2700"/>
              <a:gd name="T12" fmla="*/ 13268563 w 400"/>
              <a:gd name="T13" fmla="*/ 695926 h 2700"/>
              <a:gd name="T14" fmla="*/ 22681406 w 400"/>
              <a:gd name="T15" fmla="*/ 48508756 h 2700"/>
              <a:gd name="T16" fmla="*/ 11340703 w 400"/>
              <a:gd name="T17" fmla="*/ 56945119 h 2700"/>
              <a:gd name="T18" fmla="*/ 0 w 400"/>
              <a:gd name="T19" fmla="*/ 48508756 h 2700"/>
              <a:gd name="T20" fmla="*/ 22681406 w 400"/>
              <a:gd name="T21" fmla="*/ 48508756 h 27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00"/>
              <a:gd name="T34" fmla="*/ 0 h 2700"/>
              <a:gd name="T35" fmla="*/ 400 w 400"/>
              <a:gd name="T36" fmla="*/ 2700 h 27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00" h="2700">
                <a:moveTo>
                  <a:pt x="234" y="33"/>
                </a:moveTo>
                <a:lnTo>
                  <a:pt x="234" y="2367"/>
                </a:lnTo>
                <a:cubicBezTo>
                  <a:pt x="234" y="2385"/>
                  <a:pt x="219" y="2400"/>
                  <a:pt x="200" y="2400"/>
                </a:cubicBezTo>
                <a:cubicBezTo>
                  <a:pt x="182" y="2400"/>
                  <a:pt x="167" y="2385"/>
                  <a:pt x="167" y="2367"/>
                </a:cubicBezTo>
                <a:lnTo>
                  <a:pt x="167" y="33"/>
                </a:lnTo>
                <a:cubicBezTo>
                  <a:pt x="167" y="15"/>
                  <a:pt x="182" y="0"/>
                  <a:pt x="200" y="0"/>
                </a:cubicBezTo>
                <a:cubicBezTo>
                  <a:pt x="219" y="0"/>
                  <a:pt x="234" y="15"/>
                  <a:pt x="234" y="33"/>
                </a:cubicBezTo>
                <a:close/>
                <a:moveTo>
                  <a:pt x="400" y="2300"/>
                </a:moveTo>
                <a:lnTo>
                  <a:pt x="200" y="2700"/>
                </a:lnTo>
                <a:lnTo>
                  <a:pt x="0" y="2300"/>
                </a:lnTo>
                <a:lnTo>
                  <a:pt x="400" y="2300"/>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72" name="Freeform 73"/>
          <p:cNvSpPr>
            <a:spLocks noEditPoints="1"/>
          </p:cNvSpPr>
          <p:nvPr/>
        </p:nvSpPr>
        <p:spPr bwMode="auto">
          <a:xfrm>
            <a:off x="5253038" y="2036885"/>
            <a:ext cx="100013" cy="284163"/>
          </a:xfrm>
          <a:custGeom>
            <a:avLst/>
            <a:gdLst>
              <a:gd name="T0" fmla="*/ 10377599 w 400"/>
              <a:gd name="T1" fmla="*/ 39035809 h 2034"/>
              <a:gd name="T2" fmla="*/ 10377599 w 400"/>
              <a:gd name="T3" fmla="*/ 6518984 h 2034"/>
              <a:gd name="T4" fmla="*/ 12503375 w 400"/>
              <a:gd name="T5" fmla="*/ 5855378 h 2034"/>
              <a:gd name="T6" fmla="*/ 14566393 w 400"/>
              <a:gd name="T7" fmla="*/ 6518984 h 2034"/>
              <a:gd name="T8" fmla="*/ 14566393 w 400"/>
              <a:gd name="T9" fmla="*/ 39035809 h 2034"/>
              <a:gd name="T10" fmla="*/ 12503375 w 400"/>
              <a:gd name="T11" fmla="*/ 39699415 h 2034"/>
              <a:gd name="T12" fmla="*/ 10377599 w 400"/>
              <a:gd name="T13" fmla="*/ 39035809 h 2034"/>
              <a:gd name="T14" fmla="*/ 0 w 400"/>
              <a:gd name="T15" fmla="*/ 7807218 h 2034"/>
              <a:gd name="T16" fmla="*/ 12503375 w 400"/>
              <a:gd name="T17" fmla="*/ 0 h 2034"/>
              <a:gd name="T18" fmla="*/ 25006500 w 400"/>
              <a:gd name="T19" fmla="*/ 7807218 h 2034"/>
              <a:gd name="T20" fmla="*/ 0 w 400"/>
              <a:gd name="T21" fmla="*/ 7807218 h 20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00"/>
              <a:gd name="T34" fmla="*/ 0 h 2034"/>
              <a:gd name="T35" fmla="*/ 400 w 400"/>
              <a:gd name="T36" fmla="*/ 2034 h 20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00" h="2034">
                <a:moveTo>
                  <a:pt x="166" y="2000"/>
                </a:moveTo>
                <a:lnTo>
                  <a:pt x="166" y="334"/>
                </a:lnTo>
                <a:cubicBezTo>
                  <a:pt x="166" y="315"/>
                  <a:pt x="181" y="300"/>
                  <a:pt x="200" y="300"/>
                </a:cubicBezTo>
                <a:cubicBezTo>
                  <a:pt x="218" y="300"/>
                  <a:pt x="233" y="315"/>
                  <a:pt x="233" y="334"/>
                </a:cubicBezTo>
                <a:lnTo>
                  <a:pt x="233" y="2000"/>
                </a:lnTo>
                <a:cubicBezTo>
                  <a:pt x="233" y="2019"/>
                  <a:pt x="218" y="2034"/>
                  <a:pt x="200" y="2034"/>
                </a:cubicBezTo>
                <a:cubicBezTo>
                  <a:pt x="181" y="2034"/>
                  <a:pt x="166" y="2019"/>
                  <a:pt x="166" y="2000"/>
                </a:cubicBezTo>
                <a:close/>
                <a:moveTo>
                  <a:pt x="0" y="400"/>
                </a:moveTo>
                <a:lnTo>
                  <a:pt x="200" y="0"/>
                </a:lnTo>
                <a:lnTo>
                  <a:pt x="400" y="400"/>
                </a:lnTo>
                <a:lnTo>
                  <a:pt x="0" y="400"/>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73" name="Freeform 74"/>
          <p:cNvSpPr>
            <a:spLocks noEditPoints="1"/>
          </p:cNvSpPr>
          <p:nvPr/>
        </p:nvSpPr>
        <p:spPr bwMode="auto">
          <a:xfrm>
            <a:off x="3149601" y="1971798"/>
            <a:ext cx="1749425" cy="392112"/>
          </a:xfrm>
          <a:custGeom>
            <a:avLst/>
            <a:gdLst>
              <a:gd name="T0" fmla="*/ 267313212 w 11420"/>
              <a:gd name="T1" fmla="*/ 1346479 h 2807"/>
              <a:gd name="T2" fmla="*/ 7791069 w 11420"/>
              <a:gd name="T3" fmla="*/ 51905878 h 2807"/>
              <a:gd name="T4" fmla="*/ 6852323 w 11420"/>
              <a:gd name="T5" fmla="*/ 51418078 h 2807"/>
              <a:gd name="T6" fmla="*/ 7439039 w 11420"/>
              <a:gd name="T7" fmla="*/ 50637626 h 2807"/>
              <a:gd name="T8" fmla="*/ 266961183 w 11420"/>
              <a:gd name="T9" fmla="*/ 78087 h 2807"/>
              <a:gd name="T10" fmla="*/ 267899775 w 11420"/>
              <a:gd name="T11" fmla="*/ 565887 h 2807"/>
              <a:gd name="T12" fmla="*/ 267313212 w 11420"/>
              <a:gd name="T13" fmla="*/ 1346479 h 2807"/>
              <a:gd name="T14" fmla="*/ 10208094 w 11420"/>
              <a:gd name="T15" fmla="*/ 54774428 h 2807"/>
              <a:gd name="T16" fmla="*/ 0 w 11420"/>
              <a:gd name="T17" fmla="*/ 52745001 h 2807"/>
              <a:gd name="T18" fmla="*/ 8072631 w 11420"/>
              <a:gd name="T19" fmla="*/ 47164215 h 2807"/>
              <a:gd name="T20" fmla="*/ 10208094 w 11420"/>
              <a:gd name="T21" fmla="*/ 54774428 h 280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420"/>
              <a:gd name="T34" fmla="*/ 0 h 2807"/>
              <a:gd name="T35" fmla="*/ 11420 w 11420"/>
              <a:gd name="T36" fmla="*/ 2807 h 280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420" h="2807">
                <a:moveTo>
                  <a:pt x="11391" y="69"/>
                </a:moveTo>
                <a:lnTo>
                  <a:pt x="332" y="2660"/>
                </a:lnTo>
                <a:cubicBezTo>
                  <a:pt x="314" y="2664"/>
                  <a:pt x="296" y="2653"/>
                  <a:pt x="292" y="2635"/>
                </a:cubicBezTo>
                <a:cubicBezTo>
                  <a:pt x="288" y="2617"/>
                  <a:pt x="299" y="2599"/>
                  <a:pt x="317" y="2595"/>
                </a:cubicBezTo>
                <a:lnTo>
                  <a:pt x="11376" y="4"/>
                </a:lnTo>
                <a:cubicBezTo>
                  <a:pt x="11393" y="0"/>
                  <a:pt x="11411" y="11"/>
                  <a:pt x="11416" y="29"/>
                </a:cubicBezTo>
                <a:cubicBezTo>
                  <a:pt x="11420" y="47"/>
                  <a:pt x="11409" y="65"/>
                  <a:pt x="11391" y="69"/>
                </a:cubicBezTo>
                <a:close/>
                <a:moveTo>
                  <a:pt x="435" y="2807"/>
                </a:moveTo>
                <a:lnTo>
                  <a:pt x="0" y="2703"/>
                </a:lnTo>
                <a:lnTo>
                  <a:pt x="344" y="2417"/>
                </a:lnTo>
                <a:lnTo>
                  <a:pt x="435" y="2807"/>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74" name="Freeform 75"/>
          <p:cNvSpPr>
            <a:spLocks noEditPoints="1"/>
          </p:cNvSpPr>
          <p:nvPr/>
        </p:nvSpPr>
        <p:spPr bwMode="auto">
          <a:xfrm>
            <a:off x="5454651" y="1971798"/>
            <a:ext cx="1655762" cy="392112"/>
          </a:xfrm>
          <a:custGeom>
            <a:avLst/>
            <a:gdLst>
              <a:gd name="T0" fmla="*/ 1611377 w 6118"/>
              <a:gd name="T1" fmla="*/ 155228 h 1407"/>
              <a:gd name="T2" fmla="*/ 436465954 w 6118"/>
              <a:gd name="T3" fmla="*/ 100966192 h 1407"/>
              <a:gd name="T4" fmla="*/ 437418058 w 6118"/>
              <a:gd name="T5" fmla="*/ 102519313 h 1407"/>
              <a:gd name="T6" fmla="*/ 435953095 w 6118"/>
              <a:gd name="T7" fmla="*/ 103451519 h 1407"/>
              <a:gd name="T8" fmla="*/ 1098789 w 6118"/>
              <a:gd name="T9" fmla="*/ 2718309 h 1407"/>
              <a:gd name="T10" fmla="*/ 146415 w 6118"/>
              <a:gd name="T11" fmla="*/ 1164910 h 1407"/>
              <a:gd name="T12" fmla="*/ 1611377 w 6118"/>
              <a:gd name="T13" fmla="*/ 155228 h 1407"/>
              <a:gd name="T14" fmla="*/ 435367164 w 6118"/>
              <a:gd name="T15" fmla="*/ 94053651 h 1407"/>
              <a:gd name="T16" fmla="*/ 448111769 w 6118"/>
              <a:gd name="T17" fmla="*/ 105004640 h 1407"/>
              <a:gd name="T18" fmla="*/ 432290825 w 6118"/>
              <a:gd name="T19" fmla="*/ 109276347 h 1407"/>
              <a:gd name="T20" fmla="*/ 435367164 w 6118"/>
              <a:gd name="T21" fmla="*/ 94053651 h 140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18"/>
              <a:gd name="T34" fmla="*/ 0 h 1407"/>
              <a:gd name="T35" fmla="*/ 6118 w 6118"/>
              <a:gd name="T36" fmla="*/ 1407 h 140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18" h="1407">
                <a:moveTo>
                  <a:pt x="22" y="2"/>
                </a:moveTo>
                <a:lnTo>
                  <a:pt x="5959" y="1300"/>
                </a:lnTo>
                <a:cubicBezTo>
                  <a:pt x="5968" y="1302"/>
                  <a:pt x="5974" y="1311"/>
                  <a:pt x="5972" y="1320"/>
                </a:cubicBezTo>
                <a:cubicBezTo>
                  <a:pt x="5970" y="1329"/>
                  <a:pt x="5961" y="1334"/>
                  <a:pt x="5952" y="1332"/>
                </a:cubicBezTo>
                <a:lnTo>
                  <a:pt x="15" y="35"/>
                </a:lnTo>
                <a:cubicBezTo>
                  <a:pt x="6" y="33"/>
                  <a:pt x="0" y="24"/>
                  <a:pt x="2" y="15"/>
                </a:cubicBezTo>
                <a:cubicBezTo>
                  <a:pt x="4" y="6"/>
                  <a:pt x="13" y="0"/>
                  <a:pt x="22" y="2"/>
                </a:cubicBezTo>
                <a:close/>
                <a:moveTo>
                  <a:pt x="5944" y="1211"/>
                </a:moveTo>
                <a:lnTo>
                  <a:pt x="6118" y="1352"/>
                </a:lnTo>
                <a:lnTo>
                  <a:pt x="5902" y="1407"/>
                </a:lnTo>
                <a:lnTo>
                  <a:pt x="5944" y="1211"/>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75" name="Freeform 76"/>
          <p:cNvSpPr>
            <a:spLocks noEditPoints="1"/>
          </p:cNvSpPr>
          <p:nvPr/>
        </p:nvSpPr>
        <p:spPr bwMode="auto">
          <a:xfrm>
            <a:off x="3654426" y="2003548"/>
            <a:ext cx="573087" cy="153987"/>
          </a:xfrm>
          <a:custGeom>
            <a:avLst/>
            <a:gdLst>
              <a:gd name="T0" fmla="*/ 912474 w 3286"/>
              <a:gd name="T1" fmla="*/ 26542615 h 818"/>
              <a:gd name="T2" fmla="*/ 89819266 w 3286"/>
              <a:gd name="T3" fmla="*/ 5280173 h 818"/>
              <a:gd name="T4" fmla="*/ 91035899 w 3286"/>
              <a:gd name="T5" fmla="*/ 6201459 h 818"/>
              <a:gd name="T6" fmla="*/ 90245157 w 3286"/>
              <a:gd name="T7" fmla="*/ 7618968 h 818"/>
              <a:gd name="T8" fmla="*/ 1307845 w 3286"/>
              <a:gd name="T9" fmla="*/ 28846020 h 818"/>
              <a:gd name="T10" fmla="*/ 121733 w 3286"/>
              <a:gd name="T11" fmla="*/ 27924733 h 818"/>
              <a:gd name="T12" fmla="*/ 912474 w 3286"/>
              <a:gd name="T13" fmla="*/ 26542615 h 818"/>
              <a:gd name="T14" fmla="*/ 86808031 w 3286"/>
              <a:gd name="T15" fmla="*/ 0 h 818"/>
              <a:gd name="T16" fmla="*/ 99947873 w 3286"/>
              <a:gd name="T17" fmla="*/ 4075385 h 818"/>
              <a:gd name="T18" fmla="*/ 89271816 w 3286"/>
              <a:gd name="T19" fmla="*/ 13856006 h 818"/>
              <a:gd name="T20" fmla="*/ 86808031 w 3286"/>
              <a:gd name="T21" fmla="*/ 0 h 8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86"/>
              <a:gd name="T34" fmla="*/ 0 h 818"/>
              <a:gd name="T35" fmla="*/ 3286 w 3286"/>
              <a:gd name="T36" fmla="*/ 818 h 8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86" h="818">
                <a:moveTo>
                  <a:pt x="30" y="749"/>
                </a:moveTo>
                <a:lnTo>
                  <a:pt x="2953" y="149"/>
                </a:lnTo>
                <a:cubicBezTo>
                  <a:pt x="2971" y="146"/>
                  <a:pt x="2989" y="157"/>
                  <a:pt x="2993" y="175"/>
                </a:cubicBezTo>
                <a:cubicBezTo>
                  <a:pt x="2996" y="193"/>
                  <a:pt x="2985" y="211"/>
                  <a:pt x="2967" y="215"/>
                </a:cubicBezTo>
                <a:lnTo>
                  <a:pt x="43" y="814"/>
                </a:lnTo>
                <a:cubicBezTo>
                  <a:pt x="25" y="818"/>
                  <a:pt x="8" y="807"/>
                  <a:pt x="4" y="788"/>
                </a:cubicBezTo>
                <a:cubicBezTo>
                  <a:pt x="0" y="770"/>
                  <a:pt x="12" y="753"/>
                  <a:pt x="30" y="749"/>
                </a:cubicBezTo>
                <a:close/>
                <a:moveTo>
                  <a:pt x="2854" y="0"/>
                </a:moveTo>
                <a:lnTo>
                  <a:pt x="3286" y="115"/>
                </a:lnTo>
                <a:lnTo>
                  <a:pt x="2935" y="391"/>
                </a:lnTo>
                <a:lnTo>
                  <a:pt x="2854" y="0"/>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76" name="Freeform 77"/>
          <p:cNvSpPr>
            <a:spLocks noEditPoints="1"/>
          </p:cNvSpPr>
          <p:nvPr/>
        </p:nvSpPr>
        <p:spPr bwMode="auto">
          <a:xfrm>
            <a:off x="6175376" y="2003548"/>
            <a:ext cx="573087" cy="153987"/>
          </a:xfrm>
          <a:custGeom>
            <a:avLst/>
            <a:gdLst>
              <a:gd name="T0" fmla="*/ 2542530 w 1647"/>
              <a:gd name="T1" fmla="*/ 141563 h 409"/>
              <a:gd name="T2" fmla="*/ 180038395 w 1647"/>
              <a:gd name="T3" fmla="*/ 42666447 h 409"/>
              <a:gd name="T4" fmla="*/ 181612210 w 1647"/>
              <a:gd name="T5" fmla="*/ 45501464 h 409"/>
              <a:gd name="T6" fmla="*/ 179190769 w 1647"/>
              <a:gd name="T7" fmla="*/ 47344414 h 409"/>
              <a:gd name="T8" fmla="*/ 1694904 w 1647"/>
              <a:gd name="T9" fmla="*/ 4819530 h 409"/>
              <a:gd name="T10" fmla="*/ 121089 w 1647"/>
              <a:gd name="T11" fmla="*/ 1984512 h 409"/>
              <a:gd name="T12" fmla="*/ 2542530 w 1647"/>
              <a:gd name="T13" fmla="*/ 141563 h 409"/>
              <a:gd name="T14" fmla="*/ 178100965 w 1647"/>
              <a:gd name="T15" fmla="*/ 30192747 h 409"/>
              <a:gd name="T16" fmla="*/ 199410267 w 1647"/>
              <a:gd name="T17" fmla="*/ 49753990 h 409"/>
              <a:gd name="T18" fmla="*/ 173258084 w 1647"/>
              <a:gd name="T19" fmla="*/ 57975541 h 409"/>
              <a:gd name="T20" fmla="*/ 178100965 w 1647"/>
              <a:gd name="T21" fmla="*/ 30192747 h 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7"/>
              <a:gd name="T34" fmla="*/ 0 h 409"/>
              <a:gd name="T35" fmla="*/ 1647 w 1647"/>
              <a:gd name="T36" fmla="*/ 409 h 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7" h="409">
                <a:moveTo>
                  <a:pt x="21" y="1"/>
                </a:moveTo>
                <a:lnTo>
                  <a:pt x="1487" y="301"/>
                </a:lnTo>
                <a:cubicBezTo>
                  <a:pt x="1496" y="303"/>
                  <a:pt x="1502" y="312"/>
                  <a:pt x="1500" y="321"/>
                </a:cubicBezTo>
                <a:cubicBezTo>
                  <a:pt x="1498" y="330"/>
                  <a:pt x="1489" y="336"/>
                  <a:pt x="1480" y="334"/>
                </a:cubicBezTo>
                <a:lnTo>
                  <a:pt x="14" y="34"/>
                </a:lnTo>
                <a:cubicBezTo>
                  <a:pt x="5" y="32"/>
                  <a:pt x="0" y="23"/>
                  <a:pt x="1" y="14"/>
                </a:cubicBezTo>
                <a:cubicBezTo>
                  <a:pt x="3" y="5"/>
                  <a:pt x="12" y="0"/>
                  <a:pt x="21" y="1"/>
                </a:cubicBezTo>
                <a:close/>
                <a:moveTo>
                  <a:pt x="1471" y="213"/>
                </a:moveTo>
                <a:lnTo>
                  <a:pt x="1647" y="351"/>
                </a:lnTo>
                <a:lnTo>
                  <a:pt x="1431" y="409"/>
                </a:lnTo>
                <a:lnTo>
                  <a:pt x="1471" y="213"/>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77" name="Freeform 78"/>
          <p:cNvSpPr>
            <a:spLocks noEditPoints="1"/>
          </p:cNvSpPr>
          <p:nvPr/>
        </p:nvSpPr>
        <p:spPr bwMode="auto">
          <a:xfrm>
            <a:off x="2201863" y="2849685"/>
            <a:ext cx="571500" cy="635000"/>
          </a:xfrm>
          <a:custGeom>
            <a:avLst/>
            <a:gdLst>
              <a:gd name="T0" fmla="*/ 98971908 w 3287"/>
              <a:gd name="T1" fmla="*/ 2130359 h 3370"/>
              <a:gd name="T2" fmla="*/ 7769062 w 3287"/>
              <a:gd name="T3" fmla="*/ 112017769 h 3370"/>
              <a:gd name="T4" fmla="*/ 6348223 w 3287"/>
              <a:gd name="T5" fmla="*/ 112053381 h 3370"/>
              <a:gd name="T6" fmla="*/ 6317970 w 3287"/>
              <a:gd name="T7" fmla="*/ 110384481 h 3370"/>
              <a:gd name="T8" fmla="*/ 97520816 w 3287"/>
              <a:gd name="T9" fmla="*/ 497071 h 3370"/>
              <a:gd name="T10" fmla="*/ 98941655 w 3287"/>
              <a:gd name="T11" fmla="*/ 461647 h 3370"/>
              <a:gd name="T12" fmla="*/ 98971908 w 3287"/>
              <a:gd name="T13" fmla="*/ 2130359 h 3370"/>
              <a:gd name="T14" fmla="*/ 12787204 w 3287"/>
              <a:gd name="T15" fmla="*/ 114467700 h 3370"/>
              <a:gd name="T16" fmla="*/ 0 w 3287"/>
              <a:gd name="T17" fmla="*/ 119651335 h 3370"/>
              <a:gd name="T18" fmla="*/ 4111253 w 3287"/>
              <a:gd name="T19" fmla="*/ 104526276 h 3370"/>
              <a:gd name="T20" fmla="*/ 12787204 w 3287"/>
              <a:gd name="T21" fmla="*/ 114467700 h 33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87"/>
              <a:gd name="T34" fmla="*/ 0 h 3370"/>
              <a:gd name="T35" fmla="*/ 3287 w 3287"/>
              <a:gd name="T36" fmla="*/ 3370 h 337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87" h="3370">
                <a:moveTo>
                  <a:pt x="3274" y="60"/>
                </a:moveTo>
                <a:lnTo>
                  <a:pt x="257" y="3155"/>
                </a:lnTo>
                <a:cubicBezTo>
                  <a:pt x="244" y="3168"/>
                  <a:pt x="223" y="3169"/>
                  <a:pt x="210" y="3156"/>
                </a:cubicBezTo>
                <a:cubicBezTo>
                  <a:pt x="196" y="3143"/>
                  <a:pt x="196" y="3122"/>
                  <a:pt x="209" y="3109"/>
                </a:cubicBezTo>
                <a:lnTo>
                  <a:pt x="3226" y="14"/>
                </a:lnTo>
                <a:cubicBezTo>
                  <a:pt x="3239" y="1"/>
                  <a:pt x="3260" y="0"/>
                  <a:pt x="3273" y="13"/>
                </a:cubicBezTo>
                <a:cubicBezTo>
                  <a:pt x="3287" y="26"/>
                  <a:pt x="3287" y="47"/>
                  <a:pt x="3274" y="60"/>
                </a:cubicBezTo>
                <a:close/>
                <a:moveTo>
                  <a:pt x="423" y="3224"/>
                </a:moveTo>
                <a:lnTo>
                  <a:pt x="0" y="3370"/>
                </a:lnTo>
                <a:lnTo>
                  <a:pt x="136" y="2944"/>
                </a:lnTo>
                <a:lnTo>
                  <a:pt x="423" y="3224"/>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78" name="Freeform 79"/>
          <p:cNvSpPr>
            <a:spLocks noEditPoints="1"/>
          </p:cNvSpPr>
          <p:nvPr/>
        </p:nvSpPr>
        <p:spPr bwMode="auto">
          <a:xfrm>
            <a:off x="3044826" y="2849685"/>
            <a:ext cx="573087" cy="635000"/>
          </a:xfrm>
          <a:custGeom>
            <a:avLst/>
            <a:gdLst>
              <a:gd name="T0" fmla="*/ 1845358 w 3295"/>
              <a:gd name="T1" fmla="*/ 497071 h 3370"/>
              <a:gd name="T2" fmla="*/ 93352481 w 3295"/>
              <a:gd name="T3" fmla="*/ 110384481 h 3370"/>
              <a:gd name="T4" fmla="*/ 93352481 w 3295"/>
              <a:gd name="T5" fmla="*/ 112053381 h 3370"/>
              <a:gd name="T6" fmla="*/ 91930808 w 3295"/>
              <a:gd name="T7" fmla="*/ 112017769 h 3370"/>
              <a:gd name="T8" fmla="*/ 393247 w 3295"/>
              <a:gd name="T9" fmla="*/ 2130359 h 3370"/>
              <a:gd name="T10" fmla="*/ 423510 w 3295"/>
              <a:gd name="T11" fmla="*/ 461647 h 3370"/>
              <a:gd name="T12" fmla="*/ 1845358 w 3295"/>
              <a:gd name="T13" fmla="*/ 497071 h 3370"/>
              <a:gd name="T14" fmla="*/ 95560822 w 3295"/>
              <a:gd name="T15" fmla="*/ 104561700 h 3370"/>
              <a:gd name="T16" fmla="*/ 99674874 w 3295"/>
              <a:gd name="T17" fmla="*/ 119651335 h 3370"/>
              <a:gd name="T18" fmla="*/ 86909209 w 3295"/>
              <a:gd name="T19" fmla="*/ 114467700 h 3370"/>
              <a:gd name="T20" fmla="*/ 95560822 w 3295"/>
              <a:gd name="T21" fmla="*/ 104561700 h 33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95"/>
              <a:gd name="T34" fmla="*/ 0 h 3370"/>
              <a:gd name="T35" fmla="*/ 3295 w 3295"/>
              <a:gd name="T36" fmla="*/ 3370 h 337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95" h="3370">
                <a:moveTo>
                  <a:pt x="61" y="14"/>
                </a:moveTo>
                <a:lnTo>
                  <a:pt x="3086" y="3109"/>
                </a:lnTo>
                <a:cubicBezTo>
                  <a:pt x="3099" y="3122"/>
                  <a:pt x="3099" y="3143"/>
                  <a:pt x="3086" y="3156"/>
                </a:cubicBezTo>
                <a:cubicBezTo>
                  <a:pt x="3073" y="3169"/>
                  <a:pt x="3051" y="3169"/>
                  <a:pt x="3039" y="3155"/>
                </a:cubicBezTo>
                <a:lnTo>
                  <a:pt x="13" y="60"/>
                </a:lnTo>
                <a:cubicBezTo>
                  <a:pt x="0" y="47"/>
                  <a:pt x="1" y="26"/>
                  <a:pt x="14" y="13"/>
                </a:cubicBezTo>
                <a:cubicBezTo>
                  <a:pt x="27" y="0"/>
                  <a:pt x="48" y="1"/>
                  <a:pt x="61" y="14"/>
                </a:cubicBezTo>
                <a:close/>
                <a:moveTo>
                  <a:pt x="3159" y="2945"/>
                </a:moveTo>
                <a:lnTo>
                  <a:pt x="3295" y="3370"/>
                </a:lnTo>
                <a:lnTo>
                  <a:pt x="2873" y="3224"/>
                </a:lnTo>
                <a:lnTo>
                  <a:pt x="3159" y="2945"/>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79" name="Freeform 80"/>
          <p:cNvSpPr>
            <a:spLocks noEditPoints="1"/>
          </p:cNvSpPr>
          <p:nvPr/>
        </p:nvSpPr>
        <p:spPr bwMode="auto">
          <a:xfrm>
            <a:off x="2141538" y="2940173"/>
            <a:ext cx="360363" cy="360362"/>
          </a:xfrm>
          <a:custGeom>
            <a:avLst/>
            <a:gdLst>
              <a:gd name="T0" fmla="*/ 340521 w 2470"/>
              <a:gd name="T1" fmla="*/ 61779350 h 2037"/>
              <a:gd name="T2" fmla="*/ 46658109 w 2470"/>
              <a:gd name="T3" fmla="*/ 5821164 h 2037"/>
              <a:gd name="T4" fmla="*/ 47658517 w 2470"/>
              <a:gd name="T5" fmla="*/ 5946415 h 2037"/>
              <a:gd name="T6" fmla="*/ 47552159 w 2470"/>
              <a:gd name="T7" fmla="*/ 7417230 h 2037"/>
              <a:gd name="T8" fmla="*/ 1234572 w 2470"/>
              <a:gd name="T9" fmla="*/ 63406729 h 2037"/>
              <a:gd name="T10" fmla="*/ 234163 w 2470"/>
              <a:gd name="T11" fmla="*/ 63250165 h 2037"/>
              <a:gd name="T12" fmla="*/ 340521 w 2470"/>
              <a:gd name="T13" fmla="*/ 61779350 h 2037"/>
              <a:gd name="T14" fmla="*/ 43294915 w 2470"/>
              <a:gd name="T15" fmla="*/ 3098370 h 2037"/>
              <a:gd name="T16" fmla="*/ 52575503 w 2470"/>
              <a:gd name="T17" fmla="*/ 0 h 2037"/>
              <a:gd name="T18" fmla="*/ 48701528 w 2470"/>
              <a:gd name="T19" fmla="*/ 12769057 h 2037"/>
              <a:gd name="T20" fmla="*/ 43294915 w 2470"/>
              <a:gd name="T21" fmla="*/ 3098370 h 20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70"/>
              <a:gd name="T34" fmla="*/ 0 h 2037"/>
              <a:gd name="T35" fmla="*/ 2470 w 2470"/>
              <a:gd name="T36" fmla="*/ 2037 h 20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70" h="2037">
                <a:moveTo>
                  <a:pt x="16" y="1974"/>
                </a:moveTo>
                <a:lnTo>
                  <a:pt x="2192" y="186"/>
                </a:lnTo>
                <a:cubicBezTo>
                  <a:pt x="2206" y="174"/>
                  <a:pt x="2227" y="176"/>
                  <a:pt x="2239" y="190"/>
                </a:cubicBezTo>
                <a:cubicBezTo>
                  <a:pt x="2250" y="205"/>
                  <a:pt x="2248" y="226"/>
                  <a:pt x="2234" y="237"/>
                </a:cubicBezTo>
                <a:lnTo>
                  <a:pt x="58" y="2026"/>
                </a:lnTo>
                <a:cubicBezTo>
                  <a:pt x="44" y="2037"/>
                  <a:pt x="23" y="2035"/>
                  <a:pt x="11" y="2021"/>
                </a:cubicBezTo>
                <a:cubicBezTo>
                  <a:pt x="0" y="2007"/>
                  <a:pt x="2" y="1986"/>
                  <a:pt x="16" y="1974"/>
                </a:cubicBezTo>
                <a:close/>
                <a:moveTo>
                  <a:pt x="2034" y="99"/>
                </a:moveTo>
                <a:lnTo>
                  <a:pt x="2470" y="0"/>
                </a:lnTo>
                <a:lnTo>
                  <a:pt x="2288" y="408"/>
                </a:lnTo>
                <a:lnTo>
                  <a:pt x="2034" y="99"/>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80" name="Freeform 81"/>
          <p:cNvSpPr>
            <a:spLocks noEditPoints="1"/>
          </p:cNvSpPr>
          <p:nvPr/>
        </p:nvSpPr>
        <p:spPr bwMode="auto">
          <a:xfrm>
            <a:off x="3367088" y="3011610"/>
            <a:ext cx="287338" cy="288925"/>
          </a:xfrm>
          <a:custGeom>
            <a:avLst/>
            <a:gdLst>
              <a:gd name="T0" fmla="*/ 32512312 w 2479"/>
              <a:gd name="T1" fmla="*/ 40759417 h 2037"/>
              <a:gd name="T2" fmla="*/ 3184016 w 2479"/>
              <a:gd name="T3" fmla="*/ 4768043 h 2037"/>
              <a:gd name="T4" fmla="*/ 3116904 w 2479"/>
              <a:gd name="T5" fmla="*/ 3822405 h 2037"/>
              <a:gd name="T6" fmla="*/ 3748376 w 2479"/>
              <a:gd name="T7" fmla="*/ 3721842 h 2037"/>
              <a:gd name="T8" fmla="*/ 33090002 w 2479"/>
              <a:gd name="T9" fmla="*/ 39713216 h 2037"/>
              <a:gd name="T10" fmla="*/ 33143783 w 2479"/>
              <a:gd name="T11" fmla="*/ 40658854 h 2037"/>
              <a:gd name="T12" fmla="*/ 32512312 w 2479"/>
              <a:gd name="T13" fmla="*/ 40759417 h 2037"/>
              <a:gd name="T14" fmla="*/ 2458542 w 2479"/>
              <a:gd name="T15" fmla="*/ 8208193 h 2037"/>
              <a:gd name="T16" fmla="*/ 0 w 2479"/>
              <a:gd name="T17" fmla="*/ 0 h 2037"/>
              <a:gd name="T18" fmla="*/ 5857569 w 2479"/>
              <a:gd name="T19" fmla="*/ 1991696 h 2037"/>
              <a:gd name="T20" fmla="*/ 2458542 w 2479"/>
              <a:gd name="T21" fmla="*/ 8208193 h 20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79"/>
              <a:gd name="T34" fmla="*/ 0 h 2037"/>
              <a:gd name="T35" fmla="*/ 2479 w 2479"/>
              <a:gd name="T36" fmla="*/ 2037 h 20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79" h="2037">
                <a:moveTo>
                  <a:pt x="2420" y="2026"/>
                </a:moveTo>
                <a:lnTo>
                  <a:pt x="237" y="237"/>
                </a:lnTo>
                <a:cubicBezTo>
                  <a:pt x="222" y="225"/>
                  <a:pt x="220" y="204"/>
                  <a:pt x="232" y="190"/>
                </a:cubicBezTo>
                <a:cubicBezTo>
                  <a:pt x="244" y="176"/>
                  <a:pt x="265" y="174"/>
                  <a:pt x="279" y="185"/>
                </a:cubicBezTo>
                <a:lnTo>
                  <a:pt x="2463" y="1974"/>
                </a:lnTo>
                <a:cubicBezTo>
                  <a:pt x="2477" y="1986"/>
                  <a:pt x="2479" y="2007"/>
                  <a:pt x="2467" y="2021"/>
                </a:cubicBezTo>
                <a:cubicBezTo>
                  <a:pt x="2456" y="2035"/>
                  <a:pt x="2435" y="2037"/>
                  <a:pt x="2420" y="2026"/>
                </a:cubicBezTo>
                <a:close/>
                <a:moveTo>
                  <a:pt x="183" y="408"/>
                </a:moveTo>
                <a:lnTo>
                  <a:pt x="0" y="0"/>
                </a:lnTo>
                <a:lnTo>
                  <a:pt x="436" y="99"/>
                </a:lnTo>
                <a:lnTo>
                  <a:pt x="183" y="408"/>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81" name="Freeform 82"/>
          <p:cNvSpPr>
            <a:spLocks noEditPoints="1"/>
          </p:cNvSpPr>
          <p:nvPr/>
        </p:nvSpPr>
        <p:spPr bwMode="auto">
          <a:xfrm>
            <a:off x="5143501" y="2851273"/>
            <a:ext cx="69850" cy="633412"/>
          </a:xfrm>
          <a:custGeom>
            <a:avLst/>
            <a:gdLst>
              <a:gd name="T0" fmla="*/ 7135527 w 400"/>
              <a:gd name="T1" fmla="*/ 1168594 h 3366"/>
              <a:gd name="T2" fmla="*/ 7135527 w 400"/>
              <a:gd name="T3" fmla="*/ 107403040 h 3366"/>
              <a:gd name="T4" fmla="*/ 6098778 w 400"/>
              <a:gd name="T5" fmla="*/ 108571634 h 3366"/>
              <a:gd name="T6" fmla="*/ 5092414 w 400"/>
              <a:gd name="T7" fmla="*/ 107403040 h 3366"/>
              <a:gd name="T8" fmla="*/ 5092414 w 400"/>
              <a:gd name="T9" fmla="*/ 1168594 h 3366"/>
              <a:gd name="T10" fmla="*/ 6098778 w 400"/>
              <a:gd name="T11" fmla="*/ 0 h 3366"/>
              <a:gd name="T12" fmla="*/ 7135527 w 400"/>
              <a:gd name="T13" fmla="*/ 1168594 h 3366"/>
              <a:gd name="T14" fmla="*/ 12197556 w 400"/>
              <a:gd name="T15" fmla="*/ 105030473 h 3366"/>
              <a:gd name="T16" fmla="*/ 6098778 w 400"/>
              <a:gd name="T17" fmla="*/ 119195116 h 3366"/>
              <a:gd name="T18" fmla="*/ 0 w 400"/>
              <a:gd name="T19" fmla="*/ 105030473 h 3366"/>
              <a:gd name="T20" fmla="*/ 12197556 w 400"/>
              <a:gd name="T21" fmla="*/ 105030473 h 33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00"/>
              <a:gd name="T34" fmla="*/ 0 h 3366"/>
              <a:gd name="T35" fmla="*/ 400 w 400"/>
              <a:gd name="T36" fmla="*/ 3366 h 33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00" h="3366">
                <a:moveTo>
                  <a:pt x="234" y="33"/>
                </a:moveTo>
                <a:lnTo>
                  <a:pt x="234" y="3033"/>
                </a:lnTo>
                <a:cubicBezTo>
                  <a:pt x="234" y="3052"/>
                  <a:pt x="219" y="3066"/>
                  <a:pt x="200" y="3066"/>
                </a:cubicBezTo>
                <a:cubicBezTo>
                  <a:pt x="182" y="3066"/>
                  <a:pt x="167" y="3052"/>
                  <a:pt x="167" y="3033"/>
                </a:cubicBezTo>
                <a:lnTo>
                  <a:pt x="167" y="33"/>
                </a:lnTo>
                <a:cubicBezTo>
                  <a:pt x="167" y="15"/>
                  <a:pt x="182" y="0"/>
                  <a:pt x="200" y="0"/>
                </a:cubicBezTo>
                <a:cubicBezTo>
                  <a:pt x="219" y="0"/>
                  <a:pt x="234" y="15"/>
                  <a:pt x="234" y="33"/>
                </a:cubicBezTo>
                <a:close/>
                <a:moveTo>
                  <a:pt x="400" y="2966"/>
                </a:moveTo>
                <a:lnTo>
                  <a:pt x="200" y="3366"/>
                </a:lnTo>
                <a:lnTo>
                  <a:pt x="0" y="2966"/>
                </a:lnTo>
                <a:lnTo>
                  <a:pt x="400" y="2966"/>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82" name="Freeform 83"/>
          <p:cNvSpPr>
            <a:spLocks noEditPoints="1"/>
          </p:cNvSpPr>
          <p:nvPr/>
        </p:nvSpPr>
        <p:spPr bwMode="auto">
          <a:xfrm>
            <a:off x="5283201" y="2983035"/>
            <a:ext cx="69850" cy="382588"/>
          </a:xfrm>
          <a:custGeom>
            <a:avLst/>
            <a:gdLst>
              <a:gd name="T0" fmla="*/ 5062030 w 400"/>
              <a:gd name="T1" fmla="*/ 70830156 h 2033"/>
              <a:gd name="T2" fmla="*/ 5062030 w 400"/>
              <a:gd name="T3" fmla="*/ 11793233 h 2033"/>
              <a:gd name="T4" fmla="*/ 6098778 w 400"/>
              <a:gd name="T5" fmla="*/ 10624580 h 2033"/>
              <a:gd name="T6" fmla="*/ 7105142 w 400"/>
              <a:gd name="T7" fmla="*/ 11793233 h 2033"/>
              <a:gd name="T8" fmla="*/ 7105142 w 400"/>
              <a:gd name="T9" fmla="*/ 70830156 h 2033"/>
              <a:gd name="T10" fmla="*/ 6098778 w 400"/>
              <a:gd name="T11" fmla="*/ 71998809 h 2033"/>
              <a:gd name="T12" fmla="*/ 5062030 w 400"/>
              <a:gd name="T13" fmla="*/ 70830156 h 2033"/>
              <a:gd name="T14" fmla="*/ 0 w 400"/>
              <a:gd name="T15" fmla="*/ 14166106 h 2033"/>
              <a:gd name="T16" fmla="*/ 6098778 w 400"/>
              <a:gd name="T17" fmla="*/ 0 h 2033"/>
              <a:gd name="T18" fmla="*/ 12197556 w 400"/>
              <a:gd name="T19" fmla="*/ 14166106 h 2033"/>
              <a:gd name="T20" fmla="*/ 0 w 400"/>
              <a:gd name="T21" fmla="*/ 14166106 h 20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00"/>
              <a:gd name="T34" fmla="*/ 0 h 2033"/>
              <a:gd name="T35" fmla="*/ 400 w 400"/>
              <a:gd name="T36" fmla="*/ 2033 h 20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00" h="2033">
                <a:moveTo>
                  <a:pt x="166" y="2000"/>
                </a:moveTo>
                <a:lnTo>
                  <a:pt x="166" y="333"/>
                </a:lnTo>
                <a:cubicBezTo>
                  <a:pt x="166" y="315"/>
                  <a:pt x="181" y="300"/>
                  <a:pt x="200" y="300"/>
                </a:cubicBezTo>
                <a:cubicBezTo>
                  <a:pt x="218" y="300"/>
                  <a:pt x="233" y="315"/>
                  <a:pt x="233" y="333"/>
                </a:cubicBezTo>
                <a:lnTo>
                  <a:pt x="233" y="2000"/>
                </a:lnTo>
                <a:cubicBezTo>
                  <a:pt x="233" y="2018"/>
                  <a:pt x="218" y="2033"/>
                  <a:pt x="200" y="2033"/>
                </a:cubicBezTo>
                <a:cubicBezTo>
                  <a:pt x="181" y="2033"/>
                  <a:pt x="166" y="2018"/>
                  <a:pt x="166" y="2000"/>
                </a:cubicBezTo>
                <a:close/>
                <a:moveTo>
                  <a:pt x="0" y="400"/>
                </a:moveTo>
                <a:lnTo>
                  <a:pt x="200" y="0"/>
                </a:lnTo>
                <a:lnTo>
                  <a:pt x="400" y="400"/>
                </a:lnTo>
                <a:lnTo>
                  <a:pt x="0" y="400"/>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83" name="Freeform 84"/>
          <p:cNvSpPr>
            <a:spLocks noEditPoints="1"/>
          </p:cNvSpPr>
          <p:nvPr/>
        </p:nvSpPr>
        <p:spPr bwMode="auto">
          <a:xfrm>
            <a:off x="5000626" y="2976685"/>
            <a:ext cx="69850" cy="382588"/>
          </a:xfrm>
          <a:custGeom>
            <a:avLst/>
            <a:gdLst>
              <a:gd name="T0" fmla="*/ 7105142 w 400"/>
              <a:gd name="T1" fmla="*/ 1202876 h 2034"/>
              <a:gd name="T2" fmla="*/ 7105142 w 400"/>
              <a:gd name="T3" fmla="*/ 60146445 h 2034"/>
              <a:gd name="T4" fmla="*/ 6098778 w 400"/>
              <a:gd name="T5" fmla="*/ 61349321 h 2034"/>
              <a:gd name="T6" fmla="*/ 5062030 w 400"/>
              <a:gd name="T7" fmla="*/ 60146445 h 2034"/>
              <a:gd name="T8" fmla="*/ 5062030 w 400"/>
              <a:gd name="T9" fmla="*/ 1202876 h 2034"/>
              <a:gd name="T10" fmla="*/ 6098778 w 400"/>
              <a:gd name="T11" fmla="*/ 0 h 2034"/>
              <a:gd name="T12" fmla="*/ 7105142 w 400"/>
              <a:gd name="T13" fmla="*/ 1202876 h 2034"/>
              <a:gd name="T14" fmla="*/ 12197556 w 400"/>
              <a:gd name="T15" fmla="*/ 57811229 h 2034"/>
              <a:gd name="T16" fmla="*/ 6098778 w 400"/>
              <a:gd name="T17" fmla="*/ 71963411 h 2034"/>
              <a:gd name="T18" fmla="*/ 0 w 400"/>
              <a:gd name="T19" fmla="*/ 57811229 h 2034"/>
              <a:gd name="T20" fmla="*/ 12197556 w 400"/>
              <a:gd name="T21" fmla="*/ 57811229 h 20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00"/>
              <a:gd name="T34" fmla="*/ 0 h 2034"/>
              <a:gd name="T35" fmla="*/ 400 w 400"/>
              <a:gd name="T36" fmla="*/ 2034 h 20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00" h="2034">
                <a:moveTo>
                  <a:pt x="233" y="34"/>
                </a:moveTo>
                <a:lnTo>
                  <a:pt x="233" y="1700"/>
                </a:lnTo>
                <a:cubicBezTo>
                  <a:pt x="233" y="1719"/>
                  <a:pt x="218" y="1734"/>
                  <a:pt x="200" y="1734"/>
                </a:cubicBezTo>
                <a:cubicBezTo>
                  <a:pt x="181" y="1734"/>
                  <a:pt x="166" y="1719"/>
                  <a:pt x="166" y="1700"/>
                </a:cubicBezTo>
                <a:lnTo>
                  <a:pt x="166" y="34"/>
                </a:lnTo>
                <a:cubicBezTo>
                  <a:pt x="166" y="15"/>
                  <a:pt x="181" y="0"/>
                  <a:pt x="200" y="0"/>
                </a:cubicBezTo>
                <a:cubicBezTo>
                  <a:pt x="218" y="0"/>
                  <a:pt x="233" y="15"/>
                  <a:pt x="233" y="34"/>
                </a:cubicBezTo>
                <a:close/>
                <a:moveTo>
                  <a:pt x="400" y="1634"/>
                </a:moveTo>
                <a:lnTo>
                  <a:pt x="200" y="2034"/>
                </a:lnTo>
                <a:lnTo>
                  <a:pt x="0" y="1634"/>
                </a:lnTo>
                <a:lnTo>
                  <a:pt x="400" y="1634"/>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84" name="Freeform 85"/>
          <p:cNvSpPr>
            <a:spLocks noEditPoints="1"/>
          </p:cNvSpPr>
          <p:nvPr/>
        </p:nvSpPr>
        <p:spPr bwMode="auto">
          <a:xfrm>
            <a:off x="5454651" y="2849685"/>
            <a:ext cx="573087" cy="635000"/>
          </a:xfrm>
          <a:custGeom>
            <a:avLst/>
            <a:gdLst>
              <a:gd name="T0" fmla="*/ 3649898 w 1643"/>
              <a:gd name="T1" fmla="*/ 994142 h 1685"/>
              <a:gd name="T2" fmla="*/ 187242487 w 1643"/>
              <a:gd name="T3" fmla="*/ 220698113 h 1685"/>
              <a:gd name="T4" fmla="*/ 187242487 w 1643"/>
              <a:gd name="T5" fmla="*/ 224106763 h 1685"/>
              <a:gd name="T6" fmla="*/ 184322638 w 1643"/>
              <a:gd name="T7" fmla="*/ 224106763 h 1685"/>
              <a:gd name="T8" fmla="*/ 851782 w 1643"/>
              <a:gd name="T9" fmla="*/ 4260718 h 1685"/>
              <a:gd name="T10" fmla="*/ 851782 w 1643"/>
              <a:gd name="T11" fmla="*/ 994142 h 1685"/>
              <a:gd name="T12" fmla="*/ 3649898 w 1643"/>
              <a:gd name="T13" fmla="*/ 994142 h 1685"/>
              <a:gd name="T14" fmla="*/ 191622434 w 1643"/>
              <a:gd name="T15" fmla="*/ 209052552 h 1685"/>
              <a:gd name="T16" fmla="*/ 199895745 w 1643"/>
              <a:gd name="T17" fmla="*/ 239302671 h 1685"/>
              <a:gd name="T18" fmla="*/ 174224378 w 1643"/>
              <a:gd name="T19" fmla="*/ 228935401 h 1685"/>
              <a:gd name="T20" fmla="*/ 191622434 w 1643"/>
              <a:gd name="T21" fmla="*/ 209052552 h 168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3"/>
              <a:gd name="T34" fmla="*/ 0 h 1685"/>
              <a:gd name="T35" fmla="*/ 1643 w 1643"/>
              <a:gd name="T36" fmla="*/ 1685 h 168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3" h="1685">
                <a:moveTo>
                  <a:pt x="30" y="7"/>
                </a:moveTo>
                <a:lnTo>
                  <a:pt x="1539" y="1554"/>
                </a:lnTo>
                <a:cubicBezTo>
                  <a:pt x="1545" y="1561"/>
                  <a:pt x="1545" y="1572"/>
                  <a:pt x="1539" y="1578"/>
                </a:cubicBezTo>
                <a:cubicBezTo>
                  <a:pt x="1532" y="1584"/>
                  <a:pt x="1522" y="1584"/>
                  <a:pt x="1515" y="1578"/>
                </a:cubicBezTo>
                <a:lnTo>
                  <a:pt x="7" y="30"/>
                </a:lnTo>
                <a:cubicBezTo>
                  <a:pt x="0" y="24"/>
                  <a:pt x="0" y="13"/>
                  <a:pt x="7" y="7"/>
                </a:cubicBezTo>
                <a:cubicBezTo>
                  <a:pt x="13" y="0"/>
                  <a:pt x="24" y="1"/>
                  <a:pt x="30" y="7"/>
                </a:cubicBezTo>
                <a:close/>
                <a:moveTo>
                  <a:pt x="1575" y="1472"/>
                </a:moveTo>
                <a:lnTo>
                  <a:pt x="1643" y="1685"/>
                </a:lnTo>
                <a:lnTo>
                  <a:pt x="1432" y="1612"/>
                </a:lnTo>
                <a:lnTo>
                  <a:pt x="1575" y="1472"/>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85" name="Freeform 86"/>
          <p:cNvSpPr>
            <a:spLocks noEditPoints="1"/>
          </p:cNvSpPr>
          <p:nvPr/>
        </p:nvSpPr>
        <p:spPr bwMode="auto">
          <a:xfrm>
            <a:off x="4327526" y="2849685"/>
            <a:ext cx="571500" cy="635000"/>
          </a:xfrm>
          <a:custGeom>
            <a:avLst/>
            <a:gdLst>
              <a:gd name="T0" fmla="*/ 98971908 w 3287"/>
              <a:gd name="T1" fmla="*/ 2130359 h 3370"/>
              <a:gd name="T2" fmla="*/ 7769062 w 3287"/>
              <a:gd name="T3" fmla="*/ 112017769 h 3370"/>
              <a:gd name="T4" fmla="*/ 6348223 w 3287"/>
              <a:gd name="T5" fmla="*/ 112053381 h 3370"/>
              <a:gd name="T6" fmla="*/ 6317970 w 3287"/>
              <a:gd name="T7" fmla="*/ 110384481 h 3370"/>
              <a:gd name="T8" fmla="*/ 97520816 w 3287"/>
              <a:gd name="T9" fmla="*/ 497071 h 3370"/>
              <a:gd name="T10" fmla="*/ 98941655 w 3287"/>
              <a:gd name="T11" fmla="*/ 461647 h 3370"/>
              <a:gd name="T12" fmla="*/ 98971908 w 3287"/>
              <a:gd name="T13" fmla="*/ 2130359 h 3370"/>
              <a:gd name="T14" fmla="*/ 12787204 w 3287"/>
              <a:gd name="T15" fmla="*/ 114467700 h 3370"/>
              <a:gd name="T16" fmla="*/ 0 w 3287"/>
              <a:gd name="T17" fmla="*/ 119651335 h 3370"/>
              <a:gd name="T18" fmla="*/ 4111253 w 3287"/>
              <a:gd name="T19" fmla="*/ 104526276 h 3370"/>
              <a:gd name="T20" fmla="*/ 12787204 w 3287"/>
              <a:gd name="T21" fmla="*/ 114467700 h 33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87"/>
              <a:gd name="T34" fmla="*/ 0 h 3370"/>
              <a:gd name="T35" fmla="*/ 3287 w 3287"/>
              <a:gd name="T36" fmla="*/ 3370 h 337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87" h="3370">
                <a:moveTo>
                  <a:pt x="3274" y="60"/>
                </a:moveTo>
                <a:lnTo>
                  <a:pt x="257" y="3155"/>
                </a:lnTo>
                <a:cubicBezTo>
                  <a:pt x="244" y="3168"/>
                  <a:pt x="223" y="3169"/>
                  <a:pt x="210" y="3156"/>
                </a:cubicBezTo>
                <a:cubicBezTo>
                  <a:pt x="196" y="3143"/>
                  <a:pt x="196" y="3122"/>
                  <a:pt x="209" y="3109"/>
                </a:cubicBezTo>
                <a:lnTo>
                  <a:pt x="3226" y="14"/>
                </a:lnTo>
                <a:cubicBezTo>
                  <a:pt x="3239" y="1"/>
                  <a:pt x="3260" y="0"/>
                  <a:pt x="3273" y="13"/>
                </a:cubicBezTo>
                <a:cubicBezTo>
                  <a:pt x="3287" y="26"/>
                  <a:pt x="3287" y="47"/>
                  <a:pt x="3274" y="60"/>
                </a:cubicBezTo>
                <a:close/>
                <a:moveTo>
                  <a:pt x="423" y="3224"/>
                </a:moveTo>
                <a:lnTo>
                  <a:pt x="0" y="3370"/>
                </a:lnTo>
                <a:lnTo>
                  <a:pt x="136" y="2944"/>
                </a:lnTo>
                <a:lnTo>
                  <a:pt x="423" y="3224"/>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86" name="Freeform 87"/>
          <p:cNvSpPr>
            <a:spLocks noEditPoints="1"/>
          </p:cNvSpPr>
          <p:nvPr/>
        </p:nvSpPr>
        <p:spPr bwMode="auto">
          <a:xfrm>
            <a:off x="4302126" y="2975098"/>
            <a:ext cx="314325" cy="325437"/>
          </a:xfrm>
          <a:custGeom>
            <a:avLst/>
            <a:gdLst>
              <a:gd name="T0" fmla="*/ 58982151 w 1663"/>
              <a:gd name="T1" fmla="*/ 1504388 h 2038"/>
              <a:gd name="T2" fmla="*/ 8431206 w 1663"/>
              <a:gd name="T3" fmla="*/ 45898434 h 2038"/>
              <a:gd name="T4" fmla="*/ 6752034 w 1663"/>
              <a:gd name="T5" fmla="*/ 46026022 h 2038"/>
              <a:gd name="T6" fmla="*/ 6573418 w 1663"/>
              <a:gd name="T7" fmla="*/ 44827430 h 2038"/>
              <a:gd name="T8" fmla="*/ 57124363 w 1663"/>
              <a:gd name="T9" fmla="*/ 433543 h 2038"/>
              <a:gd name="T10" fmla="*/ 58803535 w 1663"/>
              <a:gd name="T11" fmla="*/ 305955 h 2038"/>
              <a:gd name="T12" fmla="*/ 58982151 w 1663"/>
              <a:gd name="T13" fmla="*/ 1504388 h 2038"/>
              <a:gd name="T14" fmla="*/ 14575759 w 1663"/>
              <a:gd name="T15" fmla="*/ 47249844 h 2038"/>
              <a:gd name="T16" fmla="*/ 0 w 1663"/>
              <a:gd name="T17" fmla="*/ 51967243 h 2038"/>
              <a:gd name="T18" fmla="*/ 3465324 w 1663"/>
              <a:gd name="T19" fmla="*/ 40824139 h 2038"/>
              <a:gd name="T20" fmla="*/ 14575759 w 1663"/>
              <a:gd name="T21" fmla="*/ 47249844 h 20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63"/>
              <a:gd name="T34" fmla="*/ 0 h 2038"/>
              <a:gd name="T35" fmla="*/ 1663 w 1663"/>
              <a:gd name="T36" fmla="*/ 2038 h 20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63" h="2038">
                <a:moveTo>
                  <a:pt x="1651" y="59"/>
                </a:moveTo>
                <a:lnTo>
                  <a:pt x="236" y="1800"/>
                </a:lnTo>
                <a:cubicBezTo>
                  <a:pt x="225" y="1814"/>
                  <a:pt x="204" y="1817"/>
                  <a:pt x="189" y="1805"/>
                </a:cubicBezTo>
                <a:cubicBezTo>
                  <a:pt x="175" y="1793"/>
                  <a:pt x="173" y="1772"/>
                  <a:pt x="184" y="1758"/>
                </a:cubicBezTo>
                <a:lnTo>
                  <a:pt x="1599" y="17"/>
                </a:lnTo>
                <a:cubicBezTo>
                  <a:pt x="1611" y="2"/>
                  <a:pt x="1632" y="0"/>
                  <a:pt x="1646" y="12"/>
                </a:cubicBezTo>
                <a:cubicBezTo>
                  <a:pt x="1660" y="24"/>
                  <a:pt x="1663" y="45"/>
                  <a:pt x="1651" y="59"/>
                </a:cubicBezTo>
                <a:close/>
                <a:moveTo>
                  <a:pt x="408" y="1853"/>
                </a:moveTo>
                <a:lnTo>
                  <a:pt x="0" y="2038"/>
                </a:lnTo>
                <a:lnTo>
                  <a:pt x="97" y="1601"/>
                </a:lnTo>
                <a:lnTo>
                  <a:pt x="408" y="1853"/>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87" name="Freeform 88"/>
          <p:cNvSpPr>
            <a:spLocks noEditPoints="1"/>
          </p:cNvSpPr>
          <p:nvPr/>
        </p:nvSpPr>
        <p:spPr bwMode="auto">
          <a:xfrm>
            <a:off x="4603751" y="2983035"/>
            <a:ext cx="288925" cy="382588"/>
          </a:xfrm>
          <a:custGeom>
            <a:avLst/>
            <a:gdLst>
              <a:gd name="T0" fmla="*/ 332385 w 1662"/>
              <a:gd name="T1" fmla="*/ 69811323 h 2037"/>
              <a:gd name="T2" fmla="*/ 43095024 w 1662"/>
              <a:gd name="T3" fmla="*/ 8360402 h 2037"/>
              <a:gd name="T4" fmla="*/ 44515485 w 1662"/>
              <a:gd name="T5" fmla="*/ 8219350 h 2037"/>
              <a:gd name="T6" fmla="*/ 44666553 w 1662"/>
              <a:gd name="T7" fmla="*/ 9877231 h 2037"/>
              <a:gd name="T8" fmla="*/ 1903915 w 1662"/>
              <a:gd name="T9" fmla="*/ 71293029 h 2037"/>
              <a:gd name="T10" fmla="*/ 483454 w 1662"/>
              <a:gd name="T11" fmla="*/ 71469392 h 2037"/>
              <a:gd name="T12" fmla="*/ 332385 w 1662"/>
              <a:gd name="T13" fmla="*/ 69811323 h 2037"/>
              <a:gd name="T14" fmla="*/ 37927230 w 1662"/>
              <a:gd name="T15" fmla="*/ 6490849 h 2037"/>
              <a:gd name="T16" fmla="*/ 50227230 w 1662"/>
              <a:gd name="T17" fmla="*/ 0 h 2037"/>
              <a:gd name="T18" fmla="*/ 47295736 w 1662"/>
              <a:gd name="T19" fmla="*/ 15380338 h 2037"/>
              <a:gd name="T20" fmla="*/ 37927230 w 1662"/>
              <a:gd name="T21" fmla="*/ 6490849 h 20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62"/>
              <a:gd name="T34" fmla="*/ 0 h 2037"/>
              <a:gd name="T35" fmla="*/ 1662 w 1662"/>
              <a:gd name="T36" fmla="*/ 2037 h 20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62" h="2037">
                <a:moveTo>
                  <a:pt x="11" y="1979"/>
                </a:moveTo>
                <a:lnTo>
                  <a:pt x="1426" y="237"/>
                </a:lnTo>
                <a:cubicBezTo>
                  <a:pt x="1438" y="223"/>
                  <a:pt x="1459" y="221"/>
                  <a:pt x="1473" y="233"/>
                </a:cubicBezTo>
                <a:cubicBezTo>
                  <a:pt x="1487" y="244"/>
                  <a:pt x="1489" y="265"/>
                  <a:pt x="1478" y="280"/>
                </a:cubicBezTo>
                <a:lnTo>
                  <a:pt x="63" y="2021"/>
                </a:lnTo>
                <a:cubicBezTo>
                  <a:pt x="51" y="2035"/>
                  <a:pt x="30" y="2037"/>
                  <a:pt x="16" y="2026"/>
                </a:cubicBezTo>
                <a:cubicBezTo>
                  <a:pt x="2" y="2014"/>
                  <a:pt x="0" y="1993"/>
                  <a:pt x="11" y="1979"/>
                </a:cubicBezTo>
                <a:close/>
                <a:moveTo>
                  <a:pt x="1255" y="184"/>
                </a:moveTo>
                <a:lnTo>
                  <a:pt x="1662" y="0"/>
                </a:lnTo>
                <a:lnTo>
                  <a:pt x="1565" y="436"/>
                </a:lnTo>
                <a:lnTo>
                  <a:pt x="1255" y="184"/>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88" name="Freeform 89"/>
          <p:cNvSpPr>
            <a:spLocks noEditPoints="1"/>
          </p:cNvSpPr>
          <p:nvPr/>
        </p:nvSpPr>
        <p:spPr bwMode="auto">
          <a:xfrm>
            <a:off x="5454651" y="2975098"/>
            <a:ext cx="215900" cy="252412"/>
          </a:xfrm>
          <a:custGeom>
            <a:avLst/>
            <a:gdLst>
              <a:gd name="T0" fmla="*/ 995582 w 1662"/>
              <a:gd name="T1" fmla="*/ 406694 h 1371"/>
              <a:gd name="T2" fmla="*/ 24063757 w 1662"/>
              <a:gd name="T3" fmla="*/ 38437690 h 1371"/>
              <a:gd name="T4" fmla="*/ 24148064 w 1662"/>
              <a:gd name="T5" fmla="*/ 40030960 h 1371"/>
              <a:gd name="T6" fmla="*/ 23355002 w 1662"/>
              <a:gd name="T7" fmla="*/ 40166463 h 1371"/>
              <a:gd name="T8" fmla="*/ 269940 w 1662"/>
              <a:gd name="T9" fmla="*/ 2169344 h 1371"/>
              <a:gd name="T10" fmla="*/ 202520 w 1662"/>
              <a:gd name="T11" fmla="*/ 576258 h 1371"/>
              <a:gd name="T12" fmla="*/ 995582 w 1662"/>
              <a:gd name="T13" fmla="*/ 406694 h 1371"/>
              <a:gd name="T14" fmla="*/ 24975031 w 1662"/>
              <a:gd name="T15" fmla="*/ 32641603 h 1371"/>
              <a:gd name="T16" fmla="*/ 28046215 w 1662"/>
              <a:gd name="T17" fmla="*/ 46471056 h 1371"/>
              <a:gd name="T18" fmla="*/ 20688728 w 1662"/>
              <a:gd name="T19" fmla="*/ 43115320 h 1371"/>
              <a:gd name="T20" fmla="*/ 24975031 w 1662"/>
              <a:gd name="T21" fmla="*/ 32641603 h 13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62"/>
              <a:gd name="T34" fmla="*/ 0 h 1371"/>
              <a:gd name="T35" fmla="*/ 1662 w 1662"/>
              <a:gd name="T36" fmla="*/ 1371 h 13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62" h="1371">
                <a:moveTo>
                  <a:pt x="59" y="12"/>
                </a:moveTo>
                <a:lnTo>
                  <a:pt x="1426" y="1134"/>
                </a:lnTo>
                <a:cubicBezTo>
                  <a:pt x="1440" y="1146"/>
                  <a:pt x="1442" y="1167"/>
                  <a:pt x="1431" y="1181"/>
                </a:cubicBezTo>
                <a:cubicBezTo>
                  <a:pt x="1419" y="1195"/>
                  <a:pt x="1398" y="1197"/>
                  <a:pt x="1384" y="1185"/>
                </a:cubicBezTo>
                <a:lnTo>
                  <a:pt x="16" y="64"/>
                </a:lnTo>
                <a:cubicBezTo>
                  <a:pt x="2" y="52"/>
                  <a:pt x="0" y="31"/>
                  <a:pt x="12" y="17"/>
                </a:cubicBezTo>
                <a:cubicBezTo>
                  <a:pt x="23" y="2"/>
                  <a:pt x="44" y="0"/>
                  <a:pt x="59" y="12"/>
                </a:cubicBezTo>
                <a:close/>
                <a:moveTo>
                  <a:pt x="1480" y="963"/>
                </a:moveTo>
                <a:lnTo>
                  <a:pt x="1662" y="1371"/>
                </a:lnTo>
                <a:lnTo>
                  <a:pt x="1226" y="1272"/>
                </a:lnTo>
                <a:lnTo>
                  <a:pt x="1480" y="963"/>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89" name="Freeform 90"/>
          <p:cNvSpPr>
            <a:spLocks noEditPoints="1"/>
          </p:cNvSpPr>
          <p:nvPr/>
        </p:nvSpPr>
        <p:spPr bwMode="auto">
          <a:xfrm>
            <a:off x="5670551" y="2940173"/>
            <a:ext cx="288925" cy="257175"/>
          </a:xfrm>
          <a:custGeom>
            <a:avLst/>
            <a:gdLst>
              <a:gd name="T0" fmla="*/ 48416220 w 1663"/>
              <a:gd name="T1" fmla="*/ 47819168 h 1371"/>
              <a:gd name="T2" fmla="*/ 7153804 w 1663"/>
              <a:gd name="T3" fmla="*/ 8339336 h 1371"/>
              <a:gd name="T4" fmla="*/ 7002826 w 1663"/>
              <a:gd name="T5" fmla="*/ 6685612 h 1371"/>
              <a:gd name="T6" fmla="*/ 8421564 w 1663"/>
              <a:gd name="T7" fmla="*/ 6509660 h 1371"/>
              <a:gd name="T8" fmla="*/ 49683807 w 1663"/>
              <a:gd name="T9" fmla="*/ 45989493 h 1371"/>
              <a:gd name="T10" fmla="*/ 49834785 w 1663"/>
              <a:gd name="T11" fmla="*/ 47643216 h 1371"/>
              <a:gd name="T12" fmla="*/ 48416220 w 1663"/>
              <a:gd name="T13" fmla="*/ 47819168 h 1371"/>
              <a:gd name="T14" fmla="*/ 5523801 w 1663"/>
              <a:gd name="T15" fmla="*/ 14356218 h 1371"/>
              <a:gd name="T16" fmla="*/ 0 w 1663"/>
              <a:gd name="T17" fmla="*/ 0 h 1371"/>
              <a:gd name="T18" fmla="*/ 13160421 w 1663"/>
              <a:gd name="T19" fmla="*/ 3483586 h 1371"/>
              <a:gd name="T20" fmla="*/ 5523801 w 1663"/>
              <a:gd name="T21" fmla="*/ 14356218 h 13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63"/>
              <a:gd name="T34" fmla="*/ 0 h 1371"/>
              <a:gd name="T35" fmla="*/ 1663 w 1663"/>
              <a:gd name="T36" fmla="*/ 1371 h 13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63" h="1371">
                <a:moveTo>
                  <a:pt x="1604" y="1359"/>
                </a:moveTo>
                <a:lnTo>
                  <a:pt x="237" y="237"/>
                </a:lnTo>
                <a:cubicBezTo>
                  <a:pt x="222" y="225"/>
                  <a:pt x="220" y="204"/>
                  <a:pt x="232" y="190"/>
                </a:cubicBezTo>
                <a:cubicBezTo>
                  <a:pt x="244" y="176"/>
                  <a:pt x="265" y="174"/>
                  <a:pt x="279" y="185"/>
                </a:cubicBezTo>
                <a:lnTo>
                  <a:pt x="1646" y="1307"/>
                </a:lnTo>
                <a:cubicBezTo>
                  <a:pt x="1661" y="1319"/>
                  <a:pt x="1663" y="1340"/>
                  <a:pt x="1651" y="1354"/>
                </a:cubicBezTo>
                <a:cubicBezTo>
                  <a:pt x="1639" y="1369"/>
                  <a:pt x="1618" y="1371"/>
                  <a:pt x="1604" y="1359"/>
                </a:cubicBezTo>
                <a:close/>
                <a:moveTo>
                  <a:pt x="183" y="408"/>
                </a:moveTo>
                <a:lnTo>
                  <a:pt x="0" y="0"/>
                </a:lnTo>
                <a:lnTo>
                  <a:pt x="436" y="99"/>
                </a:lnTo>
                <a:lnTo>
                  <a:pt x="183" y="408"/>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90" name="Freeform 91"/>
          <p:cNvSpPr>
            <a:spLocks noEditPoints="1"/>
          </p:cNvSpPr>
          <p:nvPr/>
        </p:nvSpPr>
        <p:spPr bwMode="auto">
          <a:xfrm>
            <a:off x="7019926" y="2849685"/>
            <a:ext cx="433387" cy="635000"/>
          </a:xfrm>
          <a:custGeom>
            <a:avLst/>
            <a:gdLst>
              <a:gd name="T0" fmla="*/ 150860267 w 1240"/>
              <a:gd name="T1" fmla="*/ 4118644 h 1685"/>
              <a:gd name="T2" fmla="*/ 13681398 w 1240"/>
              <a:gd name="T3" fmla="*/ 221692255 h 1685"/>
              <a:gd name="T4" fmla="*/ 10871723 w 1240"/>
              <a:gd name="T5" fmla="*/ 222118478 h 1685"/>
              <a:gd name="T6" fmla="*/ 10505091 w 1240"/>
              <a:gd name="T7" fmla="*/ 218851902 h 1685"/>
              <a:gd name="T8" fmla="*/ 147562332 w 1240"/>
              <a:gd name="T9" fmla="*/ 1278291 h 1685"/>
              <a:gd name="T10" fmla="*/ 150371658 w 1240"/>
              <a:gd name="T11" fmla="*/ 709994 h 1685"/>
              <a:gd name="T12" fmla="*/ 150860267 w 1240"/>
              <a:gd name="T13" fmla="*/ 4118644 h 1685"/>
              <a:gd name="T14" fmla="*/ 24308817 w 1240"/>
              <a:gd name="T15" fmla="*/ 224816757 h 1685"/>
              <a:gd name="T16" fmla="*/ 0 w 1240"/>
              <a:gd name="T17" fmla="*/ 239302671 h 1685"/>
              <a:gd name="T18" fmla="*/ 4641784 w 1240"/>
              <a:gd name="T19" fmla="*/ 208058409 h 1685"/>
              <a:gd name="T20" fmla="*/ 24308817 w 1240"/>
              <a:gd name="T21" fmla="*/ 224816757 h 168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40"/>
              <a:gd name="T34" fmla="*/ 0 h 1685"/>
              <a:gd name="T35" fmla="*/ 1240 w 1240"/>
              <a:gd name="T36" fmla="*/ 1685 h 168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40" h="1685">
                <a:moveTo>
                  <a:pt x="1235" y="29"/>
                </a:moveTo>
                <a:lnTo>
                  <a:pt x="112" y="1561"/>
                </a:lnTo>
                <a:cubicBezTo>
                  <a:pt x="107" y="1568"/>
                  <a:pt x="97" y="1570"/>
                  <a:pt x="89" y="1564"/>
                </a:cubicBezTo>
                <a:cubicBezTo>
                  <a:pt x="82" y="1559"/>
                  <a:pt x="80" y="1549"/>
                  <a:pt x="86" y="1541"/>
                </a:cubicBezTo>
                <a:lnTo>
                  <a:pt x="1208" y="9"/>
                </a:lnTo>
                <a:cubicBezTo>
                  <a:pt x="1213" y="2"/>
                  <a:pt x="1224" y="0"/>
                  <a:pt x="1231" y="5"/>
                </a:cubicBezTo>
                <a:cubicBezTo>
                  <a:pt x="1239" y="11"/>
                  <a:pt x="1240" y="21"/>
                  <a:pt x="1235" y="29"/>
                </a:cubicBezTo>
                <a:close/>
                <a:moveTo>
                  <a:pt x="199" y="1583"/>
                </a:moveTo>
                <a:lnTo>
                  <a:pt x="0" y="1685"/>
                </a:lnTo>
                <a:lnTo>
                  <a:pt x="38" y="1465"/>
                </a:lnTo>
                <a:lnTo>
                  <a:pt x="199" y="1583"/>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91" name="Freeform 92"/>
          <p:cNvSpPr>
            <a:spLocks noEditPoints="1"/>
          </p:cNvSpPr>
          <p:nvPr/>
        </p:nvSpPr>
        <p:spPr bwMode="auto">
          <a:xfrm>
            <a:off x="7723188" y="2849685"/>
            <a:ext cx="431800" cy="635000"/>
          </a:xfrm>
          <a:custGeom>
            <a:avLst/>
            <a:gdLst>
              <a:gd name="T0" fmla="*/ 3880280 w 1240"/>
              <a:gd name="T1" fmla="*/ 1278291 h 1685"/>
              <a:gd name="T2" fmla="*/ 140056768 w 1240"/>
              <a:gd name="T3" fmla="*/ 218851902 h 1685"/>
              <a:gd name="T4" fmla="*/ 139571689 w 1240"/>
              <a:gd name="T5" fmla="*/ 222118478 h 1685"/>
              <a:gd name="T6" fmla="*/ 136782749 w 1240"/>
              <a:gd name="T7" fmla="*/ 221692255 h 1685"/>
              <a:gd name="T8" fmla="*/ 606261 w 1240"/>
              <a:gd name="T9" fmla="*/ 4118644 h 1685"/>
              <a:gd name="T10" fmla="*/ 1091340 w 1240"/>
              <a:gd name="T11" fmla="*/ 709994 h 1685"/>
              <a:gd name="T12" fmla="*/ 3880280 w 1240"/>
              <a:gd name="T13" fmla="*/ 1278291 h 1685"/>
              <a:gd name="T14" fmla="*/ 145755831 w 1240"/>
              <a:gd name="T15" fmla="*/ 208058409 h 1685"/>
              <a:gd name="T16" fmla="*/ 150363903 w 1240"/>
              <a:gd name="T17" fmla="*/ 239302671 h 1685"/>
              <a:gd name="T18" fmla="*/ 126232900 w 1240"/>
              <a:gd name="T19" fmla="*/ 224816757 h 1685"/>
              <a:gd name="T20" fmla="*/ 145755831 w 1240"/>
              <a:gd name="T21" fmla="*/ 208058409 h 168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40"/>
              <a:gd name="T34" fmla="*/ 0 h 1685"/>
              <a:gd name="T35" fmla="*/ 1240 w 1240"/>
              <a:gd name="T36" fmla="*/ 1685 h 168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40" h="1685">
                <a:moveTo>
                  <a:pt x="32" y="9"/>
                </a:moveTo>
                <a:lnTo>
                  <a:pt x="1155" y="1541"/>
                </a:lnTo>
                <a:cubicBezTo>
                  <a:pt x="1160" y="1549"/>
                  <a:pt x="1158" y="1559"/>
                  <a:pt x="1151" y="1564"/>
                </a:cubicBezTo>
                <a:cubicBezTo>
                  <a:pt x="1144" y="1570"/>
                  <a:pt x="1133" y="1568"/>
                  <a:pt x="1128" y="1561"/>
                </a:cubicBezTo>
                <a:lnTo>
                  <a:pt x="5" y="29"/>
                </a:lnTo>
                <a:cubicBezTo>
                  <a:pt x="0" y="21"/>
                  <a:pt x="2" y="11"/>
                  <a:pt x="9" y="5"/>
                </a:cubicBezTo>
                <a:cubicBezTo>
                  <a:pt x="16" y="0"/>
                  <a:pt x="27" y="2"/>
                  <a:pt x="32" y="9"/>
                </a:cubicBezTo>
                <a:close/>
                <a:moveTo>
                  <a:pt x="1202" y="1465"/>
                </a:moveTo>
                <a:lnTo>
                  <a:pt x="1240" y="1685"/>
                </a:lnTo>
                <a:lnTo>
                  <a:pt x="1041" y="1583"/>
                </a:lnTo>
                <a:lnTo>
                  <a:pt x="1202" y="1465"/>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92" name="Freeform 93"/>
          <p:cNvSpPr>
            <a:spLocks noEditPoints="1"/>
          </p:cNvSpPr>
          <p:nvPr/>
        </p:nvSpPr>
        <p:spPr bwMode="auto">
          <a:xfrm>
            <a:off x="7058026" y="2940173"/>
            <a:ext cx="196850" cy="350837"/>
          </a:xfrm>
          <a:custGeom>
            <a:avLst/>
            <a:gdLst>
              <a:gd name="T0" fmla="*/ 6661432 w 832"/>
              <a:gd name="T1" fmla="*/ 148301766 h 686"/>
              <a:gd name="T2" fmla="*/ 44895050 w 832"/>
              <a:gd name="T3" fmla="*/ 1569561 h 686"/>
              <a:gd name="T4" fmla="*/ 46238456 w 832"/>
              <a:gd name="T5" fmla="*/ 2354086 h 686"/>
              <a:gd name="T6" fmla="*/ 46126545 w 832"/>
              <a:gd name="T7" fmla="*/ 8369968 h 686"/>
              <a:gd name="T8" fmla="*/ 7837091 w 832"/>
              <a:gd name="T9" fmla="*/ 155102174 h 686"/>
              <a:gd name="T10" fmla="*/ 6493447 w 832"/>
              <a:gd name="T11" fmla="*/ 154578987 h 686"/>
              <a:gd name="T12" fmla="*/ 6661432 w 832"/>
              <a:gd name="T13" fmla="*/ 148301766 h 686"/>
              <a:gd name="T14" fmla="*/ 12259354 w 832"/>
              <a:gd name="T15" fmla="*/ 166348903 h 686"/>
              <a:gd name="T16" fmla="*/ 0 w 832"/>
              <a:gd name="T17" fmla="*/ 179426531 h 686"/>
              <a:gd name="T18" fmla="*/ 5150041 w 832"/>
              <a:gd name="T19" fmla="*/ 126069133 h 686"/>
              <a:gd name="T20" fmla="*/ 12259354 w 832"/>
              <a:gd name="T21" fmla="*/ 166348903 h 6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32"/>
              <a:gd name="T34" fmla="*/ 0 h 686"/>
              <a:gd name="T35" fmla="*/ 832 w 832"/>
              <a:gd name="T36" fmla="*/ 686 h 68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32" h="686">
                <a:moveTo>
                  <a:pt x="119" y="567"/>
                </a:moveTo>
                <a:lnTo>
                  <a:pt x="802" y="6"/>
                </a:lnTo>
                <a:cubicBezTo>
                  <a:pt x="810" y="0"/>
                  <a:pt x="820" y="1"/>
                  <a:pt x="826" y="9"/>
                </a:cubicBezTo>
                <a:cubicBezTo>
                  <a:pt x="832" y="16"/>
                  <a:pt x="831" y="26"/>
                  <a:pt x="824" y="32"/>
                </a:cubicBezTo>
                <a:lnTo>
                  <a:pt x="140" y="593"/>
                </a:lnTo>
                <a:cubicBezTo>
                  <a:pt x="133" y="599"/>
                  <a:pt x="122" y="598"/>
                  <a:pt x="116" y="591"/>
                </a:cubicBezTo>
                <a:cubicBezTo>
                  <a:pt x="111" y="584"/>
                  <a:pt x="112" y="573"/>
                  <a:pt x="119" y="567"/>
                </a:cubicBezTo>
                <a:close/>
                <a:moveTo>
                  <a:pt x="219" y="636"/>
                </a:moveTo>
                <a:lnTo>
                  <a:pt x="0" y="686"/>
                </a:lnTo>
                <a:lnTo>
                  <a:pt x="92" y="482"/>
                </a:lnTo>
                <a:lnTo>
                  <a:pt x="219" y="636"/>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93" name="Freeform 94"/>
          <p:cNvSpPr>
            <a:spLocks noEditPoints="1"/>
          </p:cNvSpPr>
          <p:nvPr/>
        </p:nvSpPr>
        <p:spPr bwMode="auto">
          <a:xfrm>
            <a:off x="7905751" y="2979860"/>
            <a:ext cx="257175" cy="325438"/>
          </a:xfrm>
          <a:custGeom>
            <a:avLst/>
            <a:gdLst>
              <a:gd name="T0" fmla="*/ 11689615 w 445"/>
              <a:gd name="T1" fmla="*/ 1326024 h 1019"/>
              <a:gd name="T2" fmla="*/ 126917307 w 445"/>
              <a:gd name="T3" fmla="*/ 87615638 h 1019"/>
              <a:gd name="T4" fmla="*/ 123911538 w 445"/>
              <a:gd name="T5" fmla="*/ 89757653 h 1019"/>
              <a:gd name="T6" fmla="*/ 116563846 w 445"/>
              <a:gd name="T7" fmla="*/ 88839464 h 1019"/>
              <a:gd name="T8" fmla="*/ 1336154 w 445"/>
              <a:gd name="T9" fmla="*/ 2549850 h 1019"/>
              <a:gd name="T10" fmla="*/ 4341923 w 445"/>
              <a:gd name="T11" fmla="*/ 407835 h 1019"/>
              <a:gd name="T12" fmla="*/ 11689615 w 445"/>
              <a:gd name="T13" fmla="*/ 1326024 h 1019"/>
              <a:gd name="T14" fmla="*/ 148626923 w 445"/>
              <a:gd name="T15" fmla="*/ 81189915 h 1019"/>
              <a:gd name="T16" fmla="*/ 142948846 w 445"/>
              <a:gd name="T17" fmla="*/ 103935124 h 1019"/>
              <a:gd name="T18" fmla="*/ 86504423 w 445"/>
              <a:gd name="T19" fmla="*/ 88941662 h 1019"/>
              <a:gd name="T20" fmla="*/ 148626923 w 445"/>
              <a:gd name="T21" fmla="*/ 81189915 h 10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5"/>
              <a:gd name="T34" fmla="*/ 0 h 1019"/>
              <a:gd name="T35" fmla="*/ 445 w 445"/>
              <a:gd name="T36" fmla="*/ 1019 h 10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5" h="1019">
                <a:moveTo>
                  <a:pt x="35" y="13"/>
                </a:moveTo>
                <a:lnTo>
                  <a:pt x="380" y="859"/>
                </a:lnTo>
                <a:cubicBezTo>
                  <a:pt x="384" y="867"/>
                  <a:pt x="379" y="877"/>
                  <a:pt x="371" y="880"/>
                </a:cubicBezTo>
                <a:cubicBezTo>
                  <a:pt x="362" y="884"/>
                  <a:pt x="353" y="880"/>
                  <a:pt x="349" y="871"/>
                </a:cubicBezTo>
                <a:lnTo>
                  <a:pt x="4" y="25"/>
                </a:lnTo>
                <a:cubicBezTo>
                  <a:pt x="0" y="17"/>
                  <a:pt x="4" y="7"/>
                  <a:pt x="13" y="4"/>
                </a:cubicBezTo>
                <a:cubicBezTo>
                  <a:pt x="22" y="0"/>
                  <a:pt x="31" y="4"/>
                  <a:pt x="35" y="13"/>
                </a:cubicBezTo>
                <a:close/>
                <a:moveTo>
                  <a:pt x="445" y="796"/>
                </a:moveTo>
                <a:lnTo>
                  <a:pt x="428" y="1019"/>
                </a:lnTo>
                <a:lnTo>
                  <a:pt x="259" y="872"/>
                </a:lnTo>
                <a:lnTo>
                  <a:pt x="445" y="796"/>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94" name="Freeform 95"/>
          <p:cNvSpPr>
            <a:spLocks noEditPoints="1"/>
          </p:cNvSpPr>
          <p:nvPr/>
        </p:nvSpPr>
        <p:spPr bwMode="auto">
          <a:xfrm>
            <a:off x="1350963" y="3854573"/>
            <a:ext cx="714375" cy="758825"/>
          </a:xfrm>
          <a:custGeom>
            <a:avLst/>
            <a:gdLst>
              <a:gd name="T0" fmla="*/ 123985936 w 4103"/>
              <a:gd name="T1" fmla="*/ 2120987 h 4036"/>
              <a:gd name="T2" fmla="*/ 7912099 w 4103"/>
              <a:gd name="T3" fmla="*/ 135246455 h 4036"/>
              <a:gd name="T4" fmla="*/ 6487354 w 4103"/>
              <a:gd name="T5" fmla="*/ 135246455 h 4036"/>
              <a:gd name="T6" fmla="*/ 6487354 w 4103"/>
              <a:gd name="T7" fmla="*/ 133584974 h 4036"/>
              <a:gd name="T8" fmla="*/ 122561191 w 4103"/>
              <a:gd name="T9" fmla="*/ 459507 h 4036"/>
              <a:gd name="T10" fmla="*/ 123985936 w 4103"/>
              <a:gd name="T11" fmla="*/ 459507 h 4036"/>
              <a:gd name="T12" fmla="*/ 123985936 w 4103"/>
              <a:gd name="T13" fmla="*/ 2120987 h 4036"/>
              <a:gd name="T14" fmla="*/ 12883648 w 4103"/>
              <a:gd name="T15" fmla="*/ 137826949 h 4036"/>
              <a:gd name="T16" fmla="*/ 0 w 4103"/>
              <a:gd name="T17" fmla="*/ 142669817 h 4036"/>
              <a:gd name="T18" fmla="*/ 4395591 w 4103"/>
              <a:gd name="T19" fmla="*/ 127717054 h 4036"/>
              <a:gd name="T20" fmla="*/ 12883648 w 4103"/>
              <a:gd name="T21" fmla="*/ 137826949 h 40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03"/>
              <a:gd name="T34" fmla="*/ 0 h 4036"/>
              <a:gd name="T35" fmla="*/ 4103 w 4103"/>
              <a:gd name="T36" fmla="*/ 4036 h 40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03" h="4036">
                <a:moveTo>
                  <a:pt x="4090" y="60"/>
                </a:moveTo>
                <a:lnTo>
                  <a:pt x="261" y="3826"/>
                </a:lnTo>
                <a:cubicBezTo>
                  <a:pt x="248" y="3839"/>
                  <a:pt x="227" y="3839"/>
                  <a:pt x="214" y="3826"/>
                </a:cubicBezTo>
                <a:cubicBezTo>
                  <a:pt x="201" y="3813"/>
                  <a:pt x="201" y="3792"/>
                  <a:pt x="214" y="3779"/>
                </a:cubicBezTo>
                <a:lnTo>
                  <a:pt x="4043" y="13"/>
                </a:lnTo>
                <a:cubicBezTo>
                  <a:pt x="4056" y="0"/>
                  <a:pt x="4077" y="0"/>
                  <a:pt x="4090" y="13"/>
                </a:cubicBezTo>
                <a:cubicBezTo>
                  <a:pt x="4103" y="26"/>
                  <a:pt x="4103" y="47"/>
                  <a:pt x="4090" y="60"/>
                </a:cubicBezTo>
                <a:close/>
                <a:moveTo>
                  <a:pt x="425" y="3899"/>
                </a:moveTo>
                <a:lnTo>
                  <a:pt x="0" y="4036"/>
                </a:lnTo>
                <a:lnTo>
                  <a:pt x="145" y="3613"/>
                </a:lnTo>
                <a:lnTo>
                  <a:pt x="425" y="3899"/>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95" name="Freeform 96"/>
          <p:cNvSpPr>
            <a:spLocks noEditPoints="1"/>
          </p:cNvSpPr>
          <p:nvPr/>
        </p:nvSpPr>
        <p:spPr bwMode="auto">
          <a:xfrm>
            <a:off x="2193926" y="3852985"/>
            <a:ext cx="431800" cy="760413"/>
          </a:xfrm>
          <a:custGeom>
            <a:avLst/>
            <a:gdLst>
              <a:gd name="T0" fmla="*/ 2045939 w 2471"/>
              <a:gd name="T1" fmla="*/ 744783 h 4038"/>
              <a:gd name="T2" fmla="*/ 71058448 w 2471"/>
              <a:gd name="T3" fmla="*/ 132486994 h 4038"/>
              <a:gd name="T4" fmla="*/ 70722584 w 2471"/>
              <a:gd name="T5" fmla="*/ 134118361 h 4038"/>
              <a:gd name="T6" fmla="*/ 69317967 w 2471"/>
              <a:gd name="T7" fmla="*/ 133728174 h 4038"/>
              <a:gd name="T8" fmla="*/ 305283 w 2471"/>
              <a:gd name="T9" fmla="*/ 1985962 h 4038"/>
              <a:gd name="T10" fmla="*/ 641322 w 2471"/>
              <a:gd name="T11" fmla="*/ 354596 h 4038"/>
              <a:gd name="T12" fmla="*/ 2045939 w 2471"/>
              <a:gd name="T13" fmla="*/ 744783 h 4038"/>
              <a:gd name="T14" fmla="*/ 74325869 w 2471"/>
              <a:gd name="T15" fmla="*/ 127415879 h 4038"/>
              <a:gd name="T16" fmla="*/ 75455783 w 2471"/>
              <a:gd name="T17" fmla="*/ 143196615 h 4038"/>
              <a:gd name="T18" fmla="*/ 63913040 w 2471"/>
              <a:gd name="T19" fmla="*/ 134792149 h 4038"/>
              <a:gd name="T20" fmla="*/ 74325869 w 2471"/>
              <a:gd name="T21" fmla="*/ 127415879 h 40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71"/>
              <a:gd name="T34" fmla="*/ 0 h 4038"/>
              <a:gd name="T35" fmla="*/ 2471 w 2471"/>
              <a:gd name="T36" fmla="*/ 4038 h 40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71" h="4038">
                <a:moveTo>
                  <a:pt x="67" y="21"/>
                </a:moveTo>
                <a:lnTo>
                  <a:pt x="2327" y="3736"/>
                </a:lnTo>
                <a:cubicBezTo>
                  <a:pt x="2336" y="3752"/>
                  <a:pt x="2331" y="3773"/>
                  <a:pt x="2316" y="3782"/>
                </a:cubicBezTo>
                <a:cubicBezTo>
                  <a:pt x="2300" y="3792"/>
                  <a:pt x="2279" y="3787"/>
                  <a:pt x="2270" y="3771"/>
                </a:cubicBezTo>
                <a:lnTo>
                  <a:pt x="10" y="56"/>
                </a:lnTo>
                <a:cubicBezTo>
                  <a:pt x="0" y="40"/>
                  <a:pt x="5" y="20"/>
                  <a:pt x="21" y="10"/>
                </a:cubicBezTo>
                <a:cubicBezTo>
                  <a:pt x="37" y="0"/>
                  <a:pt x="57" y="5"/>
                  <a:pt x="67" y="21"/>
                </a:cubicBezTo>
                <a:close/>
                <a:moveTo>
                  <a:pt x="2434" y="3593"/>
                </a:moveTo>
                <a:lnTo>
                  <a:pt x="2471" y="4038"/>
                </a:lnTo>
                <a:lnTo>
                  <a:pt x="2093" y="3801"/>
                </a:lnTo>
                <a:lnTo>
                  <a:pt x="2434" y="3593"/>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96" name="Freeform 97"/>
          <p:cNvSpPr>
            <a:spLocks noEditPoints="1"/>
          </p:cNvSpPr>
          <p:nvPr/>
        </p:nvSpPr>
        <p:spPr bwMode="auto">
          <a:xfrm>
            <a:off x="3192463" y="3852985"/>
            <a:ext cx="433388" cy="760413"/>
          </a:xfrm>
          <a:custGeom>
            <a:avLst/>
            <a:gdLst>
              <a:gd name="T0" fmla="*/ 75430482 w 2480"/>
              <a:gd name="T1" fmla="*/ 1985962 h 4038"/>
              <a:gd name="T2" fmla="*/ 6168789 w 2480"/>
              <a:gd name="T3" fmla="*/ 133728174 h 4038"/>
              <a:gd name="T4" fmla="*/ 4764122 w 2480"/>
              <a:gd name="T5" fmla="*/ 134118361 h 4038"/>
              <a:gd name="T6" fmla="*/ 4428072 w 2480"/>
              <a:gd name="T7" fmla="*/ 132522397 h 4038"/>
              <a:gd name="T8" fmla="*/ 73689940 w 2480"/>
              <a:gd name="T9" fmla="*/ 744783 h 4038"/>
              <a:gd name="T10" fmla="*/ 75094607 w 2480"/>
              <a:gd name="T11" fmla="*/ 354596 h 4038"/>
              <a:gd name="T12" fmla="*/ 75430482 w 2480"/>
              <a:gd name="T13" fmla="*/ 1985962 h 4038"/>
              <a:gd name="T14" fmla="*/ 11574081 w 2480"/>
              <a:gd name="T15" fmla="*/ 134792149 h 4038"/>
              <a:gd name="T16" fmla="*/ 0 w 2480"/>
              <a:gd name="T17" fmla="*/ 143196615 h 4038"/>
              <a:gd name="T18" fmla="*/ 1129954 w 2480"/>
              <a:gd name="T19" fmla="*/ 127415879 h 4038"/>
              <a:gd name="T20" fmla="*/ 11574081 w 2480"/>
              <a:gd name="T21" fmla="*/ 134792149 h 40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80"/>
              <a:gd name="T34" fmla="*/ 0 h 4038"/>
              <a:gd name="T35" fmla="*/ 2480 w 2480"/>
              <a:gd name="T36" fmla="*/ 4038 h 40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80" h="4038">
                <a:moveTo>
                  <a:pt x="2470" y="56"/>
                </a:moveTo>
                <a:lnTo>
                  <a:pt x="202" y="3771"/>
                </a:lnTo>
                <a:cubicBezTo>
                  <a:pt x="192" y="3787"/>
                  <a:pt x="172" y="3792"/>
                  <a:pt x="156" y="3782"/>
                </a:cubicBezTo>
                <a:cubicBezTo>
                  <a:pt x="140" y="3773"/>
                  <a:pt x="135" y="3752"/>
                  <a:pt x="145" y="3737"/>
                </a:cubicBezTo>
                <a:lnTo>
                  <a:pt x="2413" y="21"/>
                </a:lnTo>
                <a:cubicBezTo>
                  <a:pt x="2423" y="5"/>
                  <a:pt x="2443" y="0"/>
                  <a:pt x="2459" y="10"/>
                </a:cubicBezTo>
                <a:cubicBezTo>
                  <a:pt x="2475" y="20"/>
                  <a:pt x="2480" y="40"/>
                  <a:pt x="2470" y="56"/>
                </a:cubicBezTo>
                <a:close/>
                <a:moveTo>
                  <a:pt x="379" y="3801"/>
                </a:moveTo>
                <a:lnTo>
                  <a:pt x="0" y="4038"/>
                </a:lnTo>
                <a:lnTo>
                  <a:pt x="37" y="3593"/>
                </a:lnTo>
                <a:lnTo>
                  <a:pt x="379" y="3801"/>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97" name="Freeform 98"/>
          <p:cNvSpPr>
            <a:spLocks noEditPoints="1"/>
          </p:cNvSpPr>
          <p:nvPr/>
        </p:nvSpPr>
        <p:spPr bwMode="auto">
          <a:xfrm>
            <a:off x="3752851" y="3852985"/>
            <a:ext cx="838200" cy="742950"/>
          </a:xfrm>
          <a:custGeom>
            <a:avLst/>
            <a:gdLst>
              <a:gd name="T0" fmla="*/ 4139121 w 3296"/>
              <a:gd name="T1" fmla="*/ 541984 h 4037"/>
              <a:gd name="T2" fmla="*/ 201196737 w 3296"/>
              <a:gd name="T3" fmla="*/ 127279463 h 4037"/>
              <a:gd name="T4" fmla="*/ 200938105 w 3296"/>
              <a:gd name="T5" fmla="*/ 128871367 h 4037"/>
              <a:gd name="T6" fmla="*/ 197898359 w 3296"/>
              <a:gd name="T7" fmla="*/ 128702055 h 4037"/>
              <a:gd name="T8" fmla="*/ 776149 w 3296"/>
              <a:gd name="T9" fmla="*/ 1998254 h 4037"/>
              <a:gd name="T10" fmla="*/ 1099375 w 3296"/>
              <a:gd name="T11" fmla="*/ 406350 h 4037"/>
              <a:gd name="T12" fmla="*/ 4139121 w 3296"/>
              <a:gd name="T13" fmla="*/ 541984 h 4037"/>
              <a:gd name="T14" fmla="*/ 206887901 w 3296"/>
              <a:gd name="T15" fmla="*/ 121962135 h 4037"/>
              <a:gd name="T16" fmla="*/ 213161177 w 3296"/>
              <a:gd name="T17" fmla="*/ 136728933 h 4037"/>
              <a:gd name="T18" fmla="*/ 186774662 w 3296"/>
              <a:gd name="T19" fmla="*/ 130530996 h 4037"/>
              <a:gd name="T20" fmla="*/ 206887901 w 3296"/>
              <a:gd name="T21" fmla="*/ 121962135 h 40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96"/>
              <a:gd name="T34" fmla="*/ 0 h 4037"/>
              <a:gd name="T35" fmla="*/ 3296 w 3296"/>
              <a:gd name="T36" fmla="*/ 4037 h 40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96" h="4037">
                <a:moveTo>
                  <a:pt x="64" y="16"/>
                </a:moveTo>
                <a:lnTo>
                  <a:pt x="3111" y="3758"/>
                </a:lnTo>
                <a:cubicBezTo>
                  <a:pt x="3123" y="3772"/>
                  <a:pt x="3121" y="3793"/>
                  <a:pt x="3107" y="3805"/>
                </a:cubicBezTo>
                <a:cubicBezTo>
                  <a:pt x="3092" y="3817"/>
                  <a:pt x="3071" y="3814"/>
                  <a:pt x="3060" y="3800"/>
                </a:cubicBezTo>
                <a:lnTo>
                  <a:pt x="12" y="59"/>
                </a:lnTo>
                <a:cubicBezTo>
                  <a:pt x="0" y="44"/>
                  <a:pt x="2" y="23"/>
                  <a:pt x="17" y="12"/>
                </a:cubicBezTo>
                <a:cubicBezTo>
                  <a:pt x="31" y="0"/>
                  <a:pt x="52" y="2"/>
                  <a:pt x="64" y="16"/>
                </a:cubicBezTo>
                <a:close/>
                <a:moveTo>
                  <a:pt x="3199" y="3601"/>
                </a:moveTo>
                <a:lnTo>
                  <a:pt x="3296" y="4037"/>
                </a:lnTo>
                <a:lnTo>
                  <a:pt x="2888" y="3854"/>
                </a:lnTo>
                <a:lnTo>
                  <a:pt x="3199" y="3601"/>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98" name="Freeform 99"/>
          <p:cNvSpPr>
            <a:spLocks noEditPoints="1"/>
          </p:cNvSpPr>
          <p:nvPr/>
        </p:nvSpPr>
        <p:spPr bwMode="auto">
          <a:xfrm>
            <a:off x="7445376" y="3854573"/>
            <a:ext cx="573087" cy="758825"/>
          </a:xfrm>
          <a:custGeom>
            <a:avLst/>
            <a:gdLst>
              <a:gd name="T0" fmla="*/ 199044898 w 1644"/>
              <a:gd name="T1" fmla="*/ 4100588 h 2018"/>
              <a:gd name="T2" fmla="*/ 14339027 w 1644"/>
              <a:gd name="T3" fmla="*/ 268654884 h 2018"/>
              <a:gd name="T4" fmla="*/ 11544008 w 1644"/>
              <a:gd name="T5" fmla="*/ 268937658 h 2018"/>
              <a:gd name="T6" fmla="*/ 11179728 w 1644"/>
              <a:gd name="T7" fmla="*/ 265685389 h 2018"/>
              <a:gd name="T8" fmla="*/ 195885599 w 1644"/>
              <a:gd name="T9" fmla="*/ 1131093 h 2018"/>
              <a:gd name="T10" fmla="*/ 198801928 w 1644"/>
              <a:gd name="T11" fmla="*/ 848320 h 2018"/>
              <a:gd name="T12" fmla="*/ 199044898 w 1644"/>
              <a:gd name="T13" fmla="*/ 4100588 h 2018"/>
              <a:gd name="T14" fmla="*/ 24789499 w 1644"/>
              <a:gd name="T15" fmla="*/ 272330936 h 2018"/>
              <a:gd name="T16" fmla="*/ 0 w 1644"/>
              <a:gd name="T17" fmla="*/ 285339634 h 2018"/>
              <a:gd name="T18" fmla="*/ 5954318 w 1644"/>
              <a:gd name="T19" fmla="*/ 254515094 h 2018"/>
              <a:gd name="T20" fmla="*/ 24789499 w 1644"/>
              <a:gd name="T21" fmla="*/ 272330936 h 20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4"/>
              <a:gd name="T34" fmla="*/ 0 h 2018"/>
              <a:gd name="T35" fmla="*/ 1644 w 1644"/>
              <a:gd name="T36" fmla="*/ 2018 h 20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4" h="2018">
                <a:moveTo>
                  <a:pt x="1638" y="29"/>
                </a:moveTo>
                <a:lnTo>
                  <a:pt x="118" y="1900"/>
                </a:lnTo>
                <a:cubicBezTo>
                  <a:pt x="113" y="1907"/>
                  <a:pt x="102" y="1908"/>
                  <a:pt x="95" y="1902"/>
                </a:cubicBezTo>
                <a:cubicBezTo>
                  <a:pt x="88" y="1896"/>
                  <a:pt x="87" y="1886"/>
                  <a:pt x="92" y="1879"/>
                </a:cubicBezTo>
                <a:lnTo>
                  <a:pt x="1612" y="8"/>
                </a:lnTo>
                <a:cubicBezTo>
                  <a:pt x="1618" y="1"/>
                  <a:pt x="1629" y="0"/>
                  <a:pt x="1636" y="6"/>
                </a:cubicBezTo>
                <a:cubicBezTo>
                  <a:pt x="1643" y="11"/>
                  <a:pt x="1644" y="22"/>
                  <a:pt x="1638" y="29"/>
                </a:cubicBezTo>
                <a:close/>
                <a:moveTo>
                  <a:pt x="204" y="1926"/>
                </a:moveTo>
                <a:lnTo>
                  <a:pt x="0" y="2018"/>
                </a:lnTo>
                <a:lnTo>
                  <a:pt x="49" y="1800"/>
                </a:lnTo>
                <a:lnTo>
                  <a:pt x="204" y="1926"/>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99" name="Freeform 100"/>
          <p:cNvSpPr>
            <a:spLocks noEditPoints="1"/>
          </p:cNvSpPr>
          <p:nvPr/>
        </p:nvSpPr>
        <p:spPr bwMode="auto">
          <a:xfrm>
            <a:off x="8148638" y="3852985"/>
            <a:ext cx="431800" cy="760413"/>
          </a:xfrm>
          <a:custGeom>
            <a:avLst/>
            <a:gdLst>
              <a:gd name="T0" fmla="*/ 4008177 w 1239"/>
              <a:gd name="T1" fmla="*/ 1560372 h 2019"/>
              <a:gd name="T2" fmla="*/ 141740528 w 1239"/>
              <a:gd name="T3" fmla="*/ 265115977 h 2019"/>
              <a:gd name="T4" fmla="*/ 141011452 w 1239"/>
              <a:gd name="T5" fmla="*/ 268236721 h 2019"/>
              <a:gd name="T6" fmla="*/ 138218169 w 1239"/>
              <a:gd name="T7" fmla="*/ 267527153 h 2019"/>
              <a:gd name="T8" fmla="*/ 485819 w 1239"/>
              <a:gd name="T9" fmla="*/ 3971924 h 2019"/>
              <a:gd name="T10" fmla="*/ 1214546 w 1239"/>
              <a:gd name="T11" fmla="*/ 709192 h 2019"/>
              <a:gd name="T12" fmla="*/ 4008177 w 1239"/>
              <a:gd name="T13" fmla="*/ 1560372 h 2019"/>
              <a:gd name="T14" fmla="*/ 148299079 w 1239"/>
              <a:gd name="T15" fmla="*/ 254902565 h 2019"/>
              <a:gd name="T16" fmla="*/ 150485262 w 1239"/>
              <a:gd name="T17" fmla="*/ 286393230 h 2019"/>
              <a:gd name="T18" fmla="*/ 127529812 w 1239"/>
              <a:gd name="T19" fmla="*/ 269655105 h 2019"/>
              <a:gd name="T20" fmla="*/ 148299079 w 1239"/>
              <a:gd name="T21" fmla="*/ 254902565 h 20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39"/>
              <a:gd name="T34" fmla="*/ 0 h 2019"/>
              <a:gd name="T35" fmla="*/ 1239 w 1239"/>
              <a:gd name="T36" fmla="*/ 2019 h 20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39" h="2019">
                <a:moveTo>
                  <a:pt x="33" y="11"/>
                </a:moveTo>
                <a:lnTo>
                  <a:pt x="1167" y="1869"/>
                </a:lnTo>
                <a:cubicBezTo>
                  <a:pt x="1172" y="1876"/>
                  <a:pt x="1169" y="1887"/>
                  <a:pt x="1161" y="1891"/>
                </a:cubicBezTo>
                <a:cubicBezTo>
                  <a:pt x="1153" y="1896"/>
                  <a:pt x="1143" y="1894"/>
                  <a:pt x="1138" y="1886"/>
                </a:cubicBezTo>
                <a:lnTo>
                  <a:pt x="4" y="28"/>
                </a:lnTo>
                <a:cubicBezTo>
                  <a:pt x="0" y="20"/>
                  <a:pt x="2" y="10"/>
                  <a:pt x="10" y="5"/>
                </a:cubicBezTo>
                <a:cubicBezTo>
                  <a:pt x="18" y="0"/>
                  <a:pt x="28" y="3"/>
                  <a:pt x="33" y="11"/>
                </a:cubicBezTo>
                <a:close/>
                <a:moveTo>
                  <a:pt x="1221" y="1797"/>
                </a:moveTo>
                <a:lnTo>
                  <a:pt x="1239" y="2019"/>
                </a:lnTo>
                <a:lnTo>
                  <a:pt x="1050" y="1901"/>
                </a:lnTo>
                <a:lnTo>
                  <a:pt x="1221" y="1797"/>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00" name="Freeform 101"/>
          <p:cNvSpPr>
            <a:spLocks noEditPoints="1"/>
          </p:cNvSpPr>
          <p:nvPr/>
        </p:nvSpPr>
        <p:spPr bwMode="auto">
          <a:xfrm>
            <a:off x="782638" y="4983285"/>
            <a:ext cx="431800" cy="760413"/>
          </a:xfrm>
          <a:custGeom>
            <a:avLst/>
            <a:gdLst>
              <a:gd name="T0" fmla="*/ 74909117 w 2480"/>
              <a:gd name="T1" fmla="*/ 1985962 h 4038"/>
              <a:gd name="T2" fmla="*/ 6154021 w 2480"/>
              <a:gd name="T3" fmla="*/ 133728174 h 4038"/>
              <a:gd name="T4" fmla="*/ 4759550 w 2480"/>
              <a:gd name="T5" fmla="*/ 134118361 h 4038"/>
              <a:gd name="T6" fmla="*/ 4425950 w 2480"/>
              <a:gd name="T7" fmla="*/ 132522397 h 4038"/>
              <a:gd name="T8" fmla="*/ 73181220 w 2480"/>
              <a:gd name="T9" fmla="*/ 744783 h 4038"/>
              <a:gd name="T10" fmla="*/ 74575690 w 2480"/>
              <a:gd name="T11" fmla="*/ 354596 h 4038"/>
              <a:gd name="T12" fmla="*/ 74909117 w 2480"/>
              <a:gd name="T13" fmla="*/ 1985962 h 4038"/>
              <a:gd name="T14" fmla="*/ 11519832 w 2480"/>
              <a:gd name="T15" fmla="*/ 134792149 h 4038"/>
              <a:gd name="T16" fmla="*/ 0 w 2480"/>
              <a:gd name="T17" fmla="*/ 143196615 h 4038"/>
              <a:gd name="T18" fmla="*/ 1151931 w 2480"/>
              <a:gd name="T19" fmla="*/ 127415879 h 4038"/>
              <a:gd name="T20" fmla="*/ 11519832 w 2480"/>
              <a:gd name="T21" fmla="*/ 134792149 h 40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80"/>
              <a:gd name="T34" fmla="*/ 0 h 4038"/>
              <a:gd name="T35" fmla="*/ 2480 w 2480"/>
              <a:gd name="T36" fmla="*/ 4038 h 40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80" h="4038">
                <a:moveTo>
                  <a:pt x="2471" y="56"/>
                </a:moveTo>
                <a:lnTo>
                  <a:pt x="203" y="3771"/>
                </a:lnTo>
                <a:cubicBezTo>
                  <a:pt x="193" y="3787"/>
                  <a:pt x="172" y="3792"/>
                  <a:pt x="157" y="3782"/>
                </a:cubicBezTo>
                <a:cubicBezTo>
                  <a:pt x="141" y="3773"/>
                  <a:pt x="136" y="3752"/>
                  <a:pt x="146" y="3737"/>
                </a:cubicBezTo>
                <a:lnTo>
                  <a:pt x="2414" y="21"/>
                </a:lnTo>
                <a:cubicBezTo>
                  <a:pt x="2423" y="5"/>
                  <a:pt x="2444" y="0"/>
                  <a:pt x="2460" y="10"/>
                </a:cubicBezTo>
                <a:cubicBezTo>
                  <a:pt x="2475" y="20"/>
                  <a:pt x="2480" y="40"/>
                  <a:pt x="2471" y="56"/>
                </a:cubicBezTo>
                <a:close/>
                <a:moveTo>
                  <a:pt x="380" y="3801"/>
                </a:moveTo>
                <a:lnTo>
                  <a:pt x="0" y="4038"/>
                </a:lnTo>
                <a:lnTo>
                  <a:pt x="38" y="3593"/>
                </a:lnTo>
                <a:lnTo>
                  <a:pt x="380" y="3801"/>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01" name="Freeform 102"/>
          <p:cNvSpPr>
            <a:spLocks noEditPoints="1"/>
          </p:cNvSpPr>
          <p:nvPr/>
        </p:nvSpPr>
        <p:spPr bwMode="auto">
          <a:xfrm>
            <a:off x="1484313" y="4983285"/>
            <a:ext cx="431800" cy="760413"/>
          </a:xfrm>
          <a:custGeom>
            <a:avLst/>
            <a:gdLst>
              <a:gd name="T0" fmla="*/ 2031201 w 2480"/>
              <a:gd name="T1" fmla="*/ 744783 h 4038"/>
              <a:gd name="T2" fmla="*/ 70786297 w 2480"/>
              <a:gd name="T3" fmla="*/ 132522397 h 4038"/>
              <a:gd name="T4" fmla="*/ 70422401 w 2480"/>
              <a:gd name="T5" fmla="*/ 134118361 h 4038"/>
              <a:gd name="T6" fmla="*/ 69058227 w 2480"/>
              <a:gd name="T7" fmla="*/ 133728174 h 4038"/>
              <a:gd name="T8" fmla="*/ 303131 w 2480"/>
              <a:gd name="T9" fmla="*/ 1985962 h 4038"/>
              <a:gd name="T10" fmla="*/ 636557 w 2480"/>
              <a:gd name="T11" fmla="*/ 354596 h 4038"/>
              <a:gd name="T12" fmla="*/ 2031201 w 2480"/>
              <a:gd name="T13" fmla="*/ 744783 h 4038"/>
              <a:gd name="T14" fmla="*/ 74030021 w 2480"/>
              <a:gd name="T15" fmla="*/ 127415879 h 4038"/>
              <a:gd name="T16" fmla="*/ 75181952 w 2480"/>
              <a:gd name="T17" fmla="*/ 143196615 h 4038"/>
              <a:gd name="T18" fmla="*/ 63692415 w 2480"/>
              <a:gd name="T19" fmla="*/ 134792149 h 4038"/>
              <a:gd name="T20" fmla="*/ 74030021 w 2480"/>
              <a:gd name="T21" fmla="*/ 127415879 h 40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80"/>
              <a:gd name="T34" fmla="*/ 0 h 4038"/>
              <a:gd name="T35" fmla="*/ 2480 w 2480"/>
              <a:gd name="T36" fmla="*/ 4038 h 40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80" h="4038">
                <a:moveTo>
                  <a:pt x="67" y="21"/>
                </a:moveTo>
                <a:lnTo>
                  <a:pt x="2335" y="3737"/>
                </a:lnTo>
                <a:cubicBezTo>
                  <a:pt x="2344" y="3752"/>
                  <a:pt x="2339" y="3773"/>
                  <a:pt x="2323" y="3782"/>
                </a:cubicBezTo>
                <a:cubicBezTo>
                  <a:pt x="2308" y="3792"/>
                  <a:pt x="2287" y="3787"/>
                  <a:pt x="2278" y="3771"/>
                </a:cubicBezTo>
                <a:lnTo>
                  <a:pt x="10" y="56"/>
                </a:lnTo>
                <a:cubicBezTo>
                  <a:pt x="0" y="40"/>
                  <a:pt x="5" y="20"/>
                  <a:pt x="21" y="10"/>
                </a:cubicBezTo>
                <a:cubicBezTo>
                  <a:pt x="36" y="0"/>
                  <a:pt x="57" y="5"/>
                  <a:pt x="67" y="21"/>
                </a:cubicBezTo>
                <a:close/>
                <a:moveTo>
                  <a:pt x="2442" y="3593"/>
                </a:moveTo>
                <a:lnTo>
                  <a:pt x="2480" y="4038"/>
                </a:lnTo>
                <a:lnTo>
                  <a:pt x="2101" y="3801"/>
                </a:lnTo>
                <a:lnTo>
                  <a:pt x="2442" y="3593"/>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02" name="Freeform 103"/>
          <p:cNvSpPr>
            <a:spLocks noEditPoints="1"/>
          </p:cNvSpPr>
          <p:nvPr/>
        </p:nvSpPr>
        <p:spPr bwMode="auto">
          <a:xfrm>
            <a:off x="1484313" y="4092698"/>
            <a:ext cx="225425" cy="277812"/>
          </a:xfrm>
          <a:custGeom>
            <a:avLst/>
            <a:gdLst>
              <a:gd name="T0" fmla="*/ 291568 w 1670"/>
              <a:gd name="T1" fmla="*/ 53666348 h 1371"/>
              <a:gd name="T2" fmla="*/ 25345329 w 1670"/>
              <a:gd name="T3" fmla="*/ 7596162 h 1371"/>
              <a:gd name="T4" fmla="*/ 26201674 w 1670"/>
              <a:gd name="T5" fmla="*/ 7801634 h 1371"/>
              <a:gd name="T6" fmla="*/ 26110694 w 1670"/>
              <a:gd name="T7" fmla="*/ 9690391 h 1371"/>
              <a:gd name="T8" fmla="*/ 1056798 w 1670"/>
              <a:gd name="T9" fmla="*/ 55801509 h 1371"/>
              <a:gd name="T10" fmla="*/ 200453 w 1670"/>
              <a:gd name="T11" fmla="*/ 55596240 h 1371"/>
              <a:gd name="T12" fmla="*/ 291568 w 1670"/>
              <a:gd name="T13" fmla="*/ 53666348 h 1371"/>
              <a:gd name="T14" fmla="*/ 22484726 w 1670"/>
              <a:gd name="T15" fmla="*/ 4023917 h 1371"/>
              <a:gd name="T16" fmla="*/ 30429000 w 1670"/>
              <a:gd name="T17" fmla="*/ 0 h 1371"/>
              <a:gd name="T18" fmla="*/ 27094600 w 1670"/>
              <a:gd name="T19" fmla="*/ 16752813 h 1371"/>
              <a:gd name="T20" fmla="*/ 22484726 w 1670"/>
              <a:gd name="T21" fmla="*/ 4023917 h 13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0"/>
              <a:gd name="T34" fmla="*/ 0 h 1371"/>
              <a:gd name="T35" fmla="*/ 1670 w 1670"/>
              <a:gd name="T36" fmla="*/ 1371 h 13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0" h="1371">
                <a:moveTo>
                  <a:pt x="16" y="1307"/>
                </a:moveTo>
                <a:lnTo>
                  <a:pt x="1391" y="185"/>
                </a:lnTo>
                <a:cubicBezTo>
                  <a:pt x="1405" y="173"/>
                  <a:pt x="1426" y="175"/>
                  <a:pt x="1438" y="190"/>
                </a:cubicBezTo>
                <a:cubicBezTo>
                  <a:pt x="1450" y="204"/>
                  <a:pt x="1448" y="225"/>
                  <a:pt x="1433" y="236"/>
                </a:cubicBezTo>
                <a:lnTo>
                  <a:pt x="58" y="1359"/>
                </a:lnTo>
                <a:cubicBezTo>
                  <a:pt x="44" y="1371"/>
                  <a:pt x="23" y="1368"/>
                  <a:pt x="11" y="1354"/>
                </a:cubicBezTo>
                <a:cubicBezTo>
                  <a:pt x="0" y="1340"/>
                  <a:pt x="2" y="1319"/>
                  <a:pt x="16" y="1307"/>
                </a:cubicBezTo>
                <a:close/>
                <a:moveTo>
                  <a:pt x="1234" y="98"/>
                </a:moveTo>
                <a:lnTo>
                  <a:pt x="1670" y="0"/>
                </a:lnTo>
                <a:lnTo>
                  <a:pt x="1487" y="408"/>
                </a:lnTo>
                <a:lnTo>
                  <a:pt x="1234" y="98"/>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03" name="Freeform 104"/>
          <p:cNvSpPr>
            <a:spLocks noEditPoints="1"/>
          </p:cNvSpPr>
          <p:nvPr/>
        </p:nvSpPr>
        <p:spPr bwMode="auto">
          <a:xfrm>
            <a:off x="2195513" y="4105398"/>
            <a:ext cx="163513" cy="274637"/>
          </a:xfrm>
          <a:custGeom>
            <a:avLst/>
            <a:gdLst>
              <a:gd name="T0" fmla="*/ 609780 w 1662"/>
              <a:gd name="T1" fmla="*/ 308731 h 2038"/>
              <a:gd name="T2" fmla="*/ 14305912 w 1662"/>
              <a:gd name="T3" fmla="*/ 31924867 h 2038"/>
              <a:gd name="T4" fmla="*/ 14257606 w 1662"/>
              <a:gd name="T5" fmla="*/ 32778290 h 2038"/>
              <a:gd name="T6" fmla="*/ 13802681 w 1662"/>
              <a:gd name="T7" fmla="*/ 32687598 h 2038"/>
              <a:gd name="T8" fmla="*/ 106451 w 1662"/>
              <a:gd name="T9" fmla="*/ 1071462 h 2038"/>
              <a:gd name="T10" fmla="*/ 154855 w 1662"/>
              <a:gd name="T11" fmla="*/ 217904 h 2038"/>
              <a:gd name="T12" fmla="*/ 609780 w 1662"/>
              <a:gd name="T13" fmla="*/ 308731 h 2038"/>
              <a:gd name="T14" fmla="*/ 15148073 w 1662"/>
              <a:gd name="T15" fmla="*/ 29073790 h 2038"/>
              <a:gd name="T16" fmla="*/ 16086944 w 1662"/>
              <a:gd name="T17" fmla="*/ 37009559 h 2038"/>
              <a:gd name="T18" fmla="*/ 12147481 w 1662"/>
              <a:gd name="T19" fmla="*/ 33650040 h 2038"/>
              <a:gd name="T20" fmla="*/ 15148073 w 1662"/>
              <a:gd name="T21" fmla="*/ 29073790 h 20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62"/>
              <a:gd name="T34" fmla="*/ 0 h 2038"/>
              <a:gd name="T35" fmla="*/ 1662 w 1662"/>
              <a:gd name="T36" fmla="*/ 2038 h 20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62" h="2038">
                <a:moveTo>
                  <a:pt x="63" y="17"/>
                </a:moveTo>
                <a:lnTo>
                  <a:pt x="1478" y="1758"/>
                </a:lnTo>
                <a:cubicBezTo>
                  <a:pt x="1489" y="1772"/>
                  <a:pt x="1487" y="1793"/>
                  <a:pt x="1473" y="1805"/>
                </a:cubicBezTo>
                <a:cubicBezTo>
                  <a:pt x="1459" y="1817"/>
                  <a:pt x="1438" y="1814"/>
                  <a:pt x="1426" y="1800"/>
                </a:cubicBezTo>
                <a:lnTo>
                  <a:pt x="11" y="59"/>
                </a:lnTo>
                <a:cubicBezTo>
                  <a:pt x="0" y="45"/>
                  <a:pt x="2" y="24"/>
                  <a:pt x="16" y="12"/>
                </a:cubicBezTo>
                <a:cubicBezTo>
                  <a:pt x="30" y="0"/>
                  <a:pt x="51" y="2"/>
                  <a:pt x="63" y="17"/>
                </a:cubicBezTo>
                <a:close/>
                <a:moveTo>
                  <a:pt x="1565" y="1601"/>
                </a:moveTo>
                <a:lnTo>
                  <a:pt x="1662" y="2038"/>
                </a:lnTo>
                <a:lnTo>
                  <a:pt x="1255" y="1853"/>
                </a:lnTo>
                <a:lnTo>
                  <a:pt x="1565" y="1601"/>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04" name="Freeform 105"/>
          <p:cNvSpPr>
            <a:spLocks noEditPoints="1"/>
          </p:cNvSpPr>
          <p:nvPr/>
        </p:nvSpPr>
        <p:spPr bwMode="auto">
          <a:xfrm>
            <a:off x="2447926" y="3989510"/>
            <a:ext cx="198437" cy="319088"/>
          </a:xfrm>
          <a:custGeom>
            <a:avLst/>
            <a:gdLst>
              <a:gd name="T0" fmla="*/ 22781474 w 1663"/>
              <a:gd name="T1" fmla="*/ 49542561 h 2038"/>
              <a:gd name="T2" fmla="*/ 2634093 w 1663"/>
              <a:gd name="T3" fmla="*/ 6863837 h 2038"/>
              <a:gd name="T4" fmla="*/ 2705330 w 1663"/>
              <a:gd name="T5" fmla="*/ 5711800 h 2038"/>
              <a:gd name="T6" fmla="*/ 3374503 w 1663"/>
              <a:gd name="T7" fmla="*/ 5834238 h 2038"/>
              <a:gd name="T8" fmla="*/ 23507565 w 1663"/>
              <a:gd name="T9" fmla="*/ 48512962 h 2038"/>
              <a:gd name="T10" fmla="*/ 23436329 w 1663"/>
              <a:gd name="T11" fmla="*/ 49665155 h 2038"/>
              <a:gd name="T12" fmla="*/ 22781474 w 1663"/>
              <a:gd name="T13" fmla="*/ 49542561 h 2038"/>
              <a:gd name="T14" fmla="*/ 1381064 w 1663"/>
              <a:gd name="T15" fmla="*/ 10712620 h 2038"/>
              <a:gd name="T16" fmla="*/ 0 w 1663"/>
              <a:gd name="T17" fmla="*/ 0 h 2038"/>
              <a:gd name="T18" fmla="*/ 5809204 w 1663"/>
              <a:gd name="T19" fmla="*/ 4510602 h 2038"/>
              <a:gd name="T20" fmla="*/ 1381064 w 1663"/>
              <a:gd name="T21" fmla="*/ 10712620 h 20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63"/>
              <a:gd name="T34" fmla="*/ 0 h 2038"/>
              <a:gd name="T35" fmla="*/ 1663 w 1663"/>
              <a:gd name="T36" fmla="*/ 2038 h 20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63" h="2038">
                <a:moveTo>
                  <a:pt x="1600" y="2021"/>
                </a:moveTo>
                <a:lnTo>
                  <a:pt x="185" y="280"/>
                </a:lnTo>
                <a:cubicBezTo>
                  <a:pt x="173" y="266"/>
                  <a:pt x="175" y="245"/>
                  <a:pt x="190" y="233"/>
                </a:cubicBezTo>
                <a:cubicBezTo>
                  <a:pt x="204" y="221"/>
                  <a:pt x="225" y="224"/>
                  <a:pt x="237" y="238"/>
                </a:cubicBezTo>
                <a:lnTo>
                  <a:pt x="1651" y="1979"/>
                </a:lnTo>
                <a:cubicBezTo>
                  <a:pt x="1663" y="1993"/>
                  <a:pt x="1661" y="2014"/>
                  <a:pt x="1646" y="2026"/>
                </a:cubicBezTo>
                <a:cubicBezTo>
                  <a:pt x="1632" y="2038"/>
                  <a:pt x="1611" y="2035"/>
                  <a:pt x="1600" y="2021"/>
                </a:cubicBezTo>
                <a:close/>
                <a:moveTo>
                  <a:pt x="97" y="437"/>
                </a:moveTo>
                <a:lnTo>
                  <a:pt x="0" y="0"/>
                </a:lnTo>
                <a:lnTo>
                  <a:pt x="408" y="184"/>
                </a:lnTo>
                <a:lnTo>
                  <a:pt x="97" y="437"/>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05" name="Freeform 106"/>
          <p:cNvSpPr>
            <a:spLocks noEditPoints="1"/>
          </p:cNvSpPr>
          <p:nvPr/>
        </p:nvSpPr>
        <p:spPr bwMode="auto">
          <a:xfrm>
            <a:off x="3186113" y="4019673"/>
            <a:ext cx="180975" cy="350837"/>
          </a:xfrm>
          <a:custGeom>
            <a:avLst/>
            <a:gdLst>
              <a:gd name="T0" fmla="*/ 142125 w 1663"/>
              <a:gd name="T1" fmla="*/ 58647276 h 2038"/>
              <a:gd name="T2" fmla="*/ 16899561 w 1663"/>
              <a:gd name="T3" fmla="*/ 7053063 h 2038"/>
              <a:gd name="T4" fmla="*/ 17456198 w 1663"/>
              <a:gd name="T5" fmla="*/ 6904844 h 2038"/>
              <a:gd name="T6" fmla="*/ 17503536 w 1663"/>
              <a:gd name="T7" fmla="*/ 8297691 h 2038"/>
              <a:gd name="T8" fmla="*/ 757962 w 1663"/>
              <a:gd name="T9" fmla="*/ 59891904 h 2038"/>
              <a:gd name="T10" fmla="*/ 201325 w 1663"/>
              <a:gd name="T11" fmla="*/ 60040123 h 2038"/>
              <a:gd name="T12" fmla="*/ 142125 w 1663"/>
              <a:gd name="T13" fmla="*/ 58647276 h 2038"/>
              <a:gd name="T14" fmla="*/ 14862694 w 1663"/>
              <a:gd name="T15" fmla="*/ 5452778 h 2038"/>
              <a:gd name="T16" fmla="*/ 19694498 w 1663"/>
              <a:gd name="T17" fmla="*/ 0 h 2038"/>
              <a:gd name="T18" fmla="*/ 18545748 w 1663"/>
              <a:gd name="T19" fmla="*/ 12950499 h 2038"/>
              <a:gd name="T20" fmla="*/ 14862694 w 1663"/>
              <a:gd name="T21" fmla="*/ 5452778 h 20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63"/>
              <a:gd name="T34" fmla="*/ 0 h 2038"/>
              <a:gd name="T35" fmla="*/ 1663 w 1663"/>
              <a:gd name="T36" fmla="*/ 2038 h 20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63" h="2038">
                <a:moveTo>
                  <a:pt x="12" y="1979"/>
                </a:moveTo>
                <a:lnTo>
                  <a:pt x="1427" y="238"/>
                </a:lnTo>
                <a:cubicBezTo>
                  <a:pt x="1438" y="224"/>
                  <a:pt x="1459" y="221"/>
                  <a:pt x="1474" y="233"/>
                </a:cubicBezTo>
                <a:cubicBezTo>
                  <a:pt x="1488" y="245"/>
                  <a:pt x="1490" y="266"/>
                  <a:pt x="1478" y="280"/>
                </a:cubicBezTo>
                <a:lnTo>
                  <a:pt x="64" y="2021"/>
                </a:lnTo>
                <a:cubicBezTo>
                  <a:pt x="52" y="2035"/>
                  <a:pt x="31" y="2038"/>
                  <a:pt x="17" y="2026"/>
                </a:cubicBezTo>
                <a:cubicBezTo>
                  <a:pt x="2" y="2014"/>
                  <a:pt x="0" y="1993"/>
                  <a:pt x="12" y="1979"/>
                </a:cubicBezTo>
                <a:close/>
                <a:moveTo>
                  <a:pt x="1255" y="184"/>
                </a:moveTo>
                <a:lnTo>
                  <a:pt x="1663" y="0"/>
                </a:lnTo>
                <a:lnTo>
                  <a:pt x="1566" y="437"/>
                </a:lnTo>
                <a:lnTo>
                  <a:pt x="1255" y="184"/>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06" name="Freeform 107"/>
          <p:cNvSpPr>
            <a:spLocks noEditPoints="1"/>
          </p:cNvSpPr>
          <p:nvPr/>
        </p:nvSpPr>
        <p:spPr bwMode="auto">
          <a:xfrm>
            <a:off x="3798888" y="4092698"/>
            <a:ext cx="287338" cy="287337"/>
          </a:xfrm>
          <a:custGeom>
            <a:avLst/>
            <a:gdLst>
              <a:gd name="T0" fmla="*/ 792701 w 2479"/>
              <a:gd name="T1" fmla="*/ 238555 h 2038"/>
              <a:gd name="T2" fmla="*/ 30134442 w 2479"/>
              <a:gd name="T3" fmla="*/ 35800386 h 2038"/>
              <a:gd name="T4" fmla="*/ 30188108 w 2479"/>
              <a:gd name="T5" fmla="*/ 36734724 h 2038"/>
              <a:gd name="T6" fmla="*/ 29556637 w 2479"/>
              <a:gd name="T7" fmla="*/ 36814242 h 2038"/>
              <a:gd name="T8" fmla="*/ 228340 w 2479"/>
              <a:gd name="T9" fmla="*/ 1272150 h 2038"/>
              <a:gd name="T10" fmla="*/ 161229 w 2479"/>
              <a:gd name="T11" fmla="*/ 337952 h 2038"/>
              <a:gd name="T12" fmla="*/ 792701 w 2479"/>
              <a:gd name="T13" fmla="*/ 238555 h 2038"/>
              <a:gd name="T14" fmla="*/ 30859916 w 2479"/>
              <a:gd name="T15" fmla="*/ 32401265 h 2038"/>
              <a:gd name="T16" fmla="*/ 33305013 w 2479"/>
              <a:gd name="T17" fmla="*/ 40511556 h 2038"/>
              <a:gd name="T18" fmla="*/ 27447444 w 2479"/>
              <a:gd name="T19" fmla="*/ 38543622 h 2038"/>
              <a:gd name="T20" fmla="*/ 30859916 w 2479"/>
              <a:gd name="T21" fmla="*/ 32401265 h 20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79"/>
              <a:gd name="T34" fmla="*/ 0 h 2038"/>
              <a:gd name="T35" fmla="*/ 2479 w 2479"/>
              <a:gd name="T36" fmla="*/ 2038 h 20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79" h="2038">
                <a:moveTo>
                  <a:pt x="59" y="12"/>
                </a:moveTo>
                <a:lnTo>
                  <a:pt x="2243" y="1801"/>
                </a:lnTo>
                <a:cubicBezTo>
                  <a:pt x="2257" y="1812"/>
                  <a:pt x="2259" y="1833"/>
                  <a:pt x="2247" y="1848"/>
                </a:cubicBezTo>
                <a:cubicBezTo>
                  <a:pt x="2236" y="1862"/>
                  <a:pt x="2215" y="1864"/>
                  <a:pt x="2200" y="1852"/>
                </a:cubicBezTo>
                <a:lnTo>
                  <a:pt x="17" y="64"/>
                </a:lnTo>
                <a:cubicBezTo>
                  <a:pt x="2" y="52"/>
                  <a:pt x="0" y="31"/>
                  <a:pt x="12" y="17"/>
                </a:cubicBezTo>
                <a:cubicBezTo>
                  <a:pt x="24" y="2"/>
                  <a:pt x="45" y="0"/>
                  <a:pt x="59" y="12"/>
                </a:cubicBezTo>
                <a:close/>
                <a:moveTo>
                  <a:pt x="2297" y="1630"/>
                </a:moveTo>
                <a:lnTo>
                  <a:pt x="2479" y="2038"/>
                </a:lnTo>
                <a:lnTo>
                  <a:pt x="2043" y="1939"/>
                </a:lnTo>
                <a:lnTo>
                  <a:pt x="2297" y="1630"/>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07" name="Freeform 108"/>
          <p:cNvSpPr>
            <a:spLocks noEditPoints="1"/>
          </p:cNvSpPr>
          <p:nvPr/>
        </p:nvSpPr>
        <p:spPr bwMode="auto">
          <a:xfrm>
            <a:off x="4157663" y="4019673"/>
            <a:ext cx="360363" cy="360362"/>
          </a:xfrm>
          <a:custGeom>
            <a:avLst/>
            <a:gdLst>
              <a:gd name="T0" fmla="*/ 51117782 w 2480"/>
              <a:gd name="T1" fmla="*/ 63344496 h 2038"/>
              <a:gd name="T2" fmla="*/ 5004105 w 2480"/>
              <a:gd name="T3" fmla="*/ 7410054 h 2038"/>
              <a:gd name="T4" fmla="*/ 4919681 w 2480"/>
              <a:gd name="T5" fmla="*/ 5940492 h 2038"/>
              <a:gd name="T6" fmla="*/ 5890918 w 2480"/>
              <a:gd name="T7" fmla="*/ 5815479 h 2038"/>
              <a:gd name="T8" fmla="*/ 52004595 w 2480"/>
              <a:gd name="T9" fmla="*/ 61718623 h 2038"/>
              <a:gd name="T10" fmla="*/ 52110088 w 2480"/>
              <a:gd name="T11" fmla="*/ 63188186 h 2038"/>
              <a:gd name="T12" fmla="*/ 51117782 w 2480"/>
              <a:gd name="T13" fmla="*/ 63344496 h 2038"/>
              <a:gd name="T14" fmla="*/ 3863876 w 2480"/>
              <a:gd name="T15" fmla="*/ 12756426 h 2038"/>
              <a:gd name="T16" fmla="*/ 0 w 2480"/>
              <a:gd name="T17" fmla="*/ 0 h 2038"/>
              <a:gd name="T18" fmla="*/ 9226891 w 2480"/>
              <a:gd name="T19" fmla="*/ 3095258 h 2038"/>
              <a:gd name="T20" fmla="*/ 3863876 w 2480"/>
              <a:gd name="T21" fmla="*/ 12756426 h 20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80"/>
              <a:gd name="T34" fmla="*/ 0 h 2038"/>
              <a:gd name="T35" fmla="*/ 2480 w 2480"/>
              <a:gd name="T36" fmla="*/ 2038 h 20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80" h="2038">
                <a:moveTo>
                  <a:pt x="2421" y="2026"/>
                </a:moveTo>
                <a:lnTo>
                  <a:pt x="237" y="237"/>
                </a:lnTo>
                <a:cubicBezTo>
                  <a:pt x="223" y="225"/>
                  <a:pt x="221" y="204"/>
                  <a:pt x="233" y="190"/>
                </a:cubicBezTo>
                <a:cubicBezTo>
                  <a:pt x="244" y="176"/>
                  <a:pt x="265" y="174"/>
                  <a:pt x="279" y="186"/>
                </a:cubicBezTo>
                <a:lnTo>
                  <a:pt x="2463" y="1974"/>
                </a:lnTo>
                <a:cubicBezTo>
                  <a:pt x="2477" y="1986"/>
                  <a:pt x="2480" y="2007"/>
                  <a:pt x="2468" y="2021"/>
                </a:cubicBezTo>
                <a:cubicBezTo>
                  <a:pt x="2456" y="2035"/>
                  <a:pt x="2435" y="2038"/>
                  <a:pt x="2421" y="2026"/>
                </a:cubicBezTo>
                <a:close/>
                <a:moveTo>
                  <a:pt x="183" y="408"/>
                </a:moveTo>
                <a:lnTo>
                  <a:pt x="0" y="0"/>
                </a:lnTo>
                <a:lnTo>
                  <a:pt x="437" y="99"/>
                </a:lnTo>
                <a:lnTo>
                  <a:pt x="183" y="408"/>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08" name="Freeform 109"/>
          <p:cNvSpPr>
            <a:spLocks noEditPoints="1"/>
          </p:cNvSpPr>
          <p:nvPr/>
        </p:nvSpPr>
        <p:spPr bwMode="auto">
          <a:xfrm>
            <a:off x="7470776" y="3948235"/>
            <a:ext cx="290512" cy="382588"/>
          </a:xfrm>
          <a:custGeom>
            <a:avLst/>
            <a:gdLst>
              <a:gd name="T0" fmla="*/ 100707451 w 832"/>
              <a:gd name="T1" fmla="*/ 4229118 h 1019"/>
              <a:gd name="T2" fmla="*/ 14386629 w 832"/>
              <a:gd name="T3" fmla="*/ 126869410 h 1019"/>
              <a:gd name="T4" fmla="*/ 11582420 w 832"/>
              <a:gd name="T5" fmla="*/ 127292171 h 1019"/>
              <a:gd name="T6" fmla="*/ 11216836 w 832"/>
              <a:gd name="T7" fmla="*/ 123908952 h 1019"/>
              <a:gd name="T8" fmla="*/ 97537309 w 832"/>
              <a:gd name="T9" fmla="*/ 1268660 h 1019"/>
              <a:gd name="T10" fmla="*/ 100341518 w 832"/>
              <a:gd name="T11" fmla="*/ 845899 h 1019"/>
              <a:gd name="T12" fmla="*/ 100707451 w 832"/>
              <a:gd name="T13" fmla="*/ 4229118 h 1019"/>
              <a:gd name="T14" fmla="*/ 24871947 w 832"/>
              <a:gd name="T15" fmla="*/ 130675391 h 1019"/>
              <a:gd name="T16" fmla="*/ 0 w 832"/>
              <a:gd name="T17" fmla="*/ 143644335 h 1019"/>
              <a:gd name="T18" fmla="*/ 5974002 w 832"/>
              <a:gd name="T19" fmla="*/ 112913771 h 1019"/>
              <a:gd name="T20" fmla="*/ 24871947 w 832"/>
              <a:gd name="T21" fmla="*/ 130675391 h 10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32"/>
              <a:gd name="T34" fmla="*/ 0 h 1019"/>
              <a:gd name="T35" fmla="*/ 832 w 832"/>
              <a:gd name="T36" fmla="*/ 1019 h 10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32" h="1019">
                <a:moveTo>
                  <a:pt x="826" y="30"/>
                </a:moveTo>
                <a:lnTo>
                  <a:pt x="118" y="900"/>
                </a:lnTo>
                <a:cubicBezTo>
                  <a:pt x="113" y="907"/>
                  <a:pt x="102" y="909"/>
                  <a:pt x="95" y="903"/>
                </a:cubicBezTo>
                <a:cubicBezTo>
                  <a:pt x="88" y="897"/>
                  <a:pt x="87" y="886"/>
                  <a:pt x="92" y="879"/>
                </a:cubicBezTo>
                <a:lnTo>
                  <a:pt x="800" y="9"/>
                </a:lnTo>
                <a:cubicBezTo>
                  <a:pt x="806" y="1"/>
                  <a:pt x="816" y="0"/>
                  <a:pt x="823" y="6"/>
                </a:cubicBezTo>
                <a:cubicBezTo>
                  <a:pt x="830" y="12"/>
                  <a:pt x="832" y="23"/>
                  <a:pt x="826" y="30"/>
                </a:cubicBezTo>
                <a:close/>
                <a:moveTo>
                  <a:pt x="204" y="927"/>
                </a:moveTo>
                <a:lnTo>
                  <a:pt x="0" y="1019"/>
                </a:lnTo>
                <a:lnTo>
                  <a:pt x="49" y="801"/>
                </a:lnTo>
                <a:lnTo>
                  <a:pt x="204" y="927"/>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09" name="Freeform 110"/>
          <p:cNvSpPr>
            <a:spLocks noEditPoints="1"/>
          </p:cNvSpPr>
          <p:nvPr/>
        </p:nvSpPr>
        <p:spPr bwMode="auto">
          <a:xfrm>
            <a:off x="7686676" y="4092698"/>
            <a:ext cx="290512" cy="384175"/>
          </a:xfrm>
          <a:custGeom>
            <a:avLst/>
            <a:gdLst>
              <a:gd name="T0" fmla="*/ 726454 w 835"/>
              <a:gd name="T1" fmla="*/ 140716629 h 1019"/>
              <a:gd name="T2" fmla="*/ 86791069 w 835"/>
              <a:gd name="T3" fmla="*/ 16914256 h 1019"/>
              <a:gd name="T4" fmla="*/ 89575113 w 835"/>
              <a:gd name="T5" fmla="*/ 16487856 h 1019"/>
              <a:gd name="T6" fmla="*/ 89938340 w 835"/>
              <a:gd name="T7" fmla="*/ 19899436 h 1019"/>
              <a:gd name="T8" fmla="*/ 3752302 w 835"/>
              <a:gd name="T9" fmla="*/ 143701432 h 1019"/>
              <a:gd name="T10" fmla="*/ 968257 w 835"/>
              <a:gd name="T11" fmla="*/ 143985699 h 1019"/>
              <a:gd name="T12" fmla="*/ 726454 w 835"/>
              <a:gd name="T13" fmla="*/ 140716629 h 1019"/>
              <a:gd name="T14" fmla="*/ 76380998 w 835"/>
              <a:gd name="T15" fmla="*/ 13076653 h 1019"/>
              <a:gd name="T16" fmla="*/ 101074518 w 835"/>
              <a:gd name="T17" fmla="*/ 0 h 1019"/>
              <a:gd name="T18" fmla="*/ 95143202 w 835"/>
              <a:gd name="T19" fmla="*/ 30986221 h 1019"/>
              <a:gd name="T20" fmla="*/ 76380998 w 835"/>
              <a:gd name="T21" fmla="*/ 13076653 h 10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35"/>
              <a:gd name="T34" fmla="*/ 0 h 1019"/>
              <a:gd name="T35" fmla="*/ 835 w 835"/>
              <a:gd name="T36" fmla="*/ 1019 h 10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35" h="1019">
                <a:moveTo>
                  <a:pt x="6" y="990"/>
                </a:moveTo>
                <a:lnTo>
                  <a:pt x="717" y="119"/>
                </a:lnTo>
                <a:cubicBezTo>
                  <a:pt x="723" y="112"/>
                  <a:pt x="733" y="110"/>
                  <a:pt x="740" y="116"/>
                </a:cubicBezTo>
                <a:cubicBezTo>
                  <a:pt x="747" y="122"/>
                  <a:pt x="748" y="133"/>
                  <a:pt x="743" y="140"/>
                </a:cubicBezTo>
                <a:lnTo>
                  <a:pt x="31" y="1011"/>
                </a:lnTo>
                <a:cubicBezTo>
                  <a:pt x="26" y="1018"/>
                  <a:pt x="15" y="1019"/>
                  <a:pt x="8" y="1013"/>
                </a:cubicBezTo>
                <a:cubicBezTo>
                  <a:pt x="1" y="1007"/>
                  <a:pt x="0" y="997"/>
                  <a:pt x="6" y="990"/>
                </a:cubicBezTo>
                <a:close/>
                <a:moveTo>
                  <a:pt x="631" y="92"/>
                </a:moveTo>
                <a:lnTo>
                  <a:pt x="835" y="0"/>
                </a:lnTo>
                <a:lnTo>
                  <a:pt x="786" y="218"/>
                </a:lnTo>
                <a:lnTo>
                  <a:pt x="631" y="92"/>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10" name="Freeform 111"/>
          <p:cNvSpPr>
            <a:spLocks noEditPoints="1"/>
          </p:cNvSpPr>
          <p:nvPr/>
        </p:nvSpPr>
        <p:spPr bwMode="auto">
          <a:xfrm>
            <a:off x="8334376" y="3948235"/>
            <a:ext cx="246062" cy="414338"/>
          </a:xfrm>
          <a:custGeom>
            <a:avLst/>
            <a:gdLst>
              <a:gd name="T0" fmla="*/ 2778880 w 835"/>
              <a:gd name="T1" fmla="*/ 1322710 h 1019"/>
              <a:gd name="T2" fmla="*/ 64521582 w 835"/>
              <a:gd name="T3" fmla="*/ 145328139 h 1019"/>
              <a:gd name="T4" fmla="*/ 64348013 w 835"/>
              <a:gd name="T5" fmla="*/ 149296269 h 1019"/>
              <a:gd name="T6" fmla="*/ 62263705 w 835"/>
              <a:gd name="T7" fmla="*/ 148800202 h 1019"/>
              <a:gd name="T8" fmla="*/ 521003 w 835"/>
              <a:gd name="T9" fmla="*/ 4794773 h 1019"/>
              <a:gd name="T10" fmla="*/ 694573 w 835"/>
              <a:gd name="T11" fmla="*/ 992134 h 1019"/>
              <a:gd name="T12" fmla="*/ 2778880 w 835"/>
              <a:gd name="T13" fmla="*/ 1322710 h 1019"/>
              <a:gd name="T14" fmla="*/ 68255536 w 835"/>
              <a:gd name="T15" fmla="*/ 132432427 h 1019"/>
              <a:gd name="T16" fmla="*/ 72510788 w 835"/>
              <a:gd name="T17" fmla="*/ 168474954 h 1019"/>
              <a:gd name="T18" fmla="*/ 54882435 w 835"/>
              <a:gd name="T19" fmla="*/ 153264399 h 1019"/>
              <a:gd name="T20" fmla="*/ 68255536 w 835"/>
              <a:gd name="T21" fmla="*/ 132432427 h 10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35"/>
              <a:gd name="T34" fmla="*/ 0 h 1019"/>
              <a:gd name="T35" fmla="*/ 835 w 835"/>
              <a:gd name="T36" fmla="*/ 1019 h 10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35" h="1019">
                <a:moveTo>
                  <a:pt x="32" y="8"/>
                </a:moveTo>
                <a:lnTo>
                  <a:pt x="743" y="879"/>
                </a:lnTo>
                <a:cubicBezTo>
                  <a:pt x="749" y="886"/>
                  <a:pt x="748" y="897"/>
                  <a:pt x="741" y="903"/>
                </a:cubicBezTo>
                <a:cubicBezTo>
                  <a:pt x="733" y="908"/>
                  <a:pt x="723" y="907"/>
                  <a:pt x="717" y="900"/>
                </a:cubicBezTo>
                <a:lnTo>
                  <a:pt x="6" y="29"/>
                </a:lnTo>
                <a:cubicBezTo>
                  <a:pt x="0" y="22"/>
                  <a:pt x="1" y="12"/>
                  <a:pt x="8" y="6"/>
                </a:cubicBezTo>
                <a:cubicBezTo>
                  <a:pt x="15" y="0"/>
                  <a:pt x="26" y="1"/>
                  <a:pt x="32" y="8"/>
                </a:cubicBezTo>
                <a:close/>
                <a:moveTo>
                  <a:pt x="786" y="801"/>
                </a:moveTo>
                <a:lnTo>
                  <a:pt x="835" y="1019"/>
                </a:lnTo>
                <a:lnTo>
                  <a:pt x="632" y="927"/>
                </a:lnTo>
                <a:lnTo>
                  <a:pt x="786" y="801"/>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11" name="Freeform 112"/>
          <p:cNvSpPr>
            <a:spLocks noEditPoints="1"/>
          </p:cNvSpPr>
          <p:nvPr/>
        </p:nvSpPr>
        <p:spPr bwMode="auto">
          <a:xfrm>
            <a:off x="776288" y="5100760"/>
            <a:ext cx="214313" cy="398463"/>
          </a:xfrm>
          <a:custGeom>
            <a:avLst/>
            <a:gdLst>
              <a:gd name="T0" fmla="*/ 197383 w 1671"/>
              <a:gd name="T1" fmla="*/ 75650879 h 2038"/>
              <a:gd name="T2" fmla="*/ 23588153 w 1671"/>
              <a:gd name="T3" fmla="*/ 9059657 h 2038"/>
              <a:gd name="T4" fmla="*/ 24361270 w 1671"/>
              <a:gd name="T5" fmla="*/ 8868637 h 2038"/>
              <a:gd name="T6" fmla="*/ 24443481 w 1671"/>
              <a:gd name="T7" fmla="*/ 10665240 h 2038"/>
              <a:gd name="T8" fmla="*/ 1036295 w 1671"/>
              <a:gd name="T9" fmla="*/ 77256267 h 2038"/>
              <a:gd name="T10" fmla="*/ 263178 w 1671"/>
              <a:gd name="T11" fmla="*/ 77447482 h 2038"/>
              <a:gd name="T12" fmla="*/ 197383 w 1671"/>
              <a:gd name="T13" fmla="*/ 75650879 h 2038"/>
              <a:gd name="T14" fmla="*/ 20775279 w 1671"/>
              <a:gd name="T15" fmla="*/ 6995587 h 2038"/>
              <a:gd name="T16" fmla="*/ 27486572 w 1671"/>
              <a:gd name="T17" fmla="*/ 0 h 2038"/>
              <a:gd name="T18" fmla="*/ 25874543 w 1671"/>
              <a:gd name="T19" fmla="*/ 16666820 h 2038"/>
              <a:gd name="T20" fmla="*/ 20775279 w 1671"/>
              <a:gd name="T21" fmla="*/ 6995587 h 20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1"/>
              <a:gd name="T34" fmla="*/ 0 h 2038"/>
              <a:gd name="T35" fmla="*/ 1671 w 1671"/>
              <a:gd name="T36" fmla="*/ 2038 h 20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1" h="2038">
                <a:moveTo>
                  <a:pt x="12" y="1979"/>
                </a:moveTo>
                <a:lnTo>
                  <a:pt x="1434" y="237"/>
                </a:lnTo>
                <a:cubicBezTo>
                  <a:pt x="1446" y="223"/>
                  <a:pt x="1467" y="221"/>
                  <a:pt x="1481" y="232"/>
                </a:cubicBezTo>
                <a:cubicBezTo>
                  <a:pt x="1495" y="244"/>
                  <a:pt x="1497" y="265"/>
                  <a:pt x="1486" y="279"/>
                </a:cubicBezTo>
                <a:lnTo>
                  <a:pt x="63" y="2021"/>
                </a:lnTo>
                <a:cubicBezTo>
                  <a:pt x="52" y="2035"/>
                  <a:pt x="31" y="2038"/>
                  <a:pt x="16" y="2026"/>
                </a:cubicBezTo>
                <a:cubicBezTo>
                  <a:pt x="2" y="2014"/>
                  <a:pt x="0" y="1993"/>
                  <a:pt x="12" y="1979"/>
                </a:cubicBezTo>
                <a:close/>
                <a:moveTo>
                  <a:pt x="1263" y="183"/>
                </a:moveTo>
                <a:lnTo>
                  <a:pt x="1671" y="0"/>
                </a:lnTo>
                <a:lnTo>
                  <a:pt x="1573" y="436"/>
                </a:lnTo>
                <a:lnTo>
                  <a:pt x="1263" y="183"/>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12" name="Freeform 113"/>
          <p:cNvSpPr>
            <a:spLocks noEditPoints="1"/>
          </p:cNvSpPr>
          <p:nvPr/>
        </p:nvSpPr>
        <p:spPr bwMode="auto">
          <a:xfrm>
            <a:off x="1422401" y="5100760"/>
            <a:ext cx="287337" cy="455613"/>
          </a:xfrm>
          <a:custGeom>
            <a:avLst/>
            <a:gdLst>
              <a:gd name="T0" fmla="*/ 1865110 w 1670"/>
              <a:gd name="T1" fmla="*/ 849747 h 2038"/>
              <a:gd name="T2" fmla="*/ 43961873 w 1670"/>
              <a:gd name="T3" fmla="*/ 87912294 h 2038"/>
              <a:gd name="T4" fmla="*/ 43843497 w 1670"/>
              <a:gd name="T5" fmla="*/ 90211374 h 2038"/>
              <a:gd name="T6" fmla="*/ 42452063 w 1670"/>
              <a:gd name="T7" fmla="*/ 90011512 h 2038"/>
              <a:gd name="T8" fmla="*/ 325706 w 1670"/>
              <a:gd name="T9" fmla="*/ 2948742 h 2038"/>
              <a:gd name="T10" fmla="*/ 473676 w 1670"/>
              <a:gd name="T11" fmla="*/ 599808 h 2038"/>
              <a:gd name="T12" fmla="*/ 1865110 w 1670"/>
              <a:gd name="T13" fmla="*/ 849747 h 2038"/>
              <a:gd name="T14" fmla="*/ 46537410 w 1670"/>
              <a:gd name="T15" fmla="*/ 80015748 h 2038"/>
              <a:gd name="T16" fmla="*/ 49438654 w 1670"/>
              <a:gd name="T17" fmla="*/ 101856333 h 2038"/>
              <a:gd name="T18" fmla="*/ 37389770 w 1670"/>
              <a:gd name="T19" fmla="*/ 92660238 h 2038"/>
              <a:gd name="T20" fmla="*/ 46537410 w 1670"/>
              <a:gd name="T21" fmla="*/ 80015748 h 20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0"/>
              <a:gd name="T34" fmla="*/ 0 h 2038"/>
              <a:gd name="T35" fmla="*/ 1670 w 1670"/>
              <a:gd name="T36" fmla="*/ 2038 h 20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0" h="2038">
                <a:moveTo>
                  <a:pt x="63" y="17"/>
                </a:moveTo>
                <a:lnTo>
                  <a:pt x="1485" y="1759"/>
                </a:lnTo>
                <a:cubicBezTo>
                  <a:pt x="1497" y="1773"/>
                  <a:pt x="1495" y="1794"/>
                  <a:pt x="1481" y="1805"/>
                </a:cubicBezTo>
                <a:cubicBezTo>
                  <a:pt x="1466" y="1817"/>
                  <a:pt x="1445" y="1815"/>
                  <a:pt x="1434" y="1801"/>
                </a:cubicBezTo>
                <a:lnTo>
                  <a:pt x="11" y="59"/>
                </a:lnTo>
                <a:cubicBezTo>
                  <a:pt x="0" y="45"/>
                  <a:pt x="2" y="24"/>
                  <a:pt x="16" y="12"/>
                </a:cubicBezTo>
                <a:cubicBezTo>
                  <a:pt x="30" y="0"/>
                  <a:pt x="51" y="2"/>
                  <a:pt x="63" y="17"/>
                </a:cubicBezTo>
                <a:close/>
                <a:moveTo>
                  <a:pt x="1572" y="1601"/>
                </a:moveTo>
                <a:lnTo>
                  <a:pt x="1670" y="2038"/>
                </a:lnTo>
                <a:lnTo>
                  <a:pt x="1263" y="1854"/>
                </a:lnTo>
                <a:lnTo>
                  <a:pt x="1572" y="1601"/>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13" name="Freeform 114"/>
          <p:cNvSpPr>
            <a:spLocks noEditPoints="1"/>
          </p:cNvSpPr>
          <p:nvPr/>
        </p:nvSpPr>
        <p:spPr bwMode="auto">
          <a:xfrm>
            <a:off x="1709738" y="5100760"/>
            <a:ext cx="169863" cy="265113"/>
          </a:xfrm>
          <a:custGeom>
            <a:avLst/>
            <a:gdLst>
              <a:gd name="T0" fmla="*/ 16702582 w 1662"/>
              <a:gd name="T1" fmla="*/ 34199577 h 2038"/>
              <a:gd name="T2" fmla="*/ 1922048 w 1662"/>
              <a:gd name="T3" fmla="*/ 4738212 h 2038"/>
              <a:gd name="T4" fmla="*/ 1974274 w 1662"/>
              <a:gd name="T5" fmla="*/ 3942873 h 2038"/>
              <a:gd name="T6" fmla="*/ 2465160 w 1662"/>
              <a:gd name="T7" fmla="*/ 4027428 h 2038"/>
              <a:gd name="T8" fmla="*/ 17245796 w 1662"/>
              <a:gd name="T9" fmla="*/ 33488793 h 2038"/>
              <a:gd name="T10" fmla="*/ 17193570 w 1662"/>
              <a:gd name="T11" fmla="*/ 34284132 h 2038"/>
              <a:gd name="T12" fmla="*/ 16702582 w 1662"/>
              <a:gd name="T13" fmla="*/ 34199577 h 2038"/>
              <a:gd name="T14" fmla="*/ 1013250 w 1662"/>
              <a:gd name="T15" fmla="*/ 7394936 h 2038"/>
              <a:gd name="T16" fmla="*/ 0 w 1662"/>
              <a:gd name="T17" fmla="*/ 0 h 2038"/>
              <a:gd name="T18" fmla="*/ 4251379 w 1662"/>
              <a:gd name="T19" fmla="*/ 3113712 h 2038"/>
              <a:gd name="T20" fmla="*/ 1013250 w 1662"/>
              <a:gd name="T21" fmla="*/ 7394936 h 20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62"/>
              <a:gd name="T34" fmla="*/ 0 h 2038"/>
              <a:gd name="T35" fmla="*/ 1662 w 1662"/>
              <a:gd name="T36" fmla="*/ 2038 h 20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62" h="2038">
                <a:moveTo>
                  <a:pt x="1599" y="2021"/>
                </a:moveTo>
                <a:lnTo>
                  <a:pt x="184" y="280"/>
                </a:lnTo>
                <a:cubicBezTo>
                  <a:pt x="173" y="266"/>
                  <a:pt x="175" y="245"/>
                  <a:pt x="189" y="233"/>
                </a:cubicBezTo>
                <a:cubicBezTo>
                  <a:pt x="203" y="221"/>
                  <a:pt x="224" y="224"/>
                  <a:pt x="236" y="238"/>
                </a:cubicBezTo>
                <a:lnTo>
                  <a:pt x="1651" y="1979"/>
                </a:lnTo>
                <a:cubicBezTo>
                  <a:pt x="1662" y="1993"/>
                  <a:pt x="1660" y="2014"/>
                  <a:pt x="1646" y="2026"/>
                </a:cubicBezTo>
                <a:cubicBezTo>
                  <a:pt x="1632" y="2038"/>
                  <a:pt x="1611" y="2035"/>
                  <a:pt x="1599" y="2021"/>
                </a:cubicBezTo>
                <a:close/>
                <a:moveTo>
                  <a:pt x="97" y="437"/>
                </a:moveTo>
                <a:lnTo>
                  <a:pt x="0" y="0"/>
                </a:lnTo>
                <a:lnTo>
                  <a:pt x="407" y="184"/>
                </a:lnTo>
                <a:lnTo>
                  <a:pt x="97" y="437"/>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14" name="Rectangle 115"/>
          <p:cNvSpPr>
            <a:spLocks noChangeArrowheads="1"/>
          </p:cNvSpPr>
          <p:nvPr/>
        </p:nvSpPr>
        <p:spPr bwMode="auto">
          <a:xfrm>
            <a:off x="4854696" y="1500310"/>
            <a:ext cx="4347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000000"/>
                </a:solidFill>
                <a:latin typeface="华文细黑" panose="02010600040101010101" pitchFamily="2" charset="-122"/>
                <a:ea typeface="华文细黑" panose="02010600040101010101" pitchFamily="2" charset="-122"/>
              </a:rPr>
              <a:t>C</a:t>
            </a:r>
          </a:p>
        </p:txBody>
      </p:sp>
      <p:sp>
        <p:nvSpPr>
          <p:cNvPr id="115" name="Rectangle 116"/>
          <p:cNvSpPr>
            <a:spLocks noChangeArrowheads="1"/>
          </p:cNvSpPr>
          <p:nvPr/>
        </p:nvSpPr>
        <p:spPr bwMode="auto">
          <a:xfrm>
            <a:off x="2574926" y="2292473"/>
            <a:ext cx="50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800" b="0" i="1" smtClean="0">
                <a:solidFill>
                  <a:srgbClr val="000000"/>
                </a:solidFill>
                <a:latin typeface="华文细黑" panose="02010600040101010101" pitchFamily="2" charset="-122"/>
                <a:ea typeface="华文细黑" panose="02010600040101010101" pitchFamily="2" charset="-122"/>
              </a:rPr>
              <a:t>M</a:t>
            </a:r>
          </a:p>
        </p:txBody>
      </p:sp>
      <p:sp>
        <p:nvSpPr>
          <p:cNvPr id="116" name="Rectangle 117"/>
          <p:cNvSpPr>
            <a:spLocks noChangeArrowheads="1"/>
          </p:cNvSpPr>
          <p:nvPr/>
        </p:nvSpPr>
        <p:spPr bwMode="auto">
          <a:xfrm>
            <a:off x="2780736" y="2435348"/>
            <a:ext cx="4122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000000"/>
                </a:solidFill>
                <a:latin typeface="华文细黑" panose="02010600040101010101" pitchFamily="2" charset="-122"/>
                <a:ea typeface="华文细黑" panose="02010600040101010101" pitchFamily="2" charset="-122"/>
              </a:rPr>
              <a:t>A</a:t>
            </a:r>
          </a:p>
        </p:txBody>
      </p:sp>
      <p:sp>
        <p:nvSpPr>
          <p:cNvPr id="117" name="Rectangle 118"/>
          <p:cNvSpPr>
            <a:spLocks noChangeArrowheads="1"/>
          </p:cNvSpPr>
          <p:nvPr/>
        </p:nvSpPr>
        <p:spPr bwMode="auto">
          <a:xfrm>
            <a:off x="4511408" y="2292473"/>
            <a:ext cx="5148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800" b="0" i="1" smtClean="0">
                <a:solidFill>
                  <a:srgbClr val="000000"/>
                </a:solidFill>
                <a:latin typeface="华文细黑" panose="02010600040101010101" pitchFamily="2" charset="-122"/>
                <a:ea typeface="华文细黑" panose="02010600040101010101" pitchFamily="2" charset="-122"/>
              </a:rPr>
              <a:t>M</a:t>
            </a:r>
          </a:p>
        </p:txBody>
      </p:sp>
      <p:sp>
        <p:nvSpPr>
          <p:cNvPr id="118" name="Rectangle 119"/>
          <p:cNvSpPr>
            <a:spLocks noChangeArrowheads="1"/>
          </p:cNvSpPr>
          <p:nvPr/>
        </p:nvSpPr>
        <p:spPr bwMode="auto">
          <a:xfrm>
            <a:off x="6960920" y="2292473"/>
            <a:ext cx="5148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800" b="0" i="1" smtClean="0">
                <a:solidFill>
                  <a:srgbClr val="000000"/>
                </a:solidFill>
                <a:latin typeface="华文细黑" panose="02010600040101010101" pitchFamily="2" charset="-122"/>
                <a:ea typeface="华文细黑" panose="02010600040101010101" pitchFamily="2" charset="-122"/>
              </a:rPr>
              <a:t>M</a:t>
            </a:r>
          </a:p>
        </p:txBody>
      </p:sp>
      <p:sp>
        <p:nvSpPr>
          <p:cNvPr id="119" name="Rectangle 120"/>
          <p:cNvSpPr>
            <a:spLocks noChangeArrowheads="1"/>
          </p:cNvSpPr>
          <p:nvPr/>
        </p:nvSpPr>
        <p:spPr bwMode="auto">
          <a:xfrm>
            <a:off x="7254876" y="2435348"/>
            <a:ext cx="287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000000"/>
                </a:solidFill>
                <a:latin typeface="华文细黑" panose="02010600040101010101" pitchFamily="2" charset="-122"/>
                <a:ea typeface="华文细黑" panose="02010600040101010101" pitchFamily="2" charset="-122"/>
              </a:rPr>
              <a:t>E</a:t>
            </a:r>
          </a:p>
        </p:txBody>
      </p:sp>
      <p:sp>
        <p:nvSpPr>
          <p:cNvPr id="120" name="Rectangle 121"/>
          <p:cNvSpPr>
            <a:spLocks noChangeArrowheads="1"/>
          </p:cNvSpPr>
          <p:nvPr/>
        </p:nvSpPr>
        <p:spPr bwMode="auto">
          <a:xfrm>
            <a:off x="7542213" y="3443410"/>
            <a:ext cx="1484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000000"/>
                </a:solidFill>
                <a:latin typeface="华文细黑" panose="02010600040101010101" pitchFamily="2" charset="-122"/>
                <a:ea typeface="华文细黑" panose="02010600040101010101" pitchFamily="2" charset="-122"/>
              </a:rPr>
              <a:t>Put U</a:t>
            </a:r>
          </a:p>
        </p:txBody>
      </p:sp>
      <p:sp>
        <p:nvSpPr>
          <p:cNvPr id="121" name="Rectangle 122"/>
          <p:cNvSpPr>
            <a:spLocks noChangeArrowheads="1"/>
          </p:cNvSpPr>
          <p:nvPr/>
        </p:nvSpPr>
        <p:spPr bwMode="auto">
          <a:xfrm>
            <a:off x="4157663" y="4595935"/>
            <a:ext cx="180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000000"/>
                </a:solidFill>
                <a:latin typeface="华文细黑" panose="02010600040101010101" pitchFamily="2" charset="-122"/>
                <a:ea typeface="华文细黑" panose="02010600040101010101" pitchFamily="2" charset="-122"/>
              </a:rPr>
              <a:t>D to E</a:t>
            </a:r>
          </a:p>
        </p:txBody>
      </p:sp>
      <p:sp>
        <p:nvSpPr>
          <p:cNvPr id="122" name="Rectangle 123"/>
          <p:cNvSpPr>
            <a:spLocks noChangeArrowheads="1"/>
          </p:cNvSpPr>
          <p:nvPr/>
        </p:nvSpPr>
        <p:spPr bwMode="auto">
          <a:xfrm>
            <a:off x="2717801" y="4595935"/>
            <a:ext cx="20526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9900FF"/>
                </a:solidFill>
                <a:latin typeface="华文细黑" panose="02010600040101010101" pitchFamily="2" charset="-122"/>
                <a:ea typeface="华文细黑" panose="02010600040101010101" pitchFamily="2" charset="-122"/>
              </a:rPr>
              <a:t>Read  D</a:t>
            </a:r>
          </a:p>
        </p:txBody>
      </p:sp>
      <p:sp>
        <p:nvSpPr>
          <p:cNvPr id="123" name="Rectangle 124"/>
          <p:cNvSpPr>
            <a:spLocks noChangeArrowheads="1"/>
          </p:cNvSpPr>
          <p:nvPr/>
        </p:nvSpPr>
        <p:spPr bwMode="auto">
          <a:xfrm>
            <a:off x="1638301" y="4524498"/>
            <a:ext cx="15144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3200" b="0" i="1" smtClean="0">
                <a:solidFill>
                  <a:srgbClr val="000000"/>
                </a:solidFill>
                <a:latin typeface="华文细黑" panose="02010600040101010101" pitchFamily="2" charset="-122"/>
                <a:ea typeface="华文细黑" panose="02010600040101010101" pitchFamily="2" charset="-122"/>
              </a:rPr>
              <a:t>B </a:t>
            </a:r>
            <a:r>
              <a:rPr lang="en-US" altLang="zh-CN" sz="2400" b="0" i="1" smtClean="0">
                <a:solidFill>
                  <a:srgbClr val="000000"/>
                </a:solidFill>
                <a:latin typeface="华文细黑" panose="02010600040101010101" pitchFamily="2" charset="-122"/>
                <a:ea typeface="华文细黑" panose="02010600040101010101" pitchFamily="2" charset="-122"/>
              </a:rPr>
              <a:t>to C</a:t>
            </a:r>
          </a:p>
        </p:txBody>
      </p:sp>
      <p:sp>
        <p:nvSpPr>
          <p:cNvPr id="124" name="Rectangle 125"/>
          <p:cNvSpPr>
            <a:spLocks noChangeArrowheads="1"/>
          </p:cNvSpPr>
          <p:nvPr/>
        </p:nvSpPr>
        <p:spPr bwMode="auto">
          <a:xfrm>
            <a:off x="414338" y="4524498"/>
            <a:ext cx="1493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000000"/>
                </a:solidFill>
                <a:latin typeface="华文细黑" panose="02010600040101010101" pitchFamily="2" charset="-122"/>
                <a:ea typeface="华文细黑" panose="02010600040101010101" pitchFamily="2" charset="-122"/>
              </a:rPr>
              <a:t>Get B</a:t>
            </a:r>
          </a:p>
        </p:txBody>
      </p:sp>
      <p:sp>
        <p:nvSpPr>
          <p:cNvPr id="125" name="Rectangle 126"/>
          <p:cNvSpPr>
            <a:spLocks noChangeArrowheads="1"/>
          </p:cNvSpPr>
          <p:nvPr/>
        </p:nvSpPr>
        <p:spPr bwMode="auto">
          <a:xfrm>
            <a:off x="1566863" y="5677023"/>
            <a:ext cx="1655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000000"/>
                </a:solidFill>
                <a:latin typeface="华文细黑" panose="02010600040101010101" pitchFamily="2" charset="-122"/>
                <a:ea typeface="华文细黑" panose="02010600040101010101" pitchFamily="2" charset="-122"/>
              </a:rPr>
              <a:t>A to B</a:t>
            </a:r>
          </a:p>
        </p:txBody>
      </p:sp>
      <p:sp>
        <p:nvSpPr>
          <p:cNvPr id="126" name="Rectangle 127"/>
          <p:cNvSpPr>
            <a:spLocks noChangeArrowheads="1"/>
          </p:cNvSpPr>
          <p:nvPr/>
        </p:nvSpPr>
        <p:spPr bwMode="auto">
          <a:xfrm>
            <a:off x="320587" y="5677023"/>
            <a:ext cx="12987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9900FF"/>
                </a:solidFill>
                <a:latin typeface="华文细黑" panose="02010600040101010101" pitchFamily="2" charset="-122"/>
                <a:ea typeface="华文细黑" panose="02010600040101010101" pitchFamily="2" charset="-122"/>
              </a:rPr>
              <a:t>Read A</a:t>
            </a:r>
          </a:p>
        </p:txBody>
      </p:sp>
      <p:sp>
        <p:nvSpPr>
          <p:cNvPr id="127" name="Rectangle 128"/>
          <p:cNvSpPr>
            <a:spLocks noChangeArrowheads="1"/>
          </p:cNvSpPr>
          <p:nvPr/>
        </p:nvSpPr>
        <p:spPr bwMode="auto">
          <a:xfrm>
            <a:off x="3006726" y="1643185"/>
            <a:ext cx="1235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330066"/>
                </a:solidFill>
                <a:latin typeface="华文细黑" panose="02010600040101010101" pitchFamily="2" charset="-122"/>
                <a:ea typeface="华文细黑" panose="02010600040101010101" pitchFamily="2" charset="-122"/>
              </a:rPr>
              <a:t>c</a:t>
            </a:r>
            <a:r>
              <a:rPr lang="zh-CN" altLang="en-US" sz="2400" b="0" i="1" smtClean="0">
                <a:solidFill>
                  <a:srgbClr val="330066"/>
                </a:solidFill>
                <a:latin typeface="华文细黑" panose="02010600040101010101" pitchFamily="2" charset="-122"/>
                <a:ea typeface="华文细黑" panose="02010600040101010101" pitchFamily="2" charset="-122"/>
              </a:rPr>
              <a:t>，</a:t>
            </a:r>
            <a:r>
              <a:rPr lang="en-US" altLang="zh-CN" sz="2400" b="0" i="1" smtClean="0">
                <a:solidFill>
                  <a:srgbClr val="330066"/>
                </a:solidFill>
                <a:latin typeface="华文细黑" panose="02010600040101010101" pitchFamily="2" charset="-122"/>
                <a:ea typeface="华文细黑" panose="02010600040101010101" pitchFamily="2" charset="-122"/>
              </a:rPr>
              <a:t>e</a:t>
            </a:r>
          </a:p>
        </p:txBody>
      </p:sp>
      <p:sp>
        <p:nvSpPr>
          <p:cNvPr id="128" name="Rectangle 129"/>
          <p:cNvSpPr>
            <a:spLocks noChangeArrowheads="1"/>
          </p:cNvSpPr>
          <p:nvPr/>
        </p:nvSpPr>
        <p:spPr bwMode="auto">
          <a:xfrm>
            <a:off x="1566863" y="2724273"/>
            <a:ext cx="1235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330066"/>
                </a:solidFill>
                <a:latin typeface="华文细黑" panose="02010600040101010101" pitchFamily="2" charset="-122"/>
                <a:ea typeface="华文细黑" panose="02010600040101010101" pitchFamily="2" charset="-122"/>
              </a:rPr>
              <a:t>C</a:t>
            </a:r>
          </a:p>
        </p:txBody>
      </p:sp>
      <p:sp>
        <p:nvSpPr>
          <p:cNvPr id="129" name="Rectangle 130"/>
          <p:cNvSpPr>
            <a:spLocks noChangeArrowheads="1"/>
          </p:cNvSpPr>
          <p:nvPr/>
        </p:nvSpPr>
        <p:spPr bwMode="auto">
          <a:xfrm>
            <a:off x="3078163" y="2795710"/>
            <a:ext cx="1235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330066"/>
                </a:solidFill>
                <a:latin typeface="华文细黑" panose="02010600040101010101" pitchFamily="2" charset="-122"/>
                <a:ea typeface="华文细黑" panose="02010600040101010101" pitchFamily="2" charset="-122"/>
              </a:rPr>
              <a:t>e</a:t>
            </a:r>
          </a:p>
        </p:txBody>
      </p:sp>
      <p:sp>
        <p:nvSpPr>
          <p:cNvPr id="130" name="Rectangle 131"/>
          <p:cNvSpPr>
            <a:spLocks noChangeArrowheads="1"/>
          </p:cNvSpPr>
          <p:nvPr/>
        </p:nvSpPr>
        <p:spPr bwMode="auto">
          <a:xfrm>
            <a:off x="774701" y="4019673"/>
            <a:ext cx="1235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330066"/>
                </a:solidFill>
                <a:latin typeface="华文细黑" panose="02010600040101010101" pitchFamily="2" charset="-122"/>
                <a:ea typeface="华文细黑" panose="02010600040101010101" pitchFamily="2" charset="-122"/>
              </a:rPr>
              <a:t>b</a:t>
            </a:r>
          </a:p>
        </p:txBody>
      </p:sp>
      <p:sp>
        <p:nvSpPr>
          <p:cNvPr id="131" name="Rectangle 132"/>
          <p:cNvSpPr>
            <a:spLocks noChangeArrowheads="1"/>
          </p:cNvSpPr>
          <p:nvPr/>
        </p:nvSpPr>
        <p:spPr bwMode="auto">
          <a:xfrm>
            <a:off x="1493838" y="4019673"/>
            <a:ext cx="1235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330066"/>
                </a:solidFill>
                <a:latin typeface="华文细黑" panose="02010600040101010101" pitchFamily="2" charset="-122"/>
                <a:ea typeface="华文细黑" panose="02010600040101010101" pitchFamily="2" charset="-122"/>
              </a:rPr>
              <a:t>b</a:t>
            </a:r>
          </a:p>
        </p:txBody>
      </p:sp>
      <p:sp>
        <p:nvSpPr>
          <p:cNvPr id="132" name="Rectangle 133"/>
          <p:cNvSpPr>
            <a:spLocks noChangeArrowheads="1"/>
          </p:cNvSpPr>
          <p:nvPr/>
        </p:nvSpPr>
        <p:spPr bwMode="auto">
          <a:xfrm>
            <a:off x="2070101" y="3876798"/>
            <a:ext cx="1235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330066"/>
                </a:solidFill>
                <a:latin typeface="华文细黑" panose="02010600040101010101" pitchFamily="2" charset="-122"/>
                <a:ea typeface="华文细黑" panose="02010600040101010101" pitchFamily="2" charset="-122"/>
              </a:rPr>
              <a:t>C</a:t>
            </a:r>
          </a:p>
        </p:txBody>
      </p:sp>
      <p:sp>
        <p:nvSpPr>
          <p:cNvPr id="133" name="Rectangle 135"/>
          <p:cNvSpPr>
            <a:spLocks noChangeArrowheads="1"/>
          </p:cNvSpPr>
          <p:nvPr/>
        </p:nvSpPr>
        <p:spPr bwMode="auto">
          <a:xfrm>
            <a:off x="774701" y="5100760"/>
            <a:ext cx="1235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dirty="0" smtClean="0">
                <a:solidFill>
                  <a:srgbClr val="330066"/>
                </a:solidFill>
                <a:latin typeface="华文细黑" panose="02010600040101010101" pitchFamily="2" charset="-122"/>
                <a:ea typeface="华文细黑" panose="02010600040101010101" pitchFamily="2" charset="-122"/>
              </a:rPr>
              <a:t>a</a:t>
            </a:r>
          </a:p>
        </p:txBody>
      </p:sp>
      <p:sp>
        <p:nvSpPr>
          <p:cNvPr id="134" name="Rectangle 136"/>
          <p:cNvSpPr>
            <a:spLocks noChangeArrowheads="1"/>
          </p:cNvSpPr>
          <p:nvPr/>
        </p:nvSpPr>
        <p:spPr bwMode="auto">
          <a:xfrm>
            <a:off x="1422401" y="5027735"/>
            <a:ext cx="1235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330066"/>
                </a:solidFill>
                <a:latin typeface="华文细黑" panose="02010600040101010101" pitchFamily="2" charset="-122"/>
                <a:ea typeface="华文细黑" panose="02010600040101010101" pitchFamily="2" charset="-122"/>
              </a:rPr>
              <a:t>b</a:t>
            </a:r>
          </a:p>
        </p:txBody>
      </p:sp>
      <p:sp>
        <p:nvSpPr>
          <p:cNvPr id="135" name="Rectangle 137"/>
          <p:cNvSpPr>
            <a:spLocks noChangeArrowheads="1"/>
          </p:cNvSpPr>
          <p:nvPr/>
        </p:nvSpPr>
        <p:spPr bwMode="auto">
          <a:xfrm>
            <a:off x="3078163" y="2795710"/>
            <a:ext cx="1235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330066"/>
                </a:solidFill>
                <a:latin typeface="华文细黑" panose="02010600040101010101" pitchFamily="2" charset="-122"/>
                <a:ea typeface="华文细黑" panose="02010600040101010101" pitchFamily="2" charset="-122"/>
              </a:rPr>
              <a:t>e</a:t>
            </a:r>
          </a:p>
        </p:txBody>
      </p:sp>
      <p:sp>
        <p:nvSpPr>
          <p:cNvPr id="136" name="Rectangle 138"/>
          <p:cNvSpPr>
            <a:spLocks noChangeArrowheads="1"/>
          </p:cNvSpPr>
          <p:nvPr/>
        </p:nvSpPr>
        <p:spPr bwMode="auto">
          <a:xfrm>
            <a:off x="2501901" y="3876798"/>
            <a:ext cx="1235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330066"/>
                </a:solidFill>
                <a:latin typeface="华文细黑" panose="02010600040101010101" pitchFamily="2" charset="-122"/>
                <a:ea typeface="华文细黑" panose="02010600040101010101" pitchFamily="2" charset="-122"/>
              </a:rPr>
              <a:t>d</a:t>
            </a:r>
          </a:p>
        </p:txBody>
      </p:sp>
      <p:sp>
        <p:nvSpPr>
          <p:cNvPr id="137" name="Rectangle 139"/>
          <p:cNvSpPr>
            <a:spLocks noChangeArrowheads="1"/>
          </p:cNvSpPr>
          <p:nvPr/>
        </p:nvSpPr>
        <p:spPr bwMode="auto">
          <a:xfrm>
            <a:off x="3006726" y="4092698"/>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330066"/>
                </a:solidFill>
                <a:latin typeface="华文细黑" panose="02010600040101010101" pitchFamily="2" charset="-122"/>
                <a:ea typeface="华文细黑" panose="02010600040101010101" pitchFamily="2" charset="-122"/>
              </a:rPr>
              <a:t>d</a:t>
            </a:r>
          </a:p>
        </p:txBody>
      </p:sp>
      <p:sp>
        <p:nvSpPr>
          <p:cNvPr id="138" name="Rectangle 140"/>
          <p:cNvSpPr>
            <a:spLocks noChangeArrowheads="1"/>
          </p:cNvSpPr>
          <p:nvPr/>
        </p:nvSpPr>
        <p:spPr bwMode="auto">
          <a:xfrm>
            <a:off x="3798888" y="3876798"/>
            <a:ext cx="1235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330066"/>
                </a:solidFill>
                <a:latin typeface="华文细黑" panose="02010600040101010101" pitchFamily="2" charset="-122"/>
                <a:ea typeface="华文细黑" panose="02010600040101010101" pitchFamily="2" charset="-122"/>
              </a:rPr>
              <a:t>e</a:t>
            </a:r>
          </a:p>
        </p:txBody>
      </p:sp>
      <p:sp>
        <p:nvSpPr>
          <p:cNvPr id="139" name="Rectangle 141"/>
          <p:cNvSpPr>
            <a:spLocks noChangeArrowheads="1"/>
          </p:cNvSpPr>
          <p:nvPr/>
        </p:nvSpPr>
        <p:spPr bwMode="auto">
          <a:xfrm>
            <a:off x="6246813" y="1571748"/>
            <a:ext cx="1235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330066"/>
                </a:solidFill>
                <a:latin typeface="华文细黑" panose="02010600040101010101" pitchFamily="2" charset="-122"/>
                <a:ea typeface="华文细黑" panose="02010600040101010101" pitchFamily="2" charset="-122"/>
              </a:rPr>
              <a:t>w</a:t>
            </a:r>
            <a:r>
              <a:rPr lang="zh-CN" altLang="en-US" sz="2400" b="0" i="1" smtClean="0">
                <a:solidFill>
                  <a:srgbClr val="330066"/>
                </a:solidFill>
                <a:latin typeface="华文细黑" panose="02010600040101010101" pitchFamily="2" charset="-122"/>
                <a:ea typeface="华文细黑" panose="02010600040101010101" pitchFamily="2" charset="-122"/>
              </a:rPr>
              <a:t>，</a:t>
            </a:r>
            <a:r>
              <a:rPr lang="en-US" altLang="zh-CN" sz="2400" b="0" i="1" smtClean="0">
                <a:solidFill>
                  <a:srgbClr val="330066"/>
                </a:solidFill>
                <a:latin typeface="华文细黑" panose="02010600040101010101" pitchFamily="2" charset="-122"/>
                <a:ea typeface="华文细黑" panose="02010600040101010101" pitchFamily="2" charset="-122"/>
              </a:rPr>
              <a:t>u</a:t>
            </a:r>
          </a:p>
        </p:txBody>
      </p:sp>
      <p:sp>
        <p:nvSpPr>
          <p:cNvPr id="140" name="Rectangle 142"/>
          <p:cNvSpPr>
            <a:spLocks noChangeArrowheads="1"/>
          </p:cNvSpPr>
          <p:nvPr/>
        </p:nvSpPr>
        <p:spPr bwMode="auto">
          <a:xfrm>
            <a:off x="6246813" y="2868735"/>
            <a:ext cx="1235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330066"/>
                </a:solidFill>
                <a:latin typeface="华文细黑" panose="02010600040101010101" pitchFamily="2" charset="-122"/>
                <a:ea typeface="华文细黑" panose="02010600040101010101" pitchFamily="2" charset="-122"/>
              </a:rPr>
              <a:t>w</a:t>
            </a:r>
          </a:p>
        </p:txBody>
      </p:sp>
      <p:sp>
        <p:nvSpPr>
          <p:cNvPr id="141" name="Rectangle 143"/>
          <p:cNvSpPr>
            <a:spLocks noChangeArrowheads="1"/>
          </p:cNvSpPr>
          <p:nvPr/>
        </p:nvSpPr>
        <p:spPr bwMode="auto">
          <a:xfrm>
            <a:off x="6894513" y="3876798"/>
            <a:ext cx="947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330066"/>
                </a:solidFill>
                <a:latin typeface="华文细黑" panose="02010600040101010101" pitchFamily="2" charset="-122"/>
                <a:ea typeface="华文细黑" panose="02010600040101010101" pitchFamily="2" charset="-122"/>
              </a:rPr>
              <a:t>u</a:t>
            </a:r>
          </a:p>
        </p:txBody>
      </p:sp>
      <p:sp>
        <p:nvSpPr>
          <p:cNvPr id="142" name="Rectangle 144"/>
          <p:cNvSpPr>
            <a:spLocks noChangeArrowheads="1"/>
          </p:cNvSpPr>
          <p:nvPr/>
        </p:nvSpPr>
        <p:spPr bwMode="auto">
          <a:xfrm>
            <a:off x="7470776" y="4092698"/>
            <a:ext cx="947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330066"/>
                </a:solidFill>
                <a:latin typeface="华文细黑" panose="02010600040101010101" pitchFamily="2" charset="-122"/>
                <a:ea typeface="华文细黑" panose="02010600040101010101" pitchFamily="2" charset="-122"/>
              </a:rPr>
              <a:t>v</a:t>
            </a:r>
          </a:p>
        </p:txBody>
      </p:sp>
      <p:sp>
        <p:nvSpPr>
          <p:cNvPr id="143" name="Rectangle 145"/>
          <p:cNvSpPr>
            <a:spLocks noChangeArrowheads="1"/>
          </p:cNvSpPr>
          <p:nvPr/>
        </p:nvSpPr>
        <p:spPr bwMode="auto">
          <a:xfrm>
            <a:off x="7831138" y="2868735"/>
            <a:ext cx="947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330066"/>
                </a:solidFill>
                <a:latin typeface="华文细黑" panose="02010600040101010101" pitchFamily="2" charset="-122"/>
                <a:ea typeface="华文细黑" panose="02010600040101010101" pitchFamily="2" charset="-122"/>
              </a:rPr>
              <a:t>u</a:t>
            </a:r>
          </a:p>
        </p:txBody>
      </p:sp>
      <p:sp>
        <p:nvSpPr>
          <p:cNvPr id="144" name="Rectangle 146"/>
          <p:cNvSpPr>
            <a:spLocks noChangeArrowheads="1"/>
          </p:cNvSpPr>
          <p:nvPr/>
        </p:nvSpPr>
        <p:spPr bwMode="auto">
          <a:xfrm>
            <a:off x="8118476" y="3876798"/>
            <a:ext cx="1081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330066"/>
                </a:solidFill>
                <a:latin typeface="华文细黑" panose="02010600040101010101" pitchFamily="2" charset="-122"/>
                <a:ea typeface="华文细黑" panose="02010600040101010101" pitchFamily="2" charset="-122"/>
              </a:rPr>
              <a:t>v</a:t>
            </a:r>
          </a:p>
        </p:txBody>
      </p:sp>
      <p:sp>
        <p:nvSpPr>
          <p:cNvPr id="145" name="Rectangle 147"/>
          <p:cNvSpPr>
            <a:spLocks noChangeArrowheads="1"/>
          </p:cNvSpPr>
          <p:nvPr/>
        </p:nvSpPr>
        <p:spPr bwMode="auto">
          <a:xfrm>
            <a:off x="5167313" y="1932110"/>
            <a:ext cx="1235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0000FF"/>
                </a:solidFill>
                <a:latin typeface="华文细黑" panose="02010600040101010101" pitchFamily="2" charset="-122"/>
                <a:ea typeface="华文细黑" panose="02010600040101010101" pitchFamily="2" charset="-122"/>
              </a:rPr>
              <a:t>w</a:t>
            </a:r>
            <a:r>
              <a:rPr lang="zh-CN" altLang="en-US" sz="2400" b="0" i="1" smtClean="0">
                <a:solidFill>
                  <a:srgbClr val="0000FF"/>
                </a:solidFill>
                <a:latin typeface="华文细黑" panose="02010600040101010101" pitchFamily="2" charset="-122"/>
                <a:ea typeface="华文细黑" panose="02010600040101010101" pitchFamily="2" charset="-122"/>
              </a:rPr>
              <a:t>，</a:t>
            </a:r>
            <a:r>
              <a:rPr lang="en-US" altLang="zh-CN" sz="2400" b="0" i="1" smtClean="0">
                <a:solidFill>
                  <a:srgbClr val="0000FF"/>
                </a:solidFill>
                <a:latin typeface="华文细黑" panose="02010600040101010101" pitchFamily="2" charset="-122"/>
                <a:ea typeface="华文细黑" panose="02010600040101010101" pitchFamily="2" charset="-122"/>
              </a:rPr>
              <a:t>u</a:t>
            </a:r>
          </a:p>
        </p:txBody>
      </p:sp>
      <p:sp>
        <p:nvSpPr>
          <p:cNvPr id="146" name="Rectangle 148"/>
          <p:cNvSpPr>
            <a:spLocks noChangeArrowheads="1"/>
          </p:cNvSpPr>
          <p:nvPr/>
        </p:nvSpPr>
        <p:spPr bwMode="auto">
          <a:xfrm>
            <a:off x="3744608" y="2838818"/>
            <a:ext cx="12350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1600" b="0" i="1" dirty="0" smtClean="0">
                <a:solidFill>
                  <a:srgbClr val="0000FF"/>
                </a:solidFill>
                <a:latin typeface="华文细黑" panose="02010600040101010101" pitchFamily="2" charset="-122"/>
                <a:ea typeface="华文细黑" panose="02010600040101010101" pitchFamily="2" charset="-122"/>
              </a:rPr>
              <a:t>e</a:t>
            </a:r>
          </a:p>
        </p:txBody>
      </p:sp>
      <p:sp>
        <p:nvSpPr>
          <p:cNvPr id="147" name="Rectangle 149"/>
          <p:cNvSpPr>
            <a:spLocks noChangeArrowheads="1"/>
          </p:cNvSpPr>
          <p:nvPr/>
        </p:nvSpPr>
        <p:spPr bwMode="auto">
          <a:xfrm>
            <a:off x="3941763" y="3084635"/>
            <a:ext cx="12350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1600" b="0" i="1" dirty="0" smtClean="0">
                <a:solidFill>
                  <a:srgbClr val="0000FF"/>
                </a:solidFill>
                <a:latin typeface="华文细黑" panose="02010600040101010101" pitchFamily="2" charset="-122"/>
                <a:ea typeface="华文细黑" panose="02010600040101010101" pitchFamily="2" charset="-122"/>
              </a:rPr>
              <a:t>p</a:t>
            </a:r>
          </a:p>
        </p:txBody>
      </p:sp>
      <p:sp>
        <p:nvSpPr>
          <p:cNvPr id="148" name="Rectangle 150"/>
          <p:cNvSpPr>
            <a:spLocks noChangeArrowheads="1"/>
          </p:cNvSpPr>
          <p:nvPr/>
        </p:nvSpPr>
        <p:spPr bwMode="auto">
          <a:xfrm>
            <a:off x="4421188" y="3011610"/>
            <a:ext cx="12493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1600" b="0" i="1" dirty="0" smtClean="0">
                <a:solidFill>
                  <a:srgbClr val="9900FF"/>
                </a:solidFill>
                <a:latin typeface="华文细黑" panose="02010600040101010101" pitchFamily="2" charset="-122"/>
                <a:ea typeface="华文细黑" panose="02010600040101010101" pitchFamily="2" charset="-122"/>
              </a:rPr>
              <a:t>c</a:t>
            </a:r>
            <a:r>
              <a:rPr lang="zh-CN" altLang="en-US" sz="1600" b="0" i="1" dirty="0" smtClean="0">
                <a:solidFill>
                  <a:srgbClr val="9900FF"/>
                </a:solidFill>
                <a:latin typeface="华文细黑" panose="02010600040101010101" pitchFamily="2" charset="-122"/>
                <a:ea typeface="华文细黑" panose="02010600040101010101" pitchFamily="2" charset="-122"/>
              </a:rPr>
              <a:t>，</a:t>
            </a:r>
            <a:r>
              <a:rPr lang="en-US" altLang="zh-CN" sz="1600" b="0" i="1" dirty="0" smtClean="0">
                <a:solidFill>
                  <a:srgbClr val="9900FF"/>
                </a:solidFill>
                <a:latin typeface="华文细黑" panose="02010600040101010101" pitchFamily="2" charset="-122"/>
                <a:ea typeface="华文细黑" panose="02010600040101010101" pitchFamily="2" charset="-122"/>
              </a:rPr>
              <a:t>p</a:t>
            </a:r>
          </a:p>
        </p:txBody>
      </p:sp>
      <p:sp>
        <p:nvSpPr>
          <p:cNvPr id="149" name="Rectangle 151"/>
          <p:cNvSpPr>
            <a:spLocks noChangeArrowheads="1"/>
          </p:cNvSpPr>
          <p:nvPr/>
        </p:nvSpPr>
        <p:spPr bwMode="auto">
          <a:xfrm>
            <a:off x="4949826" y="2795710"/>
            <a:ext cx="1079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0000FF"/>
                </a:solidFill>
                <a:latin typeface="华文细黑" panose="02010600040101010101" pitchFamily="2" charset="-122"/>
                <a:ea typeface="华文细黑" panose="02010600040101010101" pitchFamily="2" charset="-122"/>
              </a:rPr>
              <a:t>r</a:t>
            </a:r>
          </a:p>
        </p:txBody>
      </p:sp>
      <p:sp>
        <p:nvSpPr>
          <p:cNvPr id="150" name="Rectangle 152"/>
          <p:cNvSpPr>
            <a:spLocks noChangeArrowheads="1"/>
          </p:cNvSpPr>
          <p:nvPr/>
        </p:nvSpPr>
        <p:spPr bwMode="auto">
          <a:xfrm>
            <a:off x="4806951" y="3084635"/>
            <a:ext cx="12350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1800" b="0" i="1" dirty="0" smtClean="0">
                <a:solidFill>
                  <a:srgbClr val="9900FF"/>
                </a:solidFill>
                <a:latin typeface="华文细黑" panose="02010600040101010101" pitchFamily="2" charset="-122"/>
                <a:ea typeface="华文细黑" panose="02010600040101010101" pitchFamily="2" charset="-122"/>
              </a:rPr>
              <a:t>r</a:t>
            </a:r>
          </a:p>
        </p:txBody>
      </p:sp>
      <p:sp>
        <p:nvSpPr>
          <p:cNvPr id="151" name="Rectangle 153"/>
          <p:cNvSpPr>
            <a:spLocks noChangeArrowheads="1"/>
          </p:cNvSpPr>
          <p:nvPr/>
        </p:nvSpPr>
        <p:spPr bwMode="auto">
          <a:xfrm>
            <a:off x="5526088" y="2795710"/>
            <a:ext cx="1235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0000FF"/>
                </a:solidFill>
                <a:latin typeface="华文细黑" panose="02010600040101010101" pitchFamily="2" charset="-122"/>
                <a:ea typeface="华文细黑" panose="02010600040101010101" pitchFamily="2" charset="-122"/>
              </a:rPr>
              <a:t>W,u</a:t>
            </a:r>
          </a:p>
        </p:txBody>
      </p:sp>
      <p:sp>
        <p:nvSpPr>
          <p:cNvPr id="152" name="Rectangle 154"/>
          <p:cNvSpPr>
            <a:spLocks noChangeArrowheads="1"/>
          </p:cNvSpPr>
          <p:nvPr/>
        </p:nvSpPr>
        <p:spPr bwMode="auto">
          <a:xfrm>
            <a:off x="236538" y="1389185"/>
            <a:ext cx="3417888"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prstDash val="dash"/>
                <a:miter lim="800000"/>
                <a:headEnd/>
                <a:tailEnd/>
              </a14:hiddenLine>
            </a:ext>
          </a:extLst>
        </p:spPr>
        <p:txBody>
          <a:bodyPr wrap="squar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lnSpc>
                <a:spcPct val="90000"/>
              </a:lnSpc>
              <a:spcAft>
                <a:spcPct val="0"/>
              </a:spcAft>
              <a:buClr>
                <a:srgbClr val="CCCC00"/>
              </a:buClr>
              <a:buFont typeface="Wingdings" panose="05000000000000000000" pitchFamily="2" charset="2"/>
              <a:buNone/>
            </a:pPr>
            <a:r>
              <a:rPr lang="en-US" altLang="zh-CN" sz="2500" b="0" dirty="0" smtClean="0">
                <a:solidFill>
                  <a:srgbClr val="000066"/>
                </a:solidFill>
                <a:latin typeface="华文细黑" panose="02010600040101010101" pitchFamily="2" charset="-122"/>
                <a:ea typeface="华文细黑" panose="02010600040101010101" pitchFamily="2" charset="-122"/>
              </a:rPr>
              <a:t>step5</a:t>
            </a:r>
            <a:r>
              <a:rPr lang="zh-CN" altLang="en-US" sz="2500" b="0" dirty="0" smtClean="0">
                <a:solidFill>
                  <a:srgbClr val="000066"/>
                </a:solidFill>
                <a:latin typeface="华文细黑" panose="02010600040101010101" pitchFamily="2" charset="-122"/>
                <a:ea typeface="华文细黑" panose="02010600040101010101" pitchFamily="2" charset="-122"/>
              </a:rPr>
              <a:t>得到初始的</a:t>
            </a:r>
            <a:r>
              <a:rPr lang="en-US" altLang="zh-CN" sz="2500" b="0" dirty="0" smtClean="0">
                <a:solidFill>
                  <a:srgbClr val="000066"/>
                </a:solidFill>
                <a:latin typeface="华文细黑" panose="02010600040101010101" pitchFamily="2" charset="-122"/>
                <a:ea typeface="华文细黑" panose="02010600040101010101" pitchFamily="2" charset="-122"/>
              </a:rPr>
              <a:t>SC</a:t>
            </a:r>
            <a:r>
              <a:rPr lang="zh-CN" altLang="en-US" sz="2500" b="0" dirty="0" smtClean="0">
                <a:solidFill>
                  <a:srgbClr val="000066"/>
                </a:solidFill>
                <a:latin typeface="华文细黑" panose="02010600040101010101" pitchFamily="2" charset="-122"/>
                <a:ea typeface="华文细黑" panose="02010600040101010101" pitchFamily="2" charset="-122"/>
              </a:rPr>
              <a:t>图</a:t>
            </a:r>
          </a:p>
        </p:txBody>
      </p:sp>
      <p:sp>
        <p:nvSpPr>
          <p:cNvPr id="154" name="Rectangle 135"/>
          <p:cNvSpPr>
            <a:spLocks noChangeArrowheads="1"/>
          </p:cNvSpPr>
          <p:nvPr/>
        </p:nvSpPr>
        <p:spPr bwMode="auto">
          <a:xfrm>
            <a:off x="90611" y="5034085"/>
            <a:ext cx="1235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dirty="0" smtClean="0">
                <a:solidFill>
                  <a:srgbClr val="330066"/>
                </a:solidFill>
                <a:latin typeface="华文细黑" panose="02010600040101010101" pitchFamily="2" charset="-122"/>
                <a:ea typeface="华文细黑" panose="02010600040101010101" pitchFamily="2" charset="-122"/>
              </a:rPr>
              <a:t>a</a:t>
            </a:r>
          </a:p>
        </p:txBody>
      </p:sp>
    </p:spTree>
    <p:extLst>
      <p:ext uri="{BB962C8B-B14F-4D97-AF65-F5344CB8AC3E}">
        <p14:creationId xmlns:p14="http://schemas.microsoft.com/office/powerpoint/2010/main" val="113712977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变换型</a:t>
            </a:r>
            <a:r>
              <a:rPr lang="en-US" altLang="zh-CN" dirty="0"/>
              <a:t>DFD</a:t>
            </a:r>
            <a:r>
              <a:rPr lang="zh-CN" altLang="en-US" dirty="0"/>
              <a:t>到</a:t>
            </a:r>
            <a:r>
              <a:rPr lang="en-US" altLang="zh-CN" dirty="0"/>
              <a:t>SC</a:t>
            </a:r>
            <a:r>
              <a:rPr lang="zh-CN" altLang="en-US" dirty="0"/>
              <a:t>映射方法</a:t>
            </a:r>
          </a:p>
        </p:txBody>
      </p:sp>
      <p:sp>
        <p:nvSpPr>
          <p:cNvPr id="4" name="Rectangle 4"/>
          <p:cNvSpPr>
            <a:spLocks noChangeArrowheads="1"/>
          </p:cNvSpPr>
          <p:nvPr/>
        </p:nvSpPr>
        <p:spPr bwMode="auto">
          <a:xfrm>
            <a:off x="530957" y="1467760"/>
            <a:ext cx="297961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prstDash val="dash"/>
                <a:miter lim="800000"/>
                <a:headEnd/>
                <a:tailEnd/>
              </a14:hiddenLine>
            </a:ext>
          </a:extLst>
        </p:spPr>
        <p:txBody>
          <a:bodyPr wrap="squar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lnSpc>
                <a:spcPct val="90000"/>
              </a:lnSpc>
              <a:spcAft>
                <a:spcPct val="0"/>
              </a:spcAft>
              <a:buClr>
                <a:srgbClr val="CCCC00"/>
              </a:buClr>
              <a:buFont typeface="Wingdings" panose="05000000000000000000" pitchFamily="2" charset="2"/>
              <a:buNone/>
            </a:pPr>
            <a:r>
              <a:rPr lang="en-US" altLang="zh-CN" sz="2500" b="0" dirty="0" smtClean="0">
                <a:solidFill>
                  <a:srgbClr val="000066"/>
                </a:solidFill>
                <a:latin typeface="华文细黑" panose="02010600040101010101" pitchFamily="2" charset="-122"/>
                <a:ea typeface="华文细黑" panose="02010600040101010101" pitchFamily="2" charset="-122"/>
              </a:rPr>
              <a:t>Step5</a:t>
            </a:r>
            <a:r>
              <a:rPr lang="zh-CN" altLang="en-US" sz="2500" b="0" dirty="0" smtClean="0">
                <a:solidFill>
                  <a:srgbClr val="000066"/>
                </a:solidFill>
                <a:latin typeface="华文细黑" panose="02010600040101010101" pitchFamily="2" charset="-122"/>
                <a:ea typeface="华文细黑" panose="02010600040101010101" pitchFamily="2" charset="-122"/>
              </a:rPr>
              <a:t>简化初始</a:t>
            </a:r>
            <a:r>
              <a:rPr lang="en-US" altLang="zh-CN" sz="2500" b="0" dirty="0" smtClean="0">
                <a:solidFill>
                  <a:srgbClr val="000066"/>
                </a:solidFill>
                <a:latin typeface="华文细黑" panose="02010600040101010101" pitchFamily="2" charset="-122"/>
                <a:ea typeface="华文细黑" panose="02010600040101010101" pitchFamily="2" charset="-122"/>
              </a:rPr>
              <a:t>SC</a:t>
            </a:r>
          </a:p>
        </p:txBody>
      </p:sp>
      <p:graphicFrame>
        <p:nvGraphicFramePr>
          <p:cNvPr id="5" name="Object 5">
            <a:hlinkClick r:id="" action="ppaction://ole?verb=0"/>
          </p:cNvPr>
          <p:cNvGraphicFramePr>
            <a:graphicFrameLocks noChangeAspect="1"/>
          </p:cNvGraphicFramePr>
          <p:nvPr>
            <p:extLst>
              <p:ext uri="{D42A27DB-BD31-4B8C-83A1-F6EECF244321}">
                <p14:modId xmlns:p14="http://schemas.microsoft.com/office/powerpoint/2010/main" val="1624610532"/>
              </p:ext>
            </p:extLst>
          </p:nvPr>
        </p:nvGraphicFramePr>
        <p:xfrm>
          <a:off x="5609431" y="1250368"/>
          <a:ext cx="3276906" cy="1666976"/>
        </p:xfrm>
        <a:graphic>
          <a:graphicData uri="http://schemas.openxmlformats.org/presentationml/2006/ole">
            <mc:AlternateContent xmlns:mc="http://schemas.openxmlformats.org/markup-compatibility/2006">
              <mc:Choice xmlns:v="urn:schemas-microsoft-com:vml" Requires="v">
                <p:oleObj spid="_x0000_s17513" name="演示文稿" r:id="rId3" imgW="4571972" imgH="3429047" progId="PowerPoint.Show.8">
                  <p:embed/>
                </p:oleObj>
              </mc:Choice>
              <mc:Fallback>
                <p:oleObj name="演示文稿" r:id="rId3" imgW="4571972" imgH="3429047" progId="PowerPoint.Show.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5902" t="33194" r="4340" b="10092"/>
                      <a:stretch>
                        <a:fillRect/>
                      </a:stretch>
                    </p:blipFill>
                    <p:spPr bwMode="auto">
                      <a:xfrm>
                        <a:off x="5609431" y="1250368"/>
                        <a:ext cx="3276906" cy="1666976"/>
                      </a:xfrm>
                      <a:prstGeom prst="rect">
                        <a:avLst/>
                      </a:prstGeom>
                      <a:noFill/>
                      <a:ln w="9525">
                        <a:solidFill>
                          <a:srgbClr val="000000"/>
                        </a:solidFill>
                        <a:miter lim="800000"/>
                        <a:headEnd/>
                        <a:tailEnd/>
                      </a:ln>
                      <a:effectLst/>
                    </p:spPr>
                  </p:pic>
                </p:oleObj>
              </mc:Fallback>
            </mc:AlternateContent>
          </a:graphicData>
        </a:graphic>
      </p:graphicFrame>
      <p:grpSp>
        <p:nvGrpSpPr>
          <p:cNvPr id="6" name="Group 6"/>
          <p:cNvGrpSpPr>
            <a:grpSpLocks/>
          </p:cNvGrpSpPr>
          <p:nvPr/>
        </p:nvGrpSpPr>
        <p:grpSpPr bwMode="auto">
          <a:xfrm>
            <a:off x="3370872" y="2295034"/>
            <a:ext cx="850900" cy="400050"/>
            <a:chOff x="2212" y="1398"/>
            <a:chExt cx="536" cy="252"/>
          </a:xfrm>
        </p:grpSpPr>
        <p:sp>
          <p:nvSpPr>
            <p:cNvPr id="7" name="Rectangle 7"/>
            <p:cNvSpPr>
              <a:spLocks noChangeArrowheads="1"/>
            </p:cNvSpPr>
            <p:nvPr/>
          </p:nvSpPr>
          <p:spPr bwMode="auto">
            <a:xfrm>
              <a:off x="2212" y="1398"/>
              <a:ext cx="536" cy="2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8" name="Rectangle 8"/>
            <p:cNvSpPr>
              <a:spLocks noChangeArrowheads="1"/>
            </p:cNvSpPr>
            <p:nvPr/>
          </p:nvSpPr>
          <p:spPr bwMode="auto">
            <a:xfrm>
              <a:off x="2212" y="1398"/>
              <a:ext cx="536" cy="252"/>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sp>
        <p:nvSpPr>
          <p:cNvPr id="9" name="Rectangle 9"/>
          <p:cNvSpPr>
            <a:spLocks noChangeArrowheads="1"/>
          </p:cNvSpPr>
          <p:nvPr/>
        </p:nvSpPr>
        <p:spPr bwMode="auto">
          <a:xfrm>
            <a:off x="3351822" y="2280747"/>
            <a:ext cx="666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500" b="0" i="1" smtClean="0">
                <a:solidFill>
                  <a:srgbClr val="0000FF"/>
                </a:solidFill>
                <a:latin typeface="华文细黑" panose="02010600040101010101" pitchFamily="2" charset="-122"/>
                <a:ea typeface="华文细黑" panose="02010600040101010101" pitchFamily="2" charset="-122"/>
              </a:rPr>
              <a:t>M</a:t>
            </a:r>
            <a:endParaRPr lang="en-US" altLang="zh-CN" sz="4000" b="0" smtClean="0">
              <a:solidFill>
                <a:srgbClr val="0000FF"/>
              </a:solidFill>
              <a:latin typeface="华文细黑" panose="02010600040101010101" pitchFamily="2" charset="-122"/>
              <a:ea typeface="华文细黑" panose="02010600040101010101" pitchFamily="2" charset="-122"/>
            </a:endParaRPr>
          </a:p>
        </p:txBody>
      </p:sp>
      <p:sp>
        <p:nvSpPr>
          <p:cNvPr id="10" name="Rectangle 10"/>
          <p:cNvSpPr>
            <a:spLocks noChangeArrowheads="1"/>
          </p:cNvSpPr>
          <p:nvPr/>
        </p:nvSpPr>
        <p:spPr bwMode="auto">
          <a:xfrm flipH="1">
            <a:off x="3855060" y="2425209"/>
            <a:ext cx="155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000" b="0" i="1" smtClean="0">
                <a:solidFill>
                  <a:srgbClr val="0000FF"/>
                </a:solidFill>
                <a:latin typeface="华文细黑" panose="02010600040101010101" pitchFamily="2" charset="-122"/>
                <a:ea typeface="华文细黑" panose="02010600040101010101" pitchFamily="2" charset="-122"/>
              </a:rPr>
              <a:t>C</a:t>
            </a:r>
            <a:endParaRPr lang="en-US" altLang="zh-CN" sz="2000" b="0" smtClean="0">
              <a:solidFill>
                <a:srgbClr val="0000FF"/>
              </a:solidFill>
              <a:latin typeface="华文细黑" panose="02010600040101010101" pitchFamily="2" charset="-122"/>
              <a:ea typeface="华文细黑" panose="02010600040101010101" pitchFamily="2" charset="-122"/>
            </a:endParaRPr>
          </a:p>
        </p:txBody>
      </p:sp>
      <p:grpSp>
        <p:nvGrpSpPr>
          <p:cNvPr id="11" name="Group 11"/>
          <p:cNvGrpSpPr>
            <a:grpSpLocks/>
          </p:cNvGrpSpPr>
          <p:nvPr/>
        </p:nvGrpSpPr>
        <p:grpSpPr bwMode="auto">
          <a:xfrm>
            <a:off x="3370872" y="3226897"/>
            <a:ext cx="850900" cy="400050"/>
            <a:chOff x="2212" y="1985"/>
            <a:chExt cx="536" cy="252"/>
          </a:xfrm>
        </p:grpSpPr>
        <p:sp>
          <p:nvSpPr>
            <p:cNvPr id="12" name="Rectangle 12"/>
            <p:cNvSpPr>
              <a:spLocks noChangeArrowheads="1"/>
            </p:cNvSpPr>
            <p:nvPr/>
          </p:nvSpPr>
          <p:spPr bwMode="auto">
            <a:xfrm>
              <a:off x="2212" y="1985"/>
              <a:ext cx="536" cy="2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13" name="Rectangle 13"/>
            <p:cNvSpPr>
              <a:spLocks noChangeArrowheads="1"/>
            </p:cNvSpPr>
            <p:nvPr/>
          </p:nvSpPr>
          <p:spPr bwMode="auto">
            <a:xfrm>
              <a:off x="2212" y="1985"/>
              <a:ext cx="536" cy="252"/>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sp>
        <p:nvSpPr>
          <p:cNvPr id="14" name="Rectangle 14"/>
          <p:cNvSpPr>
            <a:spLocks noChangeArrowheads="1"/>
          </p:cNvSpPr>
          <p:nvPr/>
        </p:nvSpPr>
        <p:spPr bwMode="auto">
          <a:xfrm>
            <a:off x="3351822" y="3217372"/>
            <a:ext cx="668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0000FF"/>
                </a:solidFill>
                <a:latin typeface="华文细黑" panose="02010600040101010101" pitchFamily="2" charset="-122"/>
                <a:ea typeface="华文细黑" panose="02010600040101010101" pitchFamily="2" charset="-122"/>
              </a:rPr>
              <a:t>M</a:t>
            </a:r>
            <a:endParaRPr lang="en-US" altLang="zh-CN" sz="2400" b="0" smtClean="0">
              <a:solidFill>
                <a:srgbClr val="0000FF"/>
              </a:solidFill>
              <a:latin typeface="华文细黑" panose="02010600040101010101" pitchFamily="2" charset="-122"/>
              <a:ea typeface="华文细黑" panose="02010600040101010101" pitchFamily="2" charset="-122"/>
            </a:endParaRPr>
          </a:p>
        </p:txBody>
      </p:sp>
      <p:grpSp>
        <p:nvGrpSpPr>
          <p:cNvPr id="15" name="Group 15"/>
          <p:cNvGrpSpPr>
            <a:grpSpLocks/>
          </p:cNvGrpSpPr>
          <p:nvPr/>
        </p:nvGrpSpPr>
        <p:grpSpPr bwMode="auto">
          <a:xfrm>
            <a:off x="2802547" y="4292109"/>
            <a:ext cx="568325" cy="398463"/>
            <a:chOff x="1854" y="2656"/>
            <a:chExt cx="358" cy="251"/>
          </a:xfrm>
        </p:grpSpPr>
        <p:sp>
          <p:nvSpPr>
            <p:cNvPr id="16" name="Rectangle 16"/>
            <p:cNvSpPr>
              <a:spLocks noChangeArrowheads="1"/>
            </p:cNvSpPr>
            <p:nvPr/>
          </p:nvSpPr>
          <p:spPr bwMode="auto">
            <a:xfrm>
              <a:off x="1854" y="2656"/>
              <a:ext cx="358" cy="2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17" name="Rectangle 17"/>
            <p:cNvSpPr>
              <a:spLocks noChangeArrowheads="1"/>
            </p:cNvSpPr>
            <p:nvPr/>
          </p:nvSpPr>
          <p:spPr bwMode="auto">
            <a:xfrm>
              <a:off x="1854" y="2656"/>
              <a:ext cx="358" cy="251"/>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sp>
        <p:nvSpPr>
          <p:cNvPr id="18" name="Rectangle 18"/>
          <p:cNvSpPr>
            <a:spLocks noChangeArrowheads="1"/>
          </p:cNvSpPr>
          <p:nvPr/>
        </p:nvSpPr>
        <p:spPr bwMode="auto">
          <a:xfrm>
            <a:off x="3025090" y="4363547"/>
            <a:ext cx="2677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0000FF"/>
                </a:solidFill>
                <a:latin typeface="华文细黑" panose="02010600040101010101" pitchFamily="2" charset="-122"/>
                <a:ea typeface="华文细黑" panose="02010600040101010101" pitchFamily="2" charset="-122"/>
              </a:rPr>
              <a:t>Q</a:t>
            </a:r>
            <a:endParaRPr lang="en-US" altLang="zh-CN" sz="2400" b="0" smtClean="0">
              <a:solidFill>
                <a:srgbClr val="0000FF"/>
              </a:solidFill>
              <a:latin typeface="华文细黑" panose="02010600040101010101" pitchFamily="2" charset="-122"/>
              <a:ea typeface="华文细黑" panose="02010600040101010101" pitchFamily="2" charset="-122"/>
            </a:endParaRPr>
          </a:p>
        </p:txBody>
      </p:sp>
      <p:grpSp>
        <p:nvGrpSpPr>
          <p:cNvPr id="19" name="Group 19"/>
          <p:cNvGrpSpPr>
            <a:grpSpLocks/>
          </p:cNvGrpSpPr>
          <p:nvPr/>
        </p:nvGrpSpPr>
        <p:grpSpPr bwMode="auto">
          <a:xfrm>
            <a:off x="3510572" y="4292109"/>
            <a:ext cx="568325" cy="398463"/>
            <a:chOff x="2300" y="2656"/>
            <a:chExt cx="358" cy="251"/>
          </a:xfrm>
        </p:grpSpPr>
        <p:sp>
          <p:nvSpPr>
            <p:cNvPr id="20" name="Rectangle 20"/>
            <p:cNvSpPr>
              <a:spLocks noChangeArrowheads="1"/>
            </p:cNvSpPr>
            <p:nvPr/>
          </p:nvSpPr>
          <p:spPr bwMode="auto">
            <a:xfrm>
              <a:off x="2300" y="2656"/>
              <a:ext cx="358" cy="2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21" name="Rectangle 21"/>
            <p:cNvSpPr>
              <a:spLocks noChangeArrowheads="1"/>
            </p:cNvSpPr>
            <p:nvPr/>
          </p:nvSpPr>
          <p:spPr bwMode="auto">
            <a:xfrm>
              <a:off x="2300" y="2656"/>
              <a:ext cx="358" cy="251"/>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sp>
        <p:nvSpPr>
          <p:cNvPr id="22" name="Rectangle 22"/>
          <p:cNvSpPr>
            <a:spLocks noChangeArrowheads="1"/>
          </p:cNvSpPr>
          <p:nvPr/>
        </p:nvSpPr>
        <p:spPr bwMode="auto">
          <a:xfrm>
            <a:off x="3775595" y="4363547"/>
            <a:ext cx="1827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0000FF"/>
                </a:solidFill>
                <a:latin typeface="华文细黑" panose="02010600040101010101" pitchFamily="2" charset="-122"/>
                <a:ea typeface="华文细黑" panose="02010600040101010101" pitchFamily="2" charset="-122"/>
              </a:rPr>
              <a:t>P</a:t>
            </a:r>
            <a:endParaRPr lang="en-US" altLang="zh-CN" sz="2400" b="0" smtClean="0">
              <a:solidFill>
                <a:srgbClr val="0000FF"/>
              </a:solidFill>
              <a:latin typeface="华文细黑" panose="02010600040101010101" pitchFamily="2" charset="-122"/>
              <a:ea typeface="华文细黑" panose="02010600040101010101" pitchFamily="2" charset="-122"/>
            </a:endParaRPr>
          </a:p>
        </p:txBody>
      </p:sp>
      <p:grpSp>
        <p:nvGrpSpPr>
          <p:cNvPr id="23" name="Group 23"/>
          <p:cNvGrpSpPr>
            <a:grpSpLocks/>
          </p:cNvGrpSpPr>
          <p:nvPr/>
        </p:nvGrpSpPr>
        <p:grpSpPr bwMode="auto">
          <a:xfrm>
            <a:off x="4221772" y="4292109"/>
            <a:ext cx="565150" cy="398463"/>
            <a:chOff x="2748" y="2656"/>
            <a:chExt cx="356" cy="251"/>
          </a:xfrm>
        </p:grpSpPr>
        <p:sp>
          <p:nvSpPr>
            <p:cNvPr id="24" name="Rectangle 24"/>
            <p:cNvSpPr>
              <a:spLocks noChangeArrowheads="1"/>
            </p:cNvSpPr>
            <p:nvPr/>
          </p:nvSpPr>
          <p:spPr bwMode="auto">
            <a:xfrm>
              <a:off x="2748" y="2656"/>
              <a:ext cx="356" cy="2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25" name="Rectangle 25"/>
            <p:cNvSpPr>
              <a:spLocks noChangeArrowheads="1"/>
            </p:cNvSpPr>
            <p:nvPr/>
          </p:nvSpPr>
          <p:spPr bwMode="auto">
            <a:xfrm>
              <a:off x="2748" y="2656"/>
              <a:ext cx="356" cy="251"/>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sp>
        <p:nvSpPr>
          <p:cNvPr id="26" name="Rectangle 26"/>
          <p:cNvSpPr>
            <a:spLocks noChangeArrowheads="1"/>
          </p:cNvSpPr>
          <p:nvPr/>
        </p:nvSpPr>
        <p:spPr bwMode="auto">
          <a:xfrm>
            <a:off x="4485184" y="4363547"/>
            <a:ext cx="1875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0000FF"/>
                </a:solidFill>
                <a:latin typeface="华文细黑" panose="02010600040101010101" pitchFamily="2" charset="-122"/>
                <a:ea typeface="华文细黑" panose="02010600040101010101" pitchFamily="2" charset="-122"/>
              </a:rPr>
              <a:t>R</a:t>
            </a:r>
            <a:endParaRPr lang="en-US" altLang="zh-CN" sz="2400" b="0" smtClean="0">
              <a:solidFill>
                <a:srgbClr val="0000FF"/>
              </a:solidFill>
              <a:latin typeface="华文细黑" panose="02010600040101010101" pitchFamily="2" charset="-122"/>
              <a:ea typeface="华文细黑" panose="02010600040101010101" pitchFamily="2" charset="-122"/>
            </a:endParaRPr>
          </a:p>
        </p:txBody>
      </p:sp>
      <p:grpSp>
        <p:nvGrpSpPr>
          <p:cNvPr id="27" name="Group 27"/>
          <p:cNvGrpSpPr>
            <a:grpSpLocks/>
          </p:cNvGrpSpPr>
          <p:nvPr/>
        </p:nvGrpSpPr>
        <p:grpSpPr bwMode="auto">
          <a:xfrm>
            <a:off x="5779110" y="3226897"/>
            <a:ext cx="850900" cy="400050"/>
            <a:chOff x="3729" y="1985"/>
            <a:chExt cx="536" cy="252"/>
          </a:xfrm>
        </p:grpSpPr>
        <p:sp>
          <p:nvSpPr>
            <p:cNvPr id="28" name="Rectangle 28"/>
            <p:cNvSpPr>
              <a:spLocks noChangeArrowheads="1"/>
            </p:cNvSpPr>
            <p:nvPr/>
          </p:nvSpPr>
          <p:spPr bwMode="auto">
            <a:xfrm>
              <a:off x="3729" y="1985"/>
              <a:ext cx="536" cy="2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29" name="Rectangle 29"/>
            <p:cNvSpPr>
              <a:spLocks noChangeArrowheads="1"/>
            </p:cNvSpPr>
            <p:nvPr/>
          </p:nvSpPr>
          <p:spPr bwMode="auto">
            <a:xfrm>
              <a:off x="3729" y="1985"/>
              <a:ext cx="536" cy="252"/>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grpSp>
        <p:nvGrpSpPr>
          <p:cNvPr id="30" name="Group 30"/>
          <p:cNvGrpSpPr>
            <a:grpSpLocks/>
          </p:cNvGrpSpPr>
          <p:nvPr/>
        </p:nvGrpSpPr>
        <p:grpSpPr bwMode="auto">
          <a:xfrm>
            <a:off x="5110772" y="4292109"/>
            <a:ext cx="952500" cy="398463"/>
            <a:chOff x="3308" y="2656"/>
            <a:chExt cx="600" cy="251"/>
          </a:xfrm>
        </p:grpSpPr>
        <p:sp>
          <p:nvSpPr>
            <p:cNvPr id="31" name="Rectangle 31"/>
            <p:cNvSpPr>
              <a:spLocks noChangeArrowheads="1"/>
            </p:cNvSpPr>
            <p:nvPr/>
          </p:nvSpPr>
          <p:spPr bwMode="auto">
            <a:xfrm>
              <a:off x="3308" y="2656"/>
              <a:ext cx="600" cy="2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32" name="Rectangle 32"/>
            <p:cNvSpPr>
              <a:spLocks noChangeArrowheads="1"/>
            </p:cNvSpPr>
            <p:nvPr/>
          </p:nvSpPr>
          <p:spPr bwMode="auto">
            <a:xfrm>
              <a:off x="3308" y="2656"/>
              <a:ext cx="600" cy="251"/>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sp>
        <p:nvSpPr>
          <p:cNvPr id="33" name="Rectangle 33"/>
          <p:cNvSpPr>
            <a:spLocks noChangeArrowheads="1"/>
          </p:cNvSpPr>
          <p:nvPr/>
        </p:nvSpPr>
        <p:spPr bwMode="auto">
          <a:xfrm>
            <a:off x="5483988" y="4363547"/>
            <a:ext cx="2965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0000FF"/>
                </a:solidFill>
                <a:latin typeface="华文细黑" panose="02010600040101010101" pitchFamily="2" charset="-122"/>
                <a:ea typeface="华文细黑" panose="02010600040101010101" pitchFamily="2" charset="-122"/>
              </a:rPr>
              <a:t>W</a:t>
            </a:r>
            <a:endParaRPr lang="en-US" altLang="zh-CN" sz="2400" b="0" smtClean="0">
              <a:solidFill>
                <a:srgbClr val="0000FF"/>
              </a:solidFill>
              <a:latin typeface="华文细黑" panose="02010600040101010101" pitchFamily="2" charset="-122"/>
              <a:ea typeface="华文细黑" panose="02010600040101010101" pitchFamily="2" charset="-122"/>
            </a:endParaRPr>
          </a:p>
        </p:txBody>
      </p:sp>
      <p:grpSp>
        <p:nvGrpSpPr>
          <p:cNvPr id="34" name="Group 34"/>
          <p:cNvGrpSpPr>
            <a:grpSpLocks/>
          </p:cNvGrpSpPr>
          <p:nvPr/>
        </p:nvGrpSpPr>
        <p:grpSpPr bwMode="auto">
          <a:xfrm>
            <a:off x="6347435" y="4292109"/>
            <a:ext cx="850900" cy="398463"/>
            <a:chOff x="4087" y="2656"/>
            <a:chExt cx="536" cy="251"/>
          </a:xfrm>
        </p:grpSpPr>
        <p:sp>
          <p:nvSpPr>
            <p:cNvPr id="35" name="Rectangle 35"/>
            <p:cNvSpPr>
              <a:spLocks noChangeArrowheads="1"/>
            </p:cNvSpPr>
            <p:nvPr/>
          </p:nvSpPr>
          <p:spPr bwMode="auto">
            <a:xfrm>
              <a:off x="4087" y="2656"/>
              <a:ext cx="536" cy="2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36" name="Rectangle 36"/>
            <p:cNvSpPr>
              <a:spLocks noChangeArrowheads="1"/>
            </p:cNvSpPr>
            <p:nvPr/>
          </p:nvSpPr>
          <p:spPr bwMode="auto">
            <a:xfrm>
              <a:off x="4087" y="2656"/>
              <a:ext cx="536" cy="251"/>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sp>
        <p:nvSpPr>
          <p:cNvPr id="37" name="Rectangle 37"/>
          <p:cNvSpPr>
            <a:spLocks noChangeArrowheads="1"/>
          </p:cNvSpPr>
          <p:nvPr/>
        </p:nvSpPr>
        <p:spPr bwMode="auto">
          <a:xfrm>
            <a:off x="6718727" y="4363547"/>
            <a:ext cx="2019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0000FF"/>
                </a:solidFill>
                <a:latin typeface="华文细黑" panose="02010600040101010101" pitchFamily="2" charset="-122"/>
                <a:ea typeface="华文细黑" panose="02010600040101010101" pitchFamily="2" charset="-122"/>
              </a:rPr>
              <a:t>U</a:t>
            </a:r>
            <a:endParaRPr lang="en-US" altLang="zh-CN" sz="2400" b="0" smtClean="0">
              <a:solidFill>
                <a:srgbClr val="0000FF"/>
              </a:solidFill>
              <a:latin typeface="华文细黑" panose="02010600040101010101" pitchFamily="2" charset="-122"/>
              <a:ea typeface="华文细黑" panose="02010600040101010101" pitchFamily="2" charset="-122"/>
            </a:endParaRPr>
          </a:p>
        </p:txBody>
      </p:sp>
      <p:grpSp>
        <p:nvGrpSpPr>
          <p:cNvPr id="38" name="Group 38"/>
          <p:cNvGrpSpPr>
            <a:grpSpLocks/>
          </p:cNvGrpSpPr>
          <p:nvPr/>
        </p:nvGrpSpPr>
        <p:grpSpPr bwMode="auto">
          <a:xfrm>
            <a:off x="6296635" y="5003309"/>
            <a:ext cx="954087" cy="398463"/>
            <a:chOff x="4055" y="3104"/>
            <a:chExt cx="601" cy="251"/>
          </a:xfrm>
        </p:grpSpPr>
        <p:sp>
          <p:nvSpPr>
            <p:cNvPr id="39" name="Rectangle 39"/>
            <p:cNvSpPr>
              <a:spLocks noChangeArrowheads="1"/>
            </p:cNvSpPr>
            <p:nvPr/>
          </p:nvSpPr>
          <p:spPr bwMode="auto">
            <a:xfrm>
              <a:off x="4055" y="3104"/>
              <a:ext cx="601" cy="2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40" name="Rectangle 40"/>
            <p:cNvSpPr>
              <a:spLocks noChangeArrowheads="1"/>
            </p:cNvSpPr>
            <p:nvPr/>
          </p:nvSpPr>
          <p:spPr bwMode="auto">
            <a:xfrm>
              <a:off x="4055" y="3104"/>
              <a:ext cx="601" cy="251"/>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sp>
        <p:nvSpPr>
          <p:cNvPr id="41" name="Rectangle 41"/>
          <p:cNvSpPr>
            <a:spLocks noChangeArrowheads="1"/>
          </p:cNvSpPr>
          <p:nvPr/>
        </p:nvSpPr>
        <p:spPr bwMode="auto">
          <a:xfrm>
            <a:off x="6712307" y="5076334"/>
            <a:ext cx="216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0000FF"/>
                </a:solidFill>
                <a:latin typeface="华文细黑" panose="02010600040101010101" pitchFamily="2" charset="-122"/>
                <a:ea typeface="华文细黑" panose="02010600040101010101" pitchFamily="2" charset="-122"/>
              </a:rPr>
              <a:t>V</a:t>
            </a:r>
            <a:endParaRPr lang="en-US" altLang="zh-CN" sz="2400" b="0" smtClean="0">
              <a:solidFill>
                <a:srgbClr val="0000FF"/>
              </a:solidFill>
              <a:latin typeface="华文细黑" panose="02010600040101010101" pitchFamily="2" charset="-122"/>
              <a:ea typeface="华文细黑" panose="02010600040101010101" pitchFamily="2" charset="-122"/>
            </a:endParaRPr>
          </a:p>
        </p:txBody>
      </p:sp>
      <p:grpSp>
        <p:nvGrpSpPr>
          <p:cNvPr id="42" name="Group 42"/>
          <p:cNvGrpSpPr>
            <a:grpSpLocks/>
          </p:cNvGrpSpPr>
          <p:nvPr/>
        </p:nvGrpSpPr>
        <p:grpSpPr bwMode="auto">
          <a:xfrm>
            <a:off x="368910" y="5704984"/>
            <a:ext cx="850900" cy="398463"/>
            <a:chOff x="321" y="3546"/>
            <a:chExt cx="536" cy="251"/>
          </a:xfrm>
        </p:grpSpPr>
        <p:sp>
          <p:nvSpPr>
            <p:cNvPr id="43" name="Rectangle 43"/>
            <p:cNvSpPr>
              <a:spLocks noChangeArrowheads="1"/>
            </p:cNvSpPr>
            <p:nvPr/>
          </p:nvSpPr>
          <p:spPr bwMode="auto">
            <a:xfrm>
              <a:off x="321" y="3546"/>
              <a:ext cx="536" cy="2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44" name="Rectangle 44"/>
            <p:cNvSpPr>
              <a:spLocks noChangeArrowheads="1"/>
            </p:cNvSpPr>
            <p:nvPr/>
          </p:nvSpPr>
          <p:spPr bwMode="auto">
            <a:xfrm>
              <a:off x="321" y="3546"/>
              <a:ext cx="536" cy="251"/>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sp>
        <p:nvSpPr>
          <p:cNvPr id="45" name="Rectangle 45"/>
          <p:cNvSpPr>
            <a:spLocks noChangeArrowheads="1"/>
          </p:cNvSpPr>
          <p:nvPr/>
        </p:nvSpPr>
        <p:spPr bwMode="auto">
          <a:xfrm>
            <a:off x="726584" y="5774834"/>
            <a:ext cx="22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0000FF"/>
                </a:solidFill>
                <a:latin typeface="华文细黑" panose="02010600040101010101" pitchFamily="2" charset="-122"/>
                <a:ea typeface="华文细黑" panose="02010600040101010101" pitchFamily="2" charset="-122"/>
              </a:rPr>
              <a:t>A</a:t>
            </a:r>
            <a:endParaRPr lang="en-US" altLang="zh-CN" sz="2400" b="0" smtClean="0">
              <a:solidFill>
                <a:srgbClr val="0000FF"/>
              </a:solidFill>
              <a:latin typeface="华文细黑" panose="02010600040101010101" pitchFamily="2" charset="-122"/>
              <a:ea typeface="华文细黑" panose="02010600040101010101" pitchFamily="2" charset="-122"/>
            </a:endParaRPr>
          </a:p>
        </p:txBody>
      </p:sp>
      <p:grpSp>
        <p:nvGrpSpPr>
          <p:cNvPr id="46" name="Group 46"/>
          <p:cNvGrpSpPr>
            <a:grpSpLocks/>
          </p:cNvGrpSpPr>
          <p:nvPr/>
        </p:nvGrpSpPr>
        <p:grpSpPr bwMode="auto">
          <a:xfrm>
            <a:off x="368910" y="5001722"/>
            <a:ext cx="850900" cy="400050"/>
            <a:chOff x="321" y="3103"/>
            <a:chExt cx="536" cy="252"/>
          </a:xfrm>
        </p:grpSpPr>
        <p:sp>
          <p:nvSpPr>
            <p:cNvPr id="47" name="Rectangle 47"/>
            <p:cNvSpPr>
              <a:spLocks noChangeArrowheads="1"/>
            </p:cNvSpPr>
            <p:nvPr/>
          </p:nvSpPr>
          <p:spPr bwMode="auto">
            <a:xfrm>
              <a:off x="321" y="3103"/>
              <a:ext cx="536" cy="2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48" name="Rectangle 48"/>
            <p:cNvSpPr>
              <a:spLocks noChangeArrowheads="1"/>
            </p:cNvSpPr>
            <p:nvPr/>
          </p:nvSpPr>
          <p:spPr bwMode="auto">
            <a:xfrm>
              <a:off x="321" y="3103"/>
              <a:ext cx="536" cy="252"/>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sp>
        <p:nvSpPr>
          <p:cNvPr id="49" name="Rectangle 49"/>
          <p:cNvSpPr>
            <a:spLocks noChangeArrowheads="1"/>
          </p:cNvSpPr>
          <p:nvPr/>
        </p:nvSpPr>
        <p:spPr bwMode="auto">
          <a:xfrm>
            <a:off x="752232" y="5076334"/>
            <a:ext cx="1763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0000FF"/>
                </a:solidFill>
                <a:latin typeface="华文细黑" panose="02010600040101010101" pitchFamily="2" charset="-122"/>
                <a:ea typeface="华文细黑" panose="02010600040101010101" pitchFamily="2" charset="-122"/>
              </a:rPr>
              <a:t>B</a:t>
            </a:r>
            <a:endParaRPr lang="en-US" altLang="zh-CN" sz="2400" b="0" smtClean="0">
              <a:solidFill>
                <a:srgbClr val="0000FF"/>
              </a:solidFill>
              <a:latin typeface="华文细黑" panose="02010600040101010101" pitchFamily="2" charset="-122"/>
              <a:ea typeface="华文细黑" panose="02010600040101010101" pitchFamily="2" charset="-122"/>
            </a:endParaRPr>
          </a:p>
        </p:txBody>
      </p:sp>
      <p:grpSp>
        <p:nvGrpSpPr>
          <p:cNvPr id="50" name="Group 50"/>
          <p:cNvGrpSpPr>
            <a:grpSpLocks/>
          </p:cNvGrpSpPr>
          <p:nvPr/>
        </p:nvGrpSpPr>
        <p:grpSpPr bwMode="auto">
          <a:xfrm>
            <a:off x="1807185" y="5001722"/>
            <a:ext cx="850900" cy="400050"/>
            <a:chOff x="1227" y="3103"/>
            <a:chExt cx="536" cy="252"/>
          </a:xfrm>
        </p:grpSpPr>
        <p:sp>
          <p:nvSpPr>
            <p:cNvPr id="51" name="Rectangle 51"/>
            <p:cNvSpPr>
              <a:spLocks noChangeArrowheads="1"/>
            </p:cNvSpPr>
            <p:nvPr/>
          </p:nvSpPr>
          <p:spPr bwMode="auto">
            <a:xfrm>
              <a:off x="1227" y="3103"/>
              <a:ext cx="536" cy="2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52" name="Rectangle 52"/>
            <p:cNvSpPr>
              <a:spLocks noChangeArrowheads="1"/>
            </p:cNvSpPr>
            <p:nvPr/>
          </p:nvSpPr>
          <p:spPr bwMode="auto">
            <a:xfrm>
              <a:off x="1227" y="3103"/>
              <a:ext cx="536" cy="252"/>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sp>
        <p:nvSpPr>
          <p:cNvPr id="53" name="Rectangle 53"/>
          <p:cNvSpPr>
            <a:spLocks noChangeArrowheads="1"/>
          </p:cNvSpPr>
          <p:nvPr/>
        </p:nvSpPr>
        <p:spPr bwMode="auto">
          <a:xfrm>
            <a:off x="2163264" y="5076334"/>
            <a:ext cx="2292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0000FF"/>
                </a:solidFill>
                <a:latin typeface="华文细黑" panose="02010600040101010101" pitchFamily="2" charset="-122"/>
                <a:ea typeface="华文细黑" panose="02010600040101010101" pitchFamily="2" charset="-122"/>
              </a:rPr>
              <a:t>D</a:t>
            </a:r>
            <a:endParaRPr lang="en-US" altLang="zh-CN" sz="2400" b="0" smtClean="0">
              <a:solidFill>
                <a:srgbClr val="0000FF"/>
              </a:solidFill>
              <a:latin typeface="华文细黑" panose="02010600040101010101" pitchFamily="2" charset="-122"/>
              <a:ea typeface="华文细黑" panose="02010600040101010101" pitchFamily="2" charset="-122"/>
            </a:endParaRPr>
          </a:p>
        </p:txBody>
      </p:sp>
      <p:grpSp>
        <p:nvGrpSpPr>
          <p:cNvPr id="54" name="Group 54"/>
          <p:cNvGrpSpPr>
            <a:grpSpLocks/>
          </p:cNvGrpSpPr>
          <p:nvPr/>
        </p:nvGrpSpPr>
        <p:grpSpPr bwMode="auto">
          <a:xfrm>
            <a:off x="368910" y="4292109"/>
            <a:ext cx="849312" cy="398463"/>
            <a:chOff x="321" y="2656"/>
            <a:chExt cx="535" cy="251"/>
          </a:xfrm>
        </p:grpSpPr>
        <p:sp>
          <p:nvSpPr>
            <p:cNvPr id="55" name="Rectangle 55"/>
            <p:cNvSpPr>
              <a:spLocks noChangeArrowheads="1"/>
            </p:cNvSpPr>
            <p:nvPr/>
          </p:nvSpPr>
          <p:spPr bwMode="auto">
            <a:xfrm>
              <a:off x="321" y="2656"/>
              <a:ext cx="535" cy="2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56" name="Rectangle 56"/>
            <p:cNvSpPr>
              <a:spLocks noChangeArrowheads="1"/>
            </p:cNvSpPr>
            <p:nvPr/>
          </p:nvSpPr>
          <p:spPr bwMode="auto">
            <a:xfrm>
              <a:off x="321" y="2656"/>
              <a:ext cx="535" cy="251"/>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sp>
        <p:nvSpPr>
          <p:cNvPr id="57" name="Rectangle 57"/>
          <p:cNvSpPr>
            <a:spLocks noChangeArrowheads="1"/>
          </p:cNvSpPr>
          <p:nvPr/>
        </p:nvSpPr>
        <p:spPr bwMode="auto">
          <a:xfrm>
            <a:off x="713776" y="4363547"/>
            <a:ext cx="2500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0000FF"/>
                </a:solidFill>
                <a:latin typeface="华文细黑" panose="02010600040101010101" pitchFamily="2" charset="-122"/>
                <a:ea typeface="华文细黑" panose="02010600040101010101" pitchFamily="2" charset="-122"/>
              </a:rPr>
              <a:t>C</a:t>
            </a:r>
            <a:endParaRPr lang="en-US" altLang="zh-CN" sz="2400" b="0" smtClean="0">
              <a:solidFill>
                <a:srgbClr val="0000FF"/>
              </a:solidFill>
              <a:latin typeface="华文细黑" panose="02010600040101010101" pitchFamily="2" charset="-122"/>
              <a:ea typeface="华文细黑" panose="02010600040101010101" pitchFamily="2" charset="-122"/>
            </a:endParaRPr>
          </a:p>
        </p:txBody>
      </p:sp>
      <p:grpSp>
        <p:nvGrpSpPr>
          <p:cNvPr id="58" name="Group 58"/>
          <p:cNvGrpSpPr>
            <a:grpSpLocks/>
          </p:cNvGrpSpPr>
          <p:nvPr/>
        </p:nvGrpSpPr>
        <p:grpSpPr bwMode="auto">
          <a:xfrm>
            <a:off x="1810360" y="4292109"/>
            <a:ext cx="850900" cy="398463"/>
            <a:chOff x="1229" y="2656"/>
            <a:chExt cx="536" cy="251"/>
          </a:xfrm>
        </p:grpSpPr>
        <p:sp>
          <p:nvSpPr>
            <p:cNvPr id="59" name="Rectangle 59"/>
            <p:cNvSpPr>
              <a:spLocks noChangeArrowheads="1"/>
            </p:cNvSpPr>
            <p:nvPr/>
          </p:nvSpPr>
          <p:spPr bwMode="auto">
            <a:xfrm>
              <a:off x="1229" y="2656"/>
              <a:ext cx="536" cy="2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60" name="Rectangle 60"/>
            <p:cNvSpPr>
              <a:spLocks noChangeArrowheads="1"/>
            </p:cNvSpPr>
            <p:nvPr/>
          </p:nvSpPr>
          <p:spPr bwMode="auto">
            <a:xfrm>
              <a:off x="1229" y="2656"/>
              <a:ext cx="536" cy="251"/>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sp>
        <p:nvSpPr>
          <p:cNvPr id="61" name="Rectangle 61"/>
          <p:cNvSpPr>
            <a:spLocks noChangeArrowheads="1"/>
          </p:cNvSpPr>
          <p:nvPr/>
        </p:nvSpPr>
        <p:spPr bwMode="auto">
          <a:xfrm>
            <a:off x="2202467" y="4363547"/>
            <a:ext cx="1651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0000FF"/>
                </a:solidFill>
                <a:latin typeface="华文细黑" panose="02010600040101010101" pitchFamily="2" charset="-122"/>
                <a:ea typeface="华文细黑" panose="02010600040101010101" pitchFamily="2" charset="-122"/>
              </a:rPr>
              <a:t>E</a:t>
            </a:r>
            <a:endParaRPr lang="en-US" altLang="zh-CN" sz="2400" b="0" smtClean="0">
              <a:solidFill>
                <a:srgbClr val="0000FF"/>
              </a:solidFill>
              <a:latin typeface="华文细黑" panose="02010600040101010101" pitchFamily="2" charset="-122"/>
              <a:ea typeface="华文细黑" panose="02010600040101010101" pitchFamily="2" charset="-122"/>
            </a:endParaRPr>
          </a:p>
        </p:txBody>
      </p:sp>
      <p:grpSp>
        <p:nvGrpSpPr>
          <p:cNvPr id="62" name="Group 62"/>
          <p:cNvGrpSpPr>
            <a:grpSpLocks/>
          </p:cNvGrpSpPr>
          <p:nvPr/>
        </p:nvGrpSpPr>
        <p:grpSpPr bwMode="auto">
          <a:xfrm>
            <a:off x="1102335" y="3226897"/>
            <a:ext cx="850900" cy="400050"/>
            <a:chOff x="783" y="1985"/>
            <a:chExt cx="536" cy="252"/>
          </a:xfrm>
        </p:grpSpPr>
        <p:sp>
          <p:nvSpPr>
            <p:cNvPr id="63" name="Rectangle 63"/>
            <p:cNvSpPr>
              <a:spLocks noChangeArrowheads="1"/>
            </p:cNvSpPr>
            <p:nvPr/>
          </p:nvSpPr>
          <p:spPr bwMode="auto">
            <a:xfrm>
              <a:off x="783" y="1985"/>
              <a:ext cx="536" cy="2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64" name="Rectangle 64"/>
            <p:cNvSpPr>
              <a:spLocks noChangeArrowheads="1"/>
            </p:cNvSpPr>
            <p:nvPr/>
          </p:nvSpPr>
          <p:spPr bwMode="auto">
            <a:xfrm>
              <a:off x="783" y="1985"/>
              <a:ext cx="536" cy="252"/>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sp>
        <p:nvSpPr>
          <p:cNvPr id="65" name="Rectangle 65"/>
          <p:cNvSpPr>
            <a:spLocks noChangeArrowheads="1"/>
          </p:cNvSpPr>
          <p:nvPr/>
        </p:nvSpPr>
        <p:spPr bwMode="auto">
          <a:xfrm>
            <a:off x="1118210" y="3217372"/>
            <a:ext cx="6254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0000FF"/>
                </a:solidFill>
                <a:latin typeface="华文细黑" panose="02010600040101010101" pitchFamily="2" charset="-122"/>
                <a:ea typeface="华文细黑" panose="02010600040101010101" pitchFamily="2" charset="-122"/>
              </a:rPr>
              <a:t>M</a:t>
            </a:r>
            <a:endParaRPr lang="en-US" altLang="zh-CN" sz="2400" b="0" smtClean="0">
              <a:solidFill>
                <a:srgbClr val="0000FF"/>
              </a:solidFill>
              <a:latin typeface="华文细黑" panose="02010600040101010101" pitchFamily="2" charset="-122"/>
              <a:ea typeface="华文细黑" panose="02010600040101010101" pitchFamily="2" charset="-122"/>
            </a:endParaRPr>
          </a:p>
        </p:txBody>
      </p:sp>
      <p:sp>
        <p:nvSpPr>
          <p:cNvPr id="66" name="Rectangle 66"/>
          <p:cNvSpPr>
            <a:spLocks noChangeArrowheads="1"/>
          </p:cNvSpPr>
          <p:nvPr/>
        </p:nvSpPr>
        <p:spPr bwMode="auto">
          <a:xfrm>
            <a:off x="1478572" y="3360247"/>
            <a:ext cx="287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000" b="0" i="1" smtClean="0">
                <a:solidFill>
                  <a:srgbClr val="0000FF"/>
                </a:solidFill>
                <a:latin typeface="华文细黑" panose="02010600040101010101" pitchFamily="2" charset="-122"/>
                <a:ea typeface="华文细黑" panose="02010600040101010101" pitchFamily="2" charset="-122"/>
              </a:rPr>
              <a:t>A</a:t>
            </a:r>
            <a:endParaRPr lang="en-US" altLang="zh-CN" sz="2000" b="0" smtClean="0">
              <a:solidFill>
                <a:srgbClr val="0000FF"/>
              </a:solidFill>
              <a:latin typeface="华文细黑" panose="02010600040101010101" pitchFamily="2" charset="-122"/>
              <a:ea typeface="华文细黑" panose="02010600040101010101" pitchFamily="2" charset="-122"/>
            </a:endParaRPr>
          </a:p>
        </p:txBody>
      </p:sp>
      <p:sp>
        <p:nvSpPr>
          <p:cNvPr id="67" name="Freeform 67"/>
          <p:cNvSpPr>
            <a:spLocks noEditPoints="1"/>
          </p:cNvSpPr>
          <p:nvPr/>
        </p:nvSpPr>
        <p:spPr bwMode="auto">
          <a:xfrm>
            <a:off x="3761397" y="2688734"/>
            <a:ext cx="69850" cy="538163"/>
          </a:xfrm>
          <a:custGeom>
            <a:avLst/>
            <a:gdLst>
              <a:gd name="T0" fmla="*/ 7135527 w 400"/>
              <a:gd name="T1" fmla="*/ 1311125 h 2700"/>
              <a:gd name="T2" fmla="*/ 7135527 w 400"/>
              <a:gd name="T3" fmla="*/ 94037008 h 2700"/>
              <a:gd name="T4" fmla="*/ 6098778 w 400"/>
              <a:gd name="T5" fmla="*/ 95347933 h 2700"/>
              <a:gd name="T6" fmla="*/ 5092414 w 400"/>
              <a:gd name="T7" fmla="*/ 94037008 h 2700"/>
              <a:gd name="T8" fmla="*/ 5092414 w 400"/>
              <a:gd name="T9" fmla="*/ 1311125 h 2700"/>
              <a:gd name="T10" fmla="*/ 6098778 w 400"/>
              <a:gd name="T11" fmla="*/ 0 h 2700"/>
              <a:gd name="T12" fmla="*/ 7135527 w 400"/>
              <a:gd name="T13" fmla="*/ 1311125 h 2700"/>
              <a:gd name="T14" fmla="*/ 12197556 w 400"/>
              <a:gd name="T15" fmla="*/ 91375094 h 2700"/>
              <a:gd name="T16" fmla="*/ 6098778 w 400"/>
              <a:gd name="T17" fmla="*/ 107266450 h 2700"/>
              <a:gd name="T18" fmla="*/ 0 w 400"/>
              <a:gd name="T19" fmla="*/ 91375094 h 2700"/>
              <a:gd name="T20" fmla="*/ 12197556 w 400"/>
              <a:gd name="T21" fmla="*/ 91375094 h 27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00"/>
              <a:gd name="T34" fmla="*/ 0 h 2700"/>
              <a:gd name="T35" fmla="*/ 400 w 400"/>
              <a:gd name="T36" fmla="*/ 2700 h 27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00" h="2700">
                <a:moveTo>
                  <a:pt x="234" y="33"/>
                </a:moveTo>
                <a:lnTo>
                  <a:pt x="234" y="2367"/>
                </a:lnTo>
                <a:cubicBezTo>
                  <a:pt x="234" y="2385"/>
                  <a:pt x="219" y="2400"/>
                  <a:pt x="200" y="2400"/>
                </a:cubicBezTo>
                <a:cubicBezTo>
                  <a:pt x="182" y="2400"/>
                  <a:pt x="167" y="2385"/>
                  <a:pt x="167" y="2367"/>
                </a:cubicBezTo>
                <a:lnTo>
                  <a:pt x="167" y="33"/>
                </a:lnTo>
                <a:cubicBezTo>
                  <a:pt x="167" y="15"/>
                  <a:pt x="182" y="0"/>
                  <a:pt x="200" y="0"/>
                </a:cubicBezTo>
                <a:cubicBezTo>
                  <a:pt x="219" y="0"/>
                  <a:pt x="234" y="15"/>
                  <a:pt x="234" y="33"/>
                </a:cubicBezTo>
                <a:close/>
                <a:moveTo>
                  <a:pt x="400" y="2300"/>
                </a:moveTo>
                <a:lnTo>
                  <a:pt x="200" y="2700"/>
                </a:lnTo>
                <a:lnTo>
                  <a:pt x="0" y="2300"/>
                </a:lnTo>
                <a:lnTo>
                  <a:pt x="400" y="2300"/>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68" name="Freeform 68"/>
          <p:cNvSpPr>
            <a:spLocks noEditPoints="1"/>
          </p:cNvSpPr>
          <p:nvPr/>
        </p:nvSpPr>
        <p:spPr bwMode="auto">
          <a:xfrm>
            <a:off x="1527785" y="2687147"/>
            <a:ext cx="1989137" cy="560387"/>
          </a:xfrm>
          <a:custGeom>
            <a:avLst/>
            <a:gdLst>
              <a:gd name="T0" fmla="*/ 345588343 w 11420"/>
              <a:gd name="T1" fmla="*/ 2750029 h 2807"/>
              <a:gd name="T2" fmla="*/ 10072488 w 11420"/>
              <a:gd name="T3" fmla="*/ 106016356 h 2807"/>
              <a:gd name="T4" fmla="*/ 8858975 w 11420"/>
              <a:gd name="T5" fmla="*/ 105019958 h 2807"/>
              <a:gd name="T6" fmla="*/ 9617355 w 11420"/>
              <a:gd name="T7" fmla="*/ 103425839 h 2807"/>
              <a:gd name="T8" fmla="*/ 345133210 w 11420"/>
              <a:gd name="T9" fmla="*/ 159512 h 2807"/>
              <a:gd name="T10" fmla="*/ 346346723 w 11420"/>
              <a:gd name="T11" fmla="*/ 1155910 h 2807"/>
              <a:gd name="T12" fmla="*/ 345588343 w 11420"/>
              <a:gd name="T13" fmla="*/ 2750029 h 2807"/>
              <a:gd name="T14" fmla="*/ 13197280 w 11420"/>
              <a:gd name="T15" fmla="*/ 111875166 h 2807"/>
              <a:gd name="T16" fmla="*/ 0 w 11420"/>
              <a:gd name="T17" fmla="*/ 107730258 h 2807"/>
              <a:gd name="T18" fmla="*/ 10436525 w 11420"/>
              <a:gd name="T19" fmla="*/ 96331464 h 2807"/>
              <a:gd name="T20" fmla="*/ 13197280 w 11420"/>
              <a:gd name="T21" fmla="*/ 111875166 h 280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420"/>
              <a:gd name="T34" fmla="*/ 0 h 2807"/>
              <a:gd name="T35" fmla="*/ 11420 w 11420"/>
              <a:gd name="T36" fmla="*/ 2807 h 280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420" h="2807">
                <a:moveTo>
                  <a:pt x="11391" y="69"/>
                </a:moveTo>
                <a:lnTo>
                  <a:pt x="332" y="2660"/>
                </a:lnTo>
                <a:cubicBezTo>
                  <a:pt x="314" y="2664"/>
                  <a:pt x="296" y="2653"/>
                  <a:pt x="292" y="2635"/>
                </a:cubicBezTo>
                <a:cubicBezTo>
                  <a:pt x="288" y="2617"/>
                  <a:pt x="299" y="2599"/>
                  <a:pt x="317" y="2595"/>
                </a:cubicBezTo>
                <a:lnTo>
                  <a:pt x="11376" y="4"/>
                </a:lnTo>
                <a:cubicBezTo>
                  <a:pt x="11393" y="0"/>
                  <a:pt x="11411" y="11"/>
                  <a:pt x="11416" y="29"/>
                </a:cubicBezTo>
                <a:cubicBezTo>
                  <a:pt x="11420" y="47"/>
                  <a:pt x="11409" y="65"/>
                  <a:pt x="11391" y="69"/>
                </a:cubicBezTo>
                <a:close/>
                <a:moveTo>
                  <a:pt x="435" y="2807"/>
                </a:moveTo>
                <a:lnTo>
                  <a:pt x="0" y="2703"/>
                </a:lnTo>
                <a:lnTo>
                  <a:pt x="344" y="2417"/>
                </a:lnTo>
                <a:lnTo>
                  <a:pt x="435" y="2807"/>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69" name="Freeform 69"/>
          <p:cNvSpPr>
            <a:spLocks noEditPoints="1"/>
          </p:cNvSpPr>
          <p:nvPr/>
        </p:nvSpPr>
        <p:spPr bwMode="auto">
          <a:xfrm>
            <a:off x="4072547" y="2687147"/>
            <a:ext cx="2132013" cy="561975"/>
          </a:xfrm>
          <a:custGeom>
            <a:avLst/>
            <a:gdLst>
              <a:gd name="T0" fmla="*/ 2671812 w 6118"/>
              <a:gd name="T1" fmla="*/ 319132 h 1407"/>
              <a:gd name="T2" fmla="*/ 723659157 w 6118"/>
              <a:gd name="T3" fmla="*/ 207390743 h 1407"/>
              <a:gd name="T4" fmla="*/ 725238129 w 6118"/>
              <a:gd name="T5" fmla="*/ 210581259 h 1407"/>
              <a:gd name="T6" fmla="*/ 722809210 w 6118"/>
              <a:gd name="T7" fmla="*/ 212495649 h 1407"/>
              <a:gd name="T8" fmla="*/ 1821516 w 6118"/>
              <a:gd name="T9" fmla="*/ 5583403 h 1407"/>
              <a:gd name="T10" fmla="*/ 242892 w 6118"/>
              <a:gd name="T11" fmla="*/ 2392887 h 1407"/>
              <a:gd name="T12" fmla="*/ 2671812 w 6118"/>
              <a:gd name="T13" fmla="*/ 319132 h 1407"/>
              <a:gd name="T14" fmla="*/ 721837642 w 6118"/>
              <a:gd name="T15" fmla="*/ 193192386 h 1407"/>
              <a:gd name="T16" fmla="*/ 742968197 w 6118"/>
              <a:gd name="T17" fmla="*/ 215686165 h 1407"/>
              <a:gd name="T18" fmla="*/ 716737259 w 6118"/>
              <a:gd name="T19" fmla="*/ 224460484 h 1407"/>
              <a:gd name="T20" fmla="*/ 721837642 w 6118"/>
              <a:gd name="T21" fmla="*/ 193192386 h 140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18"/>
              <a:gd name="T34" fmla="*/ 0 h 1407"/>
              <a:gd name="T35" fmla="*/ 6118 w 6118"/>
              <a:gd name="T36" fmla="*/ 1407 h 140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18" h="1407">
                <a:moveTo>
                  <a:pt x="22" y="2"/>
                </a:moveTo>
                <a:lnTo>
                  <a:pt x="5959" y="1300"/>
                </a:lnTo>
                <a:cubicBezTo>
                  <a:pt x="5968" y="1302"/>
                  <a:pt x="5974" y="1311"/>
                  <a:pt x="5972" y="1320"/>
                </a:cubicBezTo>
                <a:cubicBezTo>
                  <a:pt x="5970" y="1329"/>
                  <a:pt x="5961" y="1334"/>
                  <a:pt x="5952" y="1332"/>
                </a:cubicBezTo>
                <a:lnTo>
                  <a:pt x="15" y="35"/>
                </a:lnTo>
                <a:cubicBezTo>
                  <a:pt x="6" y="33"/>
                  <a:pt x="0" y="24"/>
                  <a:pt x="2" y="15"/>
                </a:cubicBezTo>
                <a:cubicBezTo>
                  <a:pt x="4" y="6"/>
                  <a:pt x="13" y="0"/>
                  <a:pt x="22" y="2"/>
                </a:cubicBezTo>
                <a:close/>
                <a:moveTo>
                  <a:pt x="5944" y="1211"/>
                </a:moveTo>
                <a:lnTo>
                  <a:pt x="6118" y="1352"/>
                </a:lnTo>
                <a:lnTo>
                  <a:pt x="5902" y="1407"/>
                </a:lnTo>
                <a:lnTo>
                  <a:pt x="5944" y="1211"/>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70" name="Freeform 70"/>
          <p:cNvSpPr>
            <a:spLocks noEditPoints="1"/>
          </p:cNvSpPr>
          <p:nvPr/>
        </p:nvSpPr>
        <p:spPr bwMode="auto">
          <a:xfrm>
            <a:off x="819760" y="3619009"/>
            <a:ext cx="571500" cy="673100"/>
          </a:xfrm>
          <a:custGeom>
            <a:avLst/>
            <a:gdLst>
              <a:gd name="T0" fmla="*/ 98971908 w 3287"/>
              <a:gd name="T1" fmla="*/ 2393600 h 3370"/>
              <a:gd name="T2" fmla="*/ 7769062 w 3287"/>
              <a:gd name="T3" fmla="*/ 125863109 h 3370"/>
              <a:gd name="T4" fmla="*/ 6348223 w 3287"/>
              <a:gd name="T5" fmla="*/ 125903055 h 3370"/>
              <a:gd name="T6" fmla="*/ 6317970 w 3287"/>
              <a:gd name="T7" fmla="*/ 124028162 h 3370"/>
              <a:gd name="T8" fmla="*/ 97520816 w 3287"/>
              <a:gd name="T9" fmla="*/ 558453 h 3370"/>
              <a:gd name="T10" fmla="*/ 98941655 w 3287"/>
              <a:gd name="T11" fmla="*/ 518706 h 3370"/>
              <a:gd name="T12" fmla="*/ 98971908 w 3287"/>
              <a:gd name="T13" fmla="*/ 2393600 h 3370"/>
              <a:gd name="T14" fmla="*/ 12787204 w 3287"/>
              <a:gd name="T15" fmla="*/ 128615828 h 3370"/>
              <a:gd name="T16" fmla="*/ 0 w 3287"/>
              <a:gd name="T17" fmla="*/ 134440240 h 3370"/>
              <a:gd name="T18" fmla="*/ 4111253 w 3287"/>
              <a:gd name="T19" fmla="*/ 117445764 h 3370"/>
              <a:gd name="T20" fmla="*/ 12787204 w 3287"/>
              <a:gd name="T21" fmla="*/ 128615828 h 33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87"/>
              <a:gd name="T34" fmla="*/ 0 h 3370"/>
              <a:gd name="T35" fmla="*/ 3287 w 3287"/>
              <a:gd name="T36" fmla="*/ 3370 h 337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87" h="3370">
                <a:moveTo>
                  <a:pt x="3274" y="60"/>
                </a:moveTo>
                <a:lnTo>
                  <a:pt x="257" y="3155"/>
                </a:lnTo>
                <a:cubicBezTo>
                  <a:pt x="244" y="3168"/>
                  <a:pt x="223" y="3169"/>
                  <a:pt x="210" y="3156"/>
                </a:cubicBezTo>
                <a:cubicBezTo>
                  <a:pt x="196" y="3143"/>
                  <a:pt x="196" y="3122"/>
                  <a:pt x="209" y="3109"/>
                </a:cubicBezTo>
                <a:lnTo>
                  <a:pt x="3226" y="14"/>
                </a:lnTo>
                <a:cubicBezTo>
                  <a:pt x="3239" y="1"/>
                  <a:pt x="3260" y="0"/>
                  <a:pt x="3273" y="13"/>
                </a:cubicBezTo>
                <a:cubicBezTo>
                  <a:pt x="3287" y="26"/>
                  <a:pt x="3287" y="47"/>
                  <a:pt x="3274" y="60"/>
                </a:cubicBezTo>
                <a:close/>
                <a:moveTo>
                  <a:pt x="423" y="3224"/>
                </a:moveTo>
                <a:lnTo>
                  <a:pt x="0" y="3370"/>
                </a:lnTo>
                <a:lnTo>
                  <a:pt x="136" y="2944"/>
                </a:lnTo>
                <a:lnTo>
                  <a:pt x="423" y="3224"/>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71" name="Freeform 71"/>
          <p:cNvSpPr>
            <a:spLocks noEditPoints="1"/>
          </p:cNvSpPr>
          <p:nvPr/>
        </p:nvSpPr>
        <p:spPr bwMode="auto">
          <a:xfrm>
            <a:off x="1662722" y="3619009"/>
            <a:ext cx="573088" cy="673100"/>
          </a:xfrm>
          <a:custGeom>
            <a:avLst/>
            <a:gdLst>
              <a:gd name="T0" fmla="*/ 1845361 w 3295"/>
              <a:gd name="T1" fmla="*/ 558453 h 3370"/>
              <a:gd name="T2" fmla="*/ 93352818 w 3295"/>
              <a:gd name="T3" fmla="*/ 124028162 h 3370"/>
              <a:gd name="T4" fmla="*/ 93352818 w 3295"/>
              <a:gd name="T5" fmla="*/ 125903055 h 3370"/>
              <a:gd name="T6" fmla="*/ 91931142 w 3295"/>
              <a:gd name="T7" fmla="*/ 125863109 h 3370"/>
              <a:gd name="T8" fmla="*/ 393248 w 3295"/>
              <a:gd name="T9" fmla="*/ 2393600 h 3370"/>
              <a:gd name="T10" fmla="*/ 423511 w 3295"/>
              <a:gd name="T11" fmla="*/ 518706 h 3370"/>
              <a:gd name="T12" fmla="*/ 1845361 w 3295"/>
              <a:gd name="T13" fmla="*/ 558453 h 3370"/>
              <a:gd name="T14" fmla="*/ 95561163 w 3295"/>
              <a:gd name="T15" fmla="*/ 117485710 h 3370"/>
              <a:gd name="T16" fmla="*/ 99675222 w 3295"/>
              <a:gd name="T17" fmla="*/ 134440240 h 3370"/>
              <a:gd name="T18" fmla="*/ 86909534 w 3295"/>
              <a:gd name="T19" fmla="*/ 128615828 h 3370"/>
              <a:gd name="T20" fmla="*/ 95561163 w 3295"/>
              <a:gd name="T21" fmla="*/ 117485710 h 33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95"/>
              <a:gd name="T34" fmla="*/ 0 h 3370"/>
              <a:gd name="T35" fmla="*/ 3295 w 3295"/>
              <a:gd name="T36" fmla="*/ 3370 h 337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95" h="3370">
                <a:moveTo>
                  <a:pt x="61" y="14"/>
                </a:moveTo>
                <a:lnTo>
                  <a:pt x="3086" y="3109"/>
                </a:lnTo>
                <a:cubicBezTo>
                  <a:pt x="3099" y="3122"/>
                  <a:pt x="3099" y="3143"/>
                  <a:pt x="3086" y="3156"/>
                </a:cubicBezTo>
                <a:cubicBezTo>
                  <a:pt x="3073" y="3169"/>
                  <a:pt x="3051" y="3169"/>
                  <a:pt x="3039" y="3155"/>
                </a:cubicBezTo>
                <a:lnTo>
                  <a:pt x="13" y="60"/>
                </a:lnTo>
                <a:cubicBezTo>
                  <a:pt x="0" y="47"/>
                  <a:pt x="1" y="26"/>
                  <a:pt x="14" y="13"/>
                </a:cubicBezTo>
                <a:cubicBezTo>
                  <a:pt x="27" y="0"/>
                  <a:pt x="48" y="1"/>
                  <a:pt x="61" y="14"/>
                </a:cubicBezTo>
                <a:close/>
                <a:moveTo>
                  <a:pt x="3159" y="2945"/>
                </a:moveTo>
                <a:lnTo>
                  <a:pt x="3295" y="3370"/>
                </a:lnTo>
                <a:lnTo>
                  <a:pt x="2873" y="3224"/>
                </a:lnTo>
                <a:lnTo>
                  <a:pt x="3159" y="2945"/>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72" name="Freeform 72"/>
          <p:cNvSpPr>
            <a:spLocks noEditPoints="1"/>
          </p:cNvSpPr>
          <p:nvPr/>
        </p:nvSpPr>
        <p:spPr bwMode="auto">
          <a:xfrm>
            <a:off x="3761397" y="3620597"/>
            <a:ext cx="69850" cy="671512"/>
          </a:xfrm>
          <a:custGeom>
            <a:avLst/>
            <a:gdLst>
              <a:gd name="T0" fmla="*/ 7135527 w 400"/>
              <a:gd name="T1" fmla="*/ 1313299 h 3366"/>
              <a:gd name="T2" fmla="*/ 7135527 w 400"/>
              <a:gd name="T3" fmla="*/ 120712362 h 3366"/>
              <a:gd name="T4" fmla="*/ 6098778 w 400"/>
              <a:gd name="T5" fmla="*/ 122025660 h 3366"/>
              <a:gd name="T6" fmla="*/ 5092414 w 400"/>
              <a:gd name="T7" fmla="*/ 120712362 h 3366"/>
              <a:gd name="T8" fmla="*/ 5092414 w 400"/>
              <a:gd name="T9" fmla="*/ 1313299 h 3366"/>
              <a:gd name="T10" fmla="*/ 6098778 w 400"/>
              <a:gd name="T11" fmla="*/ 0 h 3366"/>
              <a:gd name="T12" fmla="*/ 7135527 w 400"/>
              <a:gd name="T13" fmla="*/ 1313299 h 3366"/>
              <a:gd name="T14" fmla="*/ 12197556 w 400"/>
              <a:gd name="T15" fmla="*/ 118045865 h 3366"/>
              <a:gd name="T16" fmla="*/ 6098778 w 400"/>
              <a:gd name="T17" fmla="*/ 133965647 h 3366"/>
              <a:gd name="T18" fmla="*/ 0 w 400"/>
              <a:gd name="T19" fmla="*/ 118045865 h 3366"/>
              <a:gd name="T20" fmla="*/ 12197556 w 400"/>
              <a:gd name="T21" fmla="*/ 118045865 h 33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00"/>
              <a:gd name="T34" fmla="*/ 0 h 3366"/>
              <a:gd name="T35" fmla="*/ 400 w 400"/>
              <a:gd name="T36" fmla="*/ 3366 h 33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00" h="3366">
                <a:moveTo>
                  <a:pt x="234" y="33"/>
                </a:moveTo>
                <a:lnTo>
                  <a:pt x="234" y="3033"/>
                </a:lnTo>
                <a:cubicBezTo>
                  <a:pt x="234" y="3052"/>
                  <a:pt x="219" y="3066"/>
                  <a:pt x="200" y="3066"/>
                </a:cubicBezTo>
                <a:cubicBezTo>
                  <a:pt x="182" y="3066"/>
                  <a:pt x="167" y="3052"/>
                  <a:pt x="167" y="3033"/>
                </a:cubicBezTo>
                <a:lnTo>
                  <a:pt x="167" y="33"/>
                </a:lnTo>
                <a:cubicBezTo>
                  <a:pt x="167" y="15"/>
                  <a:pt x="182" y="0"/>
                  <a:pt x="200" y="0"/>
                </a:cubicBezTo>
                <a:cubicBezTo>
                  <a:pt x="219" y="0"/>
                  <a:pt x="234" y="15"/>
                  <a:pt x="234" y="33"/>
                </a:cubicBezTo>
                <a:close/>
                <a:moveTo>
                  <a:pt x="400" y="2966"/>
                </a:moveTo>
                <a:lnTo>
                  <a:pt x="200" y="3366"/>
                </a:lnTo>
                <a:lnTo>
                  <a:pt x="0" y="2966"/>
                </a:lnTo>
                <a:lnTo>
                  <a:pt x="400" y="2966"/>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73" name="Freeform 73"/>
          <p:cNvSpPr>
            <a:spLocks noEditPoints="1"/>
          </p:cNvSpPr>
          <p:nvPr/>
        </p:nvSpPr>
        <p:spPr bwMode="auto">
          <a:xfrm>
            <a:off x="4072547" y="3619009"/>
            <a:ext cx="573088" cy="673100"/>
          </a:xfrm>
          <a:custGeom>
            <a:avLst/>
            <a:gdLst>
              <a:gd name="T0" fmla="*/ 3649904 w 1643"/>
              <a:gd name="T1" fmla="*/ 1116907 h 1685"/>
              <a:gd name="T2" fmla="*/ 187243162 w 1643"/>
              <a:gd name="T3" fmla="*/ 247976431 h 1685"/>
              <a:gd name="T4" fmla="*/ 187243162 w 1643"/>
              <a:gd name="T5" fmla="*/ 251806111 h 1685"/>
              <a:gd name="T6" fmla="*/ 184323308 w 1643"/>
              <a:gd name="T7" fmla="*/ 251806111 h 1685"/>
              <a:gd name="T8" fmla="*/ 851784 w 1643"/>
              <a:gd name="T9" fmla="*/ 4787199 h 1685"/>
              <a:gd name="T10" fmla="*/ 851784 w 1643"/>
              <a:gd name="T11" fmla="*/ 1116907 h 1685"/>
              <a:gd name="T12" fmla="*/ 3649904 w 1643"/>
              <a:gd name="T13" fmla="*/ 1116907 h 1685"/>
              <a:gd name="T14" fmla="*/ 191623117 w 1643"/>
              <a:gd name="T15" fmla="*/ 234891527 h 1685"/>
              <a:gd name="T16" fmla="*/ 199896443 w 1643"/>
              <a:gd name="T17" fmla="*/ 268880481 h 1685"/>
              <a:gd name="T18" fmla="*/ 174225031 w 1643"/>
              <a:gd name="T19" fmla="*/ 257231656 h 1685"/>
              <a:gd name="T20" fmla="*/ 191623117 w 1643"/>
              <a:gd name="T21" fmla="*/ 234891527 h 168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3"/>
              <a:gd name="T34" fmla="*/ 0 h 1685"/>
              <a:gd name="T35" fmla="*/ 1643 w 1643"/>
              <a:gd name="T36" fmla="*/ 1685 h 168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3" h="1685">
                <a:moveTo>
                  <a:pt x="30" y="7"/>
                </a:moveTo>
                <a:lnTo>
                  <a:pt x="1539" y="1554"/>
                </a:lnTo>
                <a:cubicBezTo>
                  <a:pt x="1545" y="1561"/>
                  <a:pt x="1545" y="1572"/>
                  <a:pt x="1539" y="1578"/>
                </a:cubicBezTo>
                <a:cubicBezTo>
                  <a:pt x="1532" y="1584"/>
                  <a:pt x="1522" y="1584"/>
                  <a:pt x="1515" y="1578"/>
                </a:cubicBezTo>
                <a:lnTo>
                  <a:pt x="7" y="30"/>
                </a:lnTo>
                <a:cubicBezTo>
                  <a:pt x="0" y="24"/>
                  <a:pt x="0" y="13"/>
                  <a:pt x="7" y="7"/>
                </a:cubicBezTo>
                <a:cubicBezTo>
                  <a:pt x="13" y="0"/>
                  <a:pt x="24" y="1"/>
                  <a:pt x="30" y="7"/>
                </a:cubicBezTo>
                <a:close/>
                <a:moveTo>
                  <a:pt x="1575" y="1472"/>
                </a:moveTo>
                <a:lnTo>
                  <a:pt x="1643" y="1685"/>
                </a:lnTo>
                <a:lnTo>
                  <a:pt x="1432" y="1612"/>
                </a:lnTo>
                <a:lnTo>
                  <a:pt x="1575" y="1472"/>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74" name="Freeform 74"/>
          <p:cNvSpPr>
            <a:spLocks noEditPoints="1"/>
          </p:cNvSpPr>
          <p:nvPr/>
        </p:nvSpPr>
        <p:spPr bwMode="auto">
          <a:xfrm>
            <a:off x="2945422" y="3619009"/>
            <a:ext cx="571500" cy="673100"/>
          </a:xfrm>
          <a:custGeom>
            <a:avLst/>
            <a:gdLst>
              <a:gd name="T0" fmla="*/ 98971908 w 3287"/>
              <a:gd name="T1" fmla="*/ 2393600 h 3370"/>
              <a:gd name="T2" fmla="*/ 7769062 w 3287"/>
              <a:gd name="T3" fmla="*/ 125863109 h 3370"/>
              <a:gd name="T4" fmla="*/ 6348223 w 3287"/>
              <a:gd name="T5" fmla="*/ 125903055 h 3370"/>
              <a:gd name="T6" fmla="*/ 6317970 w 3287"/>
              <a:gd name="T7" fmla="*/ 124028162 h 3370"/>
              <a:gd name="T8" fmla="*/ 97520816 w 3287"/>
              <a:gd name="T9" fmla="*/ 558453 h 3370"/>
              <a:gd name="T10" fmla="*/ 98941655 w 3287"/>
              <a:gd name="T11" fmla="*/ 518706 h 3370"/>
              <a:gd name="T12" fmla="*/ 98971908 w 3287"/>
              <a:gd name="T13" fmla="*/ 2393600 h 3370"/>
              <a:gd name="T14" fmla="*/ 12787204 w 3287"/>
              <a:gd name="T15" fmla="*/ 128615828 h 3370"/>
              <a:gd name="T16" fmla="*/ 0 w 3287"/>
              <a:gd name="T17" fmla="*/ 134440240 h 3370"/>
              <a:gd name="T18" fmla="*/ 4111253 w 3287"/>
              <a:gd name="T19" fmla="*/ 117445764 h 3370"/>
              <a:gd name="T20" fmla="*/ 12787204 w 3287"/>
              <a:gd name="T21" fmla="*/ 128615828 h 33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87"/>
              <a:gd name="T34" fmla="*/ 0 h 3370"/>
              <a:gd name="T35" fmla="*/ 3287 w 3287"/>
              <a:gd name="T36" fmla="*/ 3370 h 337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87" h="3370">
                <a:moveTo>
                  <a:pt x="3274" y="60"/>
                </a:moveTo>
                <a:lnTo>
                  <a:pt x="257" y="3155"/>
                </a:lnTo>
                <a:cubicBezTo>
                  <a:pt x="244" y="3168"/>
                  <a:pt x="223" y="3169"/>
                  <a:pt x="210" y="3156"/>
                </a:cubicBezTo>
                <a:cubicBezTo>
                  <a:pt x="196" y="3143"/>
                  <a:pt x="196" y="3122"/>
                  <a:pt x="209" y="3109"/>
                </a:cubicBezTo>
                <a:lnTo>
                  <a:pt x="3226" y="14"/>
                </a:lnTo>
                <a:cubicBezTo>
                  <a:pt x="3239" y="1"/>
                  <a:pt x="3260" y="0"/>
                  <a:pt x="3273" y="13"/>
                </a:cubicBezTo>
                <a:cubicBezTo>
                  <a:pt x="3287" y="26"/>
                  <a:pt x="3287" y="47"/>
                  <a:pt x="3274" y="60"/>
                </a:cubicBezTo>
                <a:close/>
                <a:moveTo>
                  <a:pt x="423" y="3224"/>
                </a:moveTo>
                <a:lnTo>
                  <a:pt x="0" y="3370"/>
                </a:lnTo>
                <a:lnTo>
                  <a:pt x="136" y="2944"/>
                </a:lnTo>
                <a:lnTo>
                  <a:pt x="423" y="3224"/>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75" name="Freeform 75"/>
          <p:cNvSpPr>
            <a:spLocks noEditPoints="1"/>
          </p:cNvSpPr>
          <p:nvPr/>
        </p:nvSpPr>
        <p:spPr bwMode="auto">
          <a:xfrm>
            <a:off x="5637822" y="3619009"/>
            <a:ext cx="433388" cy="673100"/>
          </a:xfrm>
          <a:custGeom>
            <a:avLst/>
            <a:gdLst>
              <a:gd name="T0" fmla="*/ 150860965 w 1240"/>
              <a:gd name="T1" fmla="*/ 4627812 h 1685"/>
              <a:gd name="T2" fmla="*/ 13681430 w 1240"/>
              <a:gd name="T3" fmla="*/ 249093338 h 1685"/>
              <a:gd name="T4" fmla="*/ 10871748 w 1240"/>
              <a:gd name="T5" fmla="*/ 249572298 h 1685"/>
              <a:gd name="T6" fmla="*/ 10505465 w 1240"/>
              <a:gd name="T7" fmla="*/ 245902005 h 1685"/>
              <a:gd name="T8" fmla="*/ 147563022 w 1240"/>
              <a:gd name="T9" fmla="*/ 1436080 h 1685"/>
              <a:gd name="T10" fmla="*/ 150372355 w 1240"/>
              <a:gd name="T11" fmla="*/ 797733 h 1685"/>
              <a:gd name="T12" fmla="*/ 150860965 w 1240"/>
              <a:gd name="T13" fmla="*/ 4627812 h 1685"/>
              <a:gd name="T14" fmla="*/ 24308873 w 1240"/>
              <a:gd name="T15" fmla="*/ 252603844 h 1685"/>
              <a:gd name="T16" fmla="*/ 0 w 1240"/>
              <a:gd name="T17" fmla="*/ 268880481 h 1685"/>
              <a:gd name="T18" fmla="*/ 4641795 w 1240"/>
              <a:gd name="T19" fmla="*/ 233774621 h 1685"/>
              <a:gd name="T20" fmla="*/ 24308873 w 1240"/>
              <a:gd name="T21" fmla="*/ 252603844 h 168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40"/>
              <a:gd name="T34" fmla="*/ 0 h 1685"/>
              <a:gd name="T35" fmla="*/ 1240 w 1240"/>
              <a:gd name="T36" fmla="*/ 1685 h 168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40" h="1685">
                <a:moveTo>
                  <a:pt x="1235" y="29"/>
                </a:moveTo>
                <a:lnTo>
                  <a:pt x="112" y="1561"/>
                </a:lnTo>
                <a:cubicBezTo>
                  <a:pt x="107" y="1568"/>
                  <a:pt x="97" y="1570"/>
                  <a:pt x="89" y="1564"/>
                </a:cubicBezTo>
                <a:cubicBezTo>
                  <a:pt x="82" y="1559"/>
                  <a:pt x="80" y="1549"/>
                  <a:pt x="86" y="1541"/>
                </a:cubicBezTo>
                <a:lnTo>
                  <a:pt x="1208" y="9"/>
                </a:lnTo>
                <a:cubicBezTo>
                  <a:pt x="1213" y="2"/>
                  <a:pt x="1224" y="0"/>
                  <a:pt x="1231" y="5"/>
                </a:cubicBezTo>
                <a:cubicBezTo>
                  <a:pt x="1239" y="11"/>
                  <a:pt x="1240" y="21"/>
                  <a:pt x="1235" y="29"/>
                </a:cubicBezTo>
                <a:close/>
                <a:moveTo>
                  <a:pt x="199" y="1583"/>
                </a:moveTo>
                <a:lnTo>
                  <a:pt x="0" y="1685"/>
                </a:lnTo>
                <a:lnTo>
                  <a:pt x="38" y="1465"/>
                </a:lnTo>
                <a:lnTo>
                  <a:pt x="199" y="1583"/>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76" name="Freeform 76"/>
          <p:cNvSpPr>
            <a:spLocks noEditPoints="1"/>
          </p:cNvSpPr>
          <p:nvPr/>
        </p:nvSpPr>
        <p:spPr bwMode="auto">
          <a:xfrm>
            <a:off x="6341085" y="3619009"/>
            <a:ext cx="431800" cy="673100"/>
          </a:xfrm>
          <a:custGeom>
            <a:avLst/>
            <a:gdLst>
              <a:gd name="T0" fmla="*/ 3880280 w 1240"/>
              <a:gd name="T1" fmla="*/ 1436080 h 1685"/>
              <a:gd name="T2" fmla="*/ 140056768 w 1240"/>
              <a:gd name="T3" fmla="*/ 245902005 h 1685"/>
              <a:gd name="T4" fmla="*/ 139571689 w 1240"/>
              <a:gd name="T5" fmla="*/ 249572298 h 1685"/>
              <a:gd name="T6" fmla="*/ 136782749 w 1240"/>
              <a:gd name="T7" fmla="*/ 249093338 h 1685"/>
              <a:gd name="T8" fmla="*/ 606261 w 1240"/>
              <a:gd name="T9" fmla="*/ 4627812 h 1685"/>
              <a:gd name="T10" fmla="*/ 1091340 w 1240"/>
              <a:gd name="T11" fmla="*/ 797733 h 1685"/>
              <a:gd name="T12" fmla="*/ 3880280 w 1240"/>
              <a:gd name="T13" fmla="*/ 1436080 h 1685"/>
              <a:gd name="T14" fmla="*/ 145755831 w 1240"/>
              <a:gd name="T15" fmla="*/ 233774621 h 1685"/>
              <a:gd name="T16" fmla="*/ 150363903 w 1240"/>
              <a:gd name="T17" fmla="*/ 268880481 h 1685"/>
              <a:gd name="T18" fmla="*/ 126232900 w 1240"/>
              <a:gd name="T19" fmla="*/ 252603844 h 1685"/>
              <a:gd name="T20" fmla="*/ 145755831 w 1240"/>
              <a:gd name="T21" fmla="*/ 233774621 h 168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40"/>
              <a:gd name="T34" fmla="*/ 0 h 1685"/>
              <a:gd name="T35" fmla="*/ 1240 w 1240"/>
              <a:gd name="T36" fmla="*/ 1685 h 168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40" h="1685">
                <a:moveTo>
                  <a:pt x="32" y="9"/>
                </a:moveTo>
                <a:lnTo>
                  <a:pt x="1155" y="1541"/>
                </a:lnTo>
                <a:cubicBezTo>
                  <a:pt x="1160" y="1549"/>
                  <a:pt x="1158" y="1559"/>
                  <a:pt x="1151" y="1564"/>
                </a:cubicBezTo>
                <a:cubicBezTo>
                  <a:pt x="1144" y="1570"/>
                  <a:pt x="1133" y="1568"/>
                  <a:pt x="1128" y="1561"/>
                </a:cubicBezTo>
                <a:lnTo>
                  <a:pt x="5" y="29"/>
                </a:lnTo>
                <a:cubicBezTo>
                  <a:pt x="0" y="21"/>
                  <a:pt x="2" y="11"/>
                  <a:pt x="9" y="5"/>
                </a:cubicBezTo>
                <a:cubicBezTo>
                  <a:pt x="16" y="0"/>
                  <a:pt x="27" y="2"/>
                  <a:pt x="32" y="9"/>
                </a:cubicBezTo>
                <a:close/>
                <a:moveTo>
                  <a:pt x="1202" y="1465"/>
                </a:moveTo>
                <a:lnTo>
                  <a:pt x="1240" y="1685"/>
                </a:lnTo>
                <a:lnTo>
                  <a:pt x="1041" y="1583"/>
                </a:lnTo>
                <a:lnTo>
                  <a:pt x="1202" y="1465"/>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77" name="Freeform 77"/>
          <p:cNvSpPr>
            <a:spLocks noEditPoints="1"/>
          </p:cNvSpPr>
          <p:nvPr/>
        </p:nvSpPr>
        <p:spPr bwMode="auto">
          <a:xfrm>
            <a:off x="759435" y="4684222"/>
            <a:ext cx="69850" cy="317500"/>
          </a:xfrm>
          <a:custGeom>
            <a:avLst/>
            <a:gdLst>
              <a:gd name="T0" fmla="*/ 7135527 w 400"/>
              <a:gd name="T1" fmla="*/ 1312480 h 1592"/>
              <a:gd name="T2" fmla="*/ 7135527 w 400"/>
              <a:gd name="T3" fmla="*/ 50035966 h 1592"/>
              <a:gd name="T4" fmla="*/ 6098778 w 400"/>
              <a:gd name="T5" fmla="*/ 51388332 h 1592"/>
              <a:gd name="T6" fmla="*/ 5092414 w 400"/>
              <a:gd name="T7" fmla="*/ 50035966 h 1592"/>
              <a:gd name="T8" fmla="*/ 5092414 w 400"/>
              <a:gd name="T9" fmla="*/ 1312480 h 1592"/>
              <a:gd name="T10" fmla="*/ 6098778 w 400"/>
              <a:gd name="T11" fmla="*/ 0 h 1592"/>
              <a:gd name="T12" fmla="*/ 7135527 w 400"/>
              <a:gd name="T13" fmla="*/ 1312480 h 1592"/>
              <a:gd name="T14" fmla="*/ 12197556 w 400"/>
              <a:gd name="T15" fmla="*/ 47410807 h 1592"/>
              <a:gd name="T16" fmla="*/ 6098778 w 400"/>
              <a:gd name="T17" fmla="*/ 63320509 h 1592"/>
              <a:gd name="T18" fmla="*/ 0 w 400"/>
              <a:gd name="T19" fmla="*/ 47410807 h 1592"/>
              <a:gd name="T20" fmla="*/ 12197556 w 400"/>
              <a:gd name="T21" fmla="*/ 47410807 h 15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00"/>
              <a:gd name="T34" fmla="*/ 0 h 1592"/>
              <a:gd name="T35" fmla="*/ 400 w 400"/>
              <a:gd name="T36" fmla="*/ 1592 h 15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00" h="1592">
                <a:moveTo>
                  <a:pt x="234" y="33"/>
                </a:moveTo>
                <a:lnTo>
                  <a:pt x="234" y="1258"/>
                </a:lnTo>
                <a:cubicBezTo>
                  <a:pt x="234" y="1277"/>
                  <a:pt x="219" y="1292"/>
                  <a:pt x="200" y="1292"/>
                </a:cubicBezTo>
                <a:cubicBezTo>
                  <a:pt x="182" y="1292"/>
                  <a:pt x="167" y="1277"/>
                  <a:pt x="167" y="1258"/>
                </a:cubicBezTo>
                <a:lnTo>
                  <a:pt x="167" y="33"/>
                </a:lnTo>
                <a:cubicBezTo>
                  <a:pt x="167" y="15"/>
                  <a:pt x="182" y="0"/>
                  <a:pt x="200" y="0"/>
                </a:cubicBezTo>
                <a:cubicBezTo>
                  <a:pt x="219" y="0"/>
                  <a:pt x="234" y="15"/>
                  <a:pt x="234" y="33"/>
                </a:cubicBezTo>
                <a:close/>
                <a:moveTo>
                  <a:pt x="400" y="1192"/>
                </a:moveTo>
                <a:lnTo>
                  <a:pt x="200" y="1592"/>
                </a:lnTo>
                <a:lnTo>
                  <a:pt x="0" y="1192"/>
                </a:lnTo>
                <a:lnTo>
                  <a:pt x="400" y="1192"/>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78" name="Freeform 78"/>
          <p:cNvSpPr>
            <a:spLocks noEditPoints="1"/>
          </p:cNvSpPr>
          <p:nvPr/>
        </p:nvSpPr>
        <p:spPr bwMode="auto">
          <a:xfrm>
            <a:off x="759435" y="5395422"/>
            <a:ext cx="69850" cy="309562"/>
          </a:xfrm>
          <a:custGeom>
            <a:avLst/>
            <a:gdLst>
              <a:gd name="T0" fmla="*/ 7135527 w 400"/>
              <a:gd name="T1" fmla="*/ 1356081 h 1550"/>
              <a:gd name="T2" fmla="*/ 7135527 w 400"/>
              <a:gd name="T3" fmla="*/ 48542517 h 1550"/>
              <a:gd name="T4" fmla="*/ 6098778 w 400"/>
              <a:gd name="T5" fmla="*/ 49858855 h 1550"/>
              <a:gd name="T6" fmla="*/ 5092414 w 400"/>
              <a:gd name="T7" fmla="*/ 48542517 h 1550"/>
              <a:gd name="T8" fmla="*/ 5092414 w 400"/>
              <a:gd name="T9" fmla="*/ 1356081 h 1550"/>
              <a:gd name="T10" fmla="*/ 6098778 w 400"/>
              <a:gd name="T11" fmla="*/ 0 h 1550"/>
              <a:gd name="T12" fmla="*/ 7135527 w 400"/>
              <a:gd name="T13" fmla="*/ 1356081 h 1550"/>
              <a:gd name="T14" fmla="*/ 12197556 w 400"/>
              <a:gd name="T15" fmla="*/ 45870098 h 1550"/>
              <a:gd name="T16" fmla="*/ 6098778 w 400"/>
              <a:gd name="T17" fmla="*/ 61824924 h 1550"/>
              <a:gd name="T18" fmla="*/ 0 w 400"/>
              <a:gd name="T19" fmla="*/ 45870098 h 1550"/>
              <a:gd name="T20" fmla="*/ 12197556 w 400"/>
              <a:gd name="T21" fmla="*/ 45870098 h 15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00"/>
              <a:gd name="T34" fmla="*/ 0 h 1550"/>
              <a:gd name="T35" fmla="*/ 400 w 400"/>
              <a:gd name="T36" fmla="*/ 1550 h 15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00" h="1550">
                <a:moveTo>
                  <a:pt x="234" y="34"/>
                </a:moveTo>
                <a:lnTo>
                  <a:pt x="234" y="1217"/>
                </a:lnTo>
                <a:cubicBezTo>
                  <a:pt x="234" y="1236"/>
                  <a:pt x="219" y="1250"/>
                  <a:pt x="200" y="1250"/>
                </a:cubicBezTo>
                <a:cubicBezTo>
                  <a:pt x="182" y="1250"/>
                  <a:pt x="167" y="1236"/>
                  <a:pt x="167" y="1217"/>
                </a:cubicBezTo>
                <a:lnTo>
                  <a:pt x="167" y="34"/>
                </a:lnTo>
                <a:cubicBezTo>
                  <a:pt x="167" y="15"/>
                  <a:pt x="182" y="0"/>
                  <a:pt x="200" y="0"/>
                </a:cubicBezTo>
                <a:cubicBezTo>
                  <a:pt x="219" y="0"/>
                  <a:pt x="234" y="15"/>
                  <a:pt x="234" y="34"/>
                </a:cubicBezTo>
                <a:close/>
                <a:moveTo>
                  <a:pt x="400" y="1150"/>
                </a:moveTo>
                <a:lnTo>
                  <a:pt x="200" y="1550"/>
                </a:lnTo>
                <a:lnTo>
                  <a:pt x="0" y="1150"/>
                </a:lnTo>
                <a:lnTo>
                  <a:pt x="400" y="1150"/>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79" name="Freeform 79"/>
          <p:cNvSpPr>
            <a:spLocks noEditPoints="1"/>
          </p:cNvSpPr>
          <p:nvPr/>
        </p:nvSpPr>
        <p:spPr bwMode="auto">
          <a:xfrm>
            <a:off x="2199297" y="4684222"/>
            <a:ext cx="69850" cy="317500"/>
          </a:xfrm>
          <a:custGeom>
            <a:avLst/>
            <a:gdLst>
              <a:gd name="T0" fmla="*/ 7501541 w 400"/>
              <a:gd name="T1" fmla="*/ 1352367 h 1592"/>
              <a:gd name="T2" fmla="*/ 7105142 w 400"/>
              <a:gd name="T3" fmla="*/ 50075653 h 1592"/>
              <a:gd name="T4" fmla="*/ 6068219 w 400"/>
              <a:gd name="T5" fmla="*/ 51388332 h 1592"/>
              <a:gd name="T6" fmla="*/ 5062030 w 400"/>
              <a:gd name="T7" fmla="*/ 50035966 h 1592"/>
              <a:gd name="T8" fmla="*/ 5458428 w 400"/>
              <a:gd name="T9" fmla="*/ 1312480 h 1592"/>
              <a:gd name="T10" fmla="*/ 6495177 w 400"/>
              <a:gd name="T11" fmla="*/ 0 h 1592"/>
              <a:gd name="T12" fmla="*/ 7501541 w 400"/>
              <a:gd name="T13" fmla="*/ 1352367 h 1592"/>
              <a:gd name="T14" fmla="*/ 12197556 w 400"/>
              <a:gd name="T15" fmla="*/ 47490382 h 1592"/>
              <a:gd name="T16" fmla="*/ 5976890 w 400"/>
              <a:gd name="T17" fmla="*/ 63320509 h 1592"/>
              <a:gd name="T18" fmla="*/ 0 w 400"/>
              <a:gd name="T19" fmla="*/ 47331233 h 1592"/>
              <a:gd name="T20" fmla="*/ 12197556 w 400"/>
              <a:gd name="T21" fmla="*/ 47490382 h 15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00"/>
              <a:gd name="T34" fmla="*/ 0 h 1592"/>
              <a:gd name="T35" fmla="*/ 400 w 400"/>
              <a:gd name="T36" fmla="*/ 1592 h 15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00" h="1592">
                <a:moveTo>
                  <a:pt x="246" y="34"/>
                </a:moveTo>
                <a:lnTo>
                  <a:pt x="233" y="1259"/>
                </a:lnTo>
                <a:cubicBezTo>
                  <a:pt x="232" y="1277"/>
                  <a:pt x="217" y="1292"/>
                  <a:pt x="199" y="1292"/>
                </a:cubicBezTo>
                <a:cubicBezTo>
                  <a:pt x="181" y="1292"/>
                  <a:pt x="166" y="1277"/>
                  <a:pt x="166" y="1258"/>
                </a:cubicBezTo>
                <a:lnTo>
                  <a:pt x="179" y="33"/>
                </a:lnTo>
                <a:cubicBezTo>
                  <a:pt x="179" y="15"/>
                  <a:pt x="194" y="0"/>
                  <a:pt x="213" y="0"/>
                </a:cubicBezTo>
                <a:cubicBezTo>
                  <a:pt x="231" y="0"/>
                  <a:pt x="246" y="15"/>
                  <a:pt x="246" y="34"/>
                </a:cubicBezTo>
                <a:close/>
                <a:moveTo>
                  <a:pt x="400" y="1194"/>
                </a:moveTo>
                <a:lnTo>
                  <a:pt x="196" y="1592"/>
                </a:lnTo>
                <a:lnTo>
                  <a:pt x="0" y="1190"/>
                </a:lnTo>
                <a:lnTo>
                  <a:pt x="400" y="1194"/>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80" name="Freeform 80"/>
          <p:cNvSpPr>
            <a:spLocks noEditPoints="1"/>
          </p:cNvSpPr>
          <p:nvPr/>
        </p:nvSpPr>
        <p:spPr bwMode="auto">
          <a:xfrm>
            <a:off x="6739547" y="4684222"/>
            <a:ext cx="68263" cy="319087"/>
          </a:xfrm>
          <a:custGeom>
            <a:avLst/>
            <a:gdLst>
              <a:gd name="T0" fmla="*/ 13164178 w 200"/>
              <a:gd name="T1" fmla="*/ 2571136 h 796"/>
              <a:gd name="T2" fmla="*/ 13630073 w 200"/>
              <a:gd name="T3" fmla="*/ 101074816 h 796"/>
              <a:gd name="T4" fmla="*/ 11649764 w 200"/>
              <a:gd name="T5" fmla="*/ 103806698 h 796"/>
              <a:gd name="T6" fmla="*/ 9669113 w 200"/>
              <a:gd name="T7" fmla="*/ 101074816 h 796"/>
              <a:gd name="T8" fmla="*/ 9319606 w 200"/>
              <a:gd name="T9" fmla="*/ 2731882 h 796"/>
              <a:gd name="T10" fmla="*/ 11300257 w 200"/>
              <a:gd name="T11" fmla="*/ 0 h 796"/>
              <a:gd name="T12" fmla="*/ 13164178 w 200"/>
              <a:gd name="T13" fmla="*/ 2571136 h 796"/>
              <a:gd name="T14" fmla="*/ 23299186 w 200"/>
              <a:gd name="T15" fmla="*/ 95611453 h 796"/>
              <a:gd name="T16" fmla="*/ 11766152 w 200"/>
              <a:gd name="T17" fmla="*/ 127910193 h 796"/>
              <a:gd name="T18" fmla="*/ 0 w 200"/>
              <a:gd name="T19" fmla="*/ 95771798 h 796"/>
              <a:gd name="T20" fmla="*/ 23299186 w 200"/>
              <a:gd name="T21" fmla="*/ 95611453 h 7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0"/>
              <a:gd name="T34" fmla="*/ 0 h 796"/>
              <a:gd name="T35" fmla="*/ 200 w 200"/>
              <a:gd name="T36" fmla="*/ 796 h 7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0" h="796">
                <a:moveTo>
                  <a:pt x="113" y="16"/>
                </a:moveTo>
                <a:lnTo>
                  <a:pt x="117" y="629"/>
                </a:lnTo>
                <a:cubicBezTo>
                  <a:pt x="117" y="638"/>
                  <a:pt x="109" y="646"/>
                  <a:pt x="100" y="646"/>
                </a:cubicBezTo>
                <a:cubicBezTo>
                  <a:pt x="91" y="646"/>
                  <a:pt x="83" y="638"/>
                  <a:pt x="83" y="629"/>
                </a:cubicBezTo>
                <a:lnTo>
                  <a:pt x="80" y="17"/>
                </a:lnTo>
                <a:cubicBezTo>
                  <a:pt x="80" y="7"/>
                  <a:pt x="87" y="0"/>
                  <a:pt x="97" y="0"/>
                </a:cubicBezTo>
                <a:cubicBezTo>
                  <a:pt x="106" y="0"/>
                  <a:pt x="113" y="7"/>
                  <a:pt x="113" y="16"/>
                </a:cubicBezTo>
                <a:close/>
                <a:moveTo>
                  <a:pt x="200" y="595"/>
                </a:moveTo>
                <a:lnTo>
                  <a:pt x="101" y="796"/>
                </a:lnTo>
                <a:lnTo>
                  <a:pt x="0" y="596"/>
                </a:lnTo>
                <a:lnTo>
                  <a:pt x="200" y="595"/>
                </a:lnTo>
                <a:close/>
              </a:path>
            </a:pathLst>
          </a:custGeom>
          <a:solidFill>
            <a:srgbClr val="000000"/>
          </a:solidFill>
          <a:ln w="3175">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81" name="Rectangle 81"/>
          <p:cNvSpPr>
            <a:spLocks noChangeArrowheads="1"/>
          </p:cNvSpPr>
          <p:nvPr/>
        </p:nvSpPr>
        <p:spPr bwMode="auto">
          <a:xfrm>
            <a:off x="3733624" y="3288809"/>
            <a:ext cx="2936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000" b="0" i="1" smtClean="0">
                <a:solidFill>
                  <a:srgbClr val="0000FF"/>
                </a:solidFill>
                <a:latin typeface="华文细黑" panose="02010600040101010101" pitchFamily="2" charset="-122"/>
                <a:ea typeface="华文细黑" panose="02010600040101010101" pitchFamily="2" charset="-122"/>
              </a:rPr>
              <a:t>T</a:t>
            </a:r>
          </a:p>
        </p:txBody>
      </p:sp>
      <p:sp>
        <p:nvSpPr>
          <p:cNvPr id="82" name="Rectangle 82"/>
          <p:cNvSpPr>
            <a:spLocks noChangeArrowheads="1"/>
          </p:cNvSpPr>
          <p:nvPr/>
        </p:nvSpPr>
        <p:spPr bwMode="auto">
          <a:xfrm>
            <a:off x="5799747" y="3144347"/>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400" b="0" i="1" smtClean="0">
                <a:solidFill>
                  <a:srgbClr val="0000FF"/>
                </a:solidFill>
                <a:latin typeface="华文细黑" panose="02010600040101010101" pitchFamily="2" charset="-122"/>
                <a:ea typeface="华文细黑" panose="02010600040101010101" pitchFamily="2" charset="-122"/>
              </a:rPr>
              <a:t>M</a:t>
            </a:r>
          </a:p>
        </p:txBody>
      </p:sp>
      <p:sp>
        <p:nvSpPr>
          <p:cNvPr id="83" name="Rectangle 83"/>
          <p:cNvSpPr>
            <a:spLocks noChangeArrowheads="1"/>
          </p:cNvSpPr>
          <p:nvPr/>
        </p:nvSpPr>
        <p:spPr bwMode="auto">
          <a:xfrm>
            <a:off x="6087085" y="3288809"/>
            <a:ext cx="288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en-US" altLang="zh-CN" sz="2000" b="0" i="1" smtClean="0">
                <a:solidFill>
                  <a:srgbClr val="0000FF"/>
                </a:solidFill>
                <a:latin typeface="华文细黑" panose="02010600040101010101" pitchFamily="2" charset="-122"/>
                <a:ea typeface="华文细黑" panose="02010600040101010101" pitchFamily="2" charset="-122"/>
              </a:rPr>
              <a:t>E</a:t>
            </a:r>
          </a:p>
        </p:txBody>
      </p:sp>
      <p:cxnSp>
        <p:nvCxnSpPr>
          <p:cNvPr id="88" name="直接箭头连接符 87"/>
          <p:cNvCxnSpPr/>
          <p:nvPr/>
        </p:nvCxnSpPr>
        <p:spPr bwMode="auto">
          <a:xfrm flipH="1">
            <a:off x="5138553" y="1906342"/>
            <a:ext cx="1783557" cy="0"/>
          </a:xfrm>
          <a:prstGeom prst="straightConnector1">
            <a:avLst/>
          </a:prstGeom>
          <a:noFill/>
          <a:ln w="25400">
            <a:solidFill>
              <a:srgbClr val="0000FF"/>
            </a:solidFill>
            <a:miter lim="800000"/>
            <a:headEnd/>
            <a:tailEnd type="triangle"/>
          </a:ln>
        </p:spPr>
      </p:cxnSp>
      <p:cxnSp>
        <p:nvCxnSpPr>
          <p:cNvPr id="89" name="直接箭头连接符 88"/>
          <p:cNvCxnSpPr/>
          <p:nvPr/>
        </p:nvCxnSpPr>
        <p:spPr bwMode="auto">
          <a:xfrm flipH="1">
            <a:off x="5146490" y="2568691"/>
            <a:ext cx="1783557" cy="0"/>
          </a:xfrm>
          <a:prstGeom prst="straightConnector1">
            <a:avLst/>
          </a:prstGeom>
          <a:noFill/>
          <a:ln w="25400">
            <a:solidFill>
              <a:srgbClr val="0000FF"/>
            </a:solidFill>
            <a:miter lim="800000"/>
            <a:headEnd/>
            <a:tailEnd type="triangle"/>
          </a:ln>
        </p:spPr>
      </p:cxnSp>
      <p:sp>
        <p:nvSpPr>
          <p:cNvPr id="90" name="文本框 89"/>
          <p:cNvSpPr txBox="1"/>
          <p:nvPr/>
        </p:nvSpPr>
        <p:spPr>
          <a:xfrm>
            <a:off x="4344895" y="1400414"/>
            <a:ext cx="1099039" cy="369332"/>
          </a:xfrm>
          <a:prstGeom prst="rect">
            <a:avLst/>
          </a:prstGeom>
          <a:noFill/>
        </p:spPr>
        <p:txBody>
          <a:bodyPr wrap="square" rtlCol="0">
            <a:spAutoFit/>
          </a:bodyPr>
          <a:lstStyle/>
          <a:p>
            <a:r>
              <a:rPr lang="zh-CN" altLang="en-US" dirty="0" smtClean="0">
                <a:solidFill>
                  <a:srgbClr val="0000FF"/>
                </a:solidFill>
                <a:latin typeface="华文细黑" panose="02010600040101010101" pitchFamily="2" charset="-122"/>
                <a:ea typeface="华文细黑" panose="02010600040101010101" pitchFamily="2" charset="-122"/>
              </a:rPr>
              <a:t>逆向转换</a:t>
            </a:r>
            <a:endParaRPr lang="zh-CN" altLang="en-US" dirty="0">
              <a:solidFill>
                <a:srgbClr val="0000FF"/>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61261936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汽车数字仪表板的设计</a:t>
            </a:r>
          </a:p>
        </p:txBody>
      </p:sp>
      <p:pic>
        <p:nvPicPr>
          <p:cNvPr id="12290" name="Picture 2" descr="http://img1.gtimg.com/autonanjing/pics/hv1/81/37/1869/12154124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629" y="1475763"/>
            <a:ext cx="7501610" cy="4430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9156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5.2.1 </a:t>
            </a:r>
            <a:r>
              <a:rPr lang="zh-CN" altLang="en-US" dirty="0"/>
              <a:t>模块化</a:t>
            </a:r>
            <a:r>
              <a:rPr lang="en-US" altLang="zh-CN" dirty="0"/>
              <a:t>(Modularity)</a:t>
            </a:r>
          </a:p>
        </p:txBody>
      </p:sp>
      <p:pic>
        <p:nvPicPr>
          <p:cNvPr id="1026" name="Picture 2" descr="https://timgsa.baidu.com/timg?image&amp;quality=80&amp;size=b9999_10000&amp;sec=1572785035043&amp;di=17e6da904ec3e4344f04ed3297fa8263&amp;imgtype=0&amp;src=http%3A%2F%2Fimg2.zol.com.cn%2Fproduct%2F27_450x337%2F773%2Fce1S0iR4eHp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630" y="1306268"/>
            <a:ext cx="4762500" cy="22098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imgsa.baidu.com/timg?image&amp;quality=80&amp;size=b9999_10000&amp;sec=1572785211364&amp;di=42bce140b81d68af501f3a04bfce5c65&amp;imgtype=0&amp;src=http%3A%2F%2Fimg.app178.com%2Ftu%2F201508%2Fbuibmkkye5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565" y="1306268"/>
            <a:ext cx="3203087" cy="22330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imgsa.baidu.com/timg?image&amp;quality=80&amp;size=b9999_10000&amp;sec=1572785296711&amp;di=9e148e451e290aaa7ab5e0b78ba8c90a&amp;imgtype=0&amp;src=http%3A%2F%2F5b0988e595225.cdn.sohucs.com%2Fimages%2F20180417%2Fdf430b202d8643048e0811525175d9f0.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108" y="3652133"/>
            <a:ext cx="4588981" cy="236332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5"/>
          <a:stretch>
            <a:fillRect/>
          </a:stretch>
        </p:blipFill>
        <p:spPr>
          <a:xfrm>
            <a:off x="5228787" y="3652133"/>
            <a:ext cx="3651688" cy="2273994"/>
          </a:xfrm>
          <a:prstGeom prst="rect">
            <a:avLst/>
          </a:prstGeom>
        </p:spPr>
      </p:pic>
    </p:spTree>
    <p:extLst>
      <p:ext uri="{BB962C8B-B14F-4D97-AF65-F5344CB8AC3E}">
        <p14:creationId xmlns:p14="http://schemas.microsoft.com/office/powerpoint/2010/main" val="31367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randombar(horizontal)">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randombar(horizontal)">
                                      <p:cBhvr>
                                        <p:cTn id="17" dur="500"/>
                                        <p:tgtEl>
                                          <p:spTgt spid="103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功能描述</a:t>
            </a:r>
          </a:p>
        </p:txBody>
      </p:sp>
      <p:sp>
        <p:nvSpPr>
          <p:cNvPr id="3" name="内容占位符 2"/>
          <p:cNvSpPr>
            <a:spLocks noGrp="1"/>
          </p:cNvSpPr>
          <p:nvPr>
            <p:ph idx="1"/>
          </p:nvPr>
        </p:nvSpPr>
        <p:spPr/>
        <p:txBody>
          <a:bodyPr/>
          <a:lstStyle/>
          <a:p>
            <a:r>
              <a:rPr lang="zh-CN" altLang="en-US" b="0" dirty="0">
                <a:latin typeface="黑体" panose="02010609060101010101" pitchFamily="49" charset="-122"/>
                <a:ea typeface="黑体" panose="02010609060101010101" pitchFamily="49" charset="-122"/>
              </a:rPr>
              <a:t>假设的仪表板将完成下述功能。</a:t>
            </a:r>
          </a:p>
          <a:p>
            <a:pPr lvl="1"/>
            <a:r>
              <a:rPr lang="en-US" altLang="zh-CN" b="0" dirty="0">
                <a:latin typeface="黑体" panose="02010609060101010101" pitchFamily="49" charset="-122"/>
                <a:ea typeface="黑体" panose="02010609060101010101" pitchFamily="49" charset="-122"/>
              </a:rPr>
              <a:t>(1) </a:t>
            </a:r>
            <a:r>
              <a:rPr lang="zh-CN" altLang="en-US" b="0" dirty="0">
                <a:latin typeface="黑体" panose="02010609060101010101" pitchFamily="49" charset="-122"/>
                <a:ea typeface="黑体" panose="02010609060101010101" pitchFamily="49" charset="-122"/>
              </a:rPr>
              <a:t>通过模数转换实现传感器和微处理机接口。</a:t>
            </a:r>
          </a:p>
          <a:p>
            <a:pPr lvl="1"/>
            <a:r>
              <a:rPr lang="en-US" altLang="zh-CN" b="0" dirty="0">
                <a:latin typeface="黑体" panose="02010609060101010101" pitchFamily="49" charset="-122"/>
                <a:ea typeface="黑体" panose="02010609060101010101" pitchFamily="49" charset="-122"/>
              </a:rPr>
              <a:t>(2) </a:t>
            </a:r>
            <a:r>
              <a:rPr lang="zh-CN" altLang="en-US" b="0" dirty="0">
                <a:latin typeface="黑体" panose="02010609060101010101" pitchFamily="49" charset="-122"/>
                <a:ea typeface="黑体" panose="02010609060101010101" pitchFamily="49" charset="-122"/>
              </a:rPr>
              <a:t>在发光二极管面板上显示数据。</a:t>
            </a:r>
          </a:p>
          <a:p>
            <a:pPr lvl="1"/>
            <a:r>
              <a:rPr lang="en-US" altLang="zh-CN" b="0" dirty="0">
                <a:latin typeface="黑体" panose="02010609060101010101" pitchFamily="49" charset="-122"/>
                <a:ea typeface="黑体" panose="02010609060101010101" pitchFamily="49" charset="-122"/>
              </a:rPr>
              <a:t>(3) </a:t>
            </a:r>
            <a:r>
              <a:rPr lang="zh-CN" altLang="en-US" b="0" dirty="0">
                <a:latin typeface="黑体" panose="02010609060101010101" pitchFamily="49" charset="-122"/>
                <a:ea typeface="黑体" panose="02010609060101010101" pitchFamily="49" charset="-122"/>
              </a:rPr>
              <a:t>指示每小时英里数</a:t>
            </a:r>
            <a:r>
              <a:rPr lang="en-US" altLang="zh-CN" b="0" dirty="0">
                <a:latin typeface="黑体" panose="02010609060101010101" pitchFamily="49" charset="-122"/>
                <a:ea typeface="黑体" panose="02010609060101010101" pitchFamily="49" charset="-122"/>
              </a:rPr>
              <a:t>(mph)</a:t>
            </a:r>
            <a:r>
              <a:rPr lang="zh-CN" altLang="en-US" b="0" dirty="0">
                <a:latin typeface="黑体" panose="02010609060101010101" pitchFamily="49" charset="-122"/>
                <a:ea typeface="黑体" panose="02010609060101010101" pitchFamily="49" charset="-122"/>
              </a:rPr>
              <a:t>，行驶的里程每加仑油行驶的英里数</a:t>
            </a:r>
            <a:r>
              <a:rPr lang="en-US" altLang="zh-CN" b="0" dirty="0">
                <a:latin typeface="黑体" panose="02010609060101010101" pitchFamily="49" charset="-122"/>
                <a:ea typeface="黑体" panose="02010609060101010101" pitchFamily="49" charset="-122"/>
              </a:rPr>
              <a:t>(mpg)</a:t>
            </a:r>
            <a:r>
              <a:rPr lang="zh-CN" altLang="en-US" b="0" dirty="0">
                <a:latin typeface="黑体" panose="02010609060101010101" pitchFamily="49" charset="-122"/>
                <a:ea typeface="黑体" panose="02010609060101010101" pitchFamily="49" charset="-122"/>
              </a:rPr>
              <a:t>等。</a:t>
            </a:r>
          </a:p>
          <a:p>
            <a:pPr lvl="1"/>
            <a:r>
              <a:rPr lang="en-US" altLang="zh-CN" b="0" dirty="0">
                <a:latin typeface="黑体" panose="02010609060101010101" pitchFamily="49" charset="-122"/>
                <a:ea typeface="黑体" panose="02010609060101010101" pitchFamily="49" charset="-122"/>
              </a:rPr>
              <a:t>(4) </a:t>
            </a:r>
            <a:r>
              <a:rPr lang="zh-CN" altLang="en-US" b="0" dirty="0">
                <a:latin typeface="黑体" panose="02010609060101010101" pitchFamily="49" charset="-122"/>
                <a:ea typeface="黑体" panose="02010609060101010101" pitchFamily="49" charset="-122"/>
              </a:rPr>
              <a:t>指示加速或减速。</a:t>
            </a:r>
          </a:p>
          <a:p>
            <a:pPr lvl="1"/>
            <a:r>
              <a:rPr lang="en-US" altLang="zh-CN" b="0" dirty="0">
                <a:latin typeface="黑体" panose="02010609060101010101" pitchFamily="49" charset="-122"/>
                <a:ea typeface="黑体" panose="02010609060101010101" pitchFamily="49" charset="-122"/>
              </a:rPr>
              <a:t>(5) </a:t>
            </a:r>
            <a:r>
              <a:rPr lang="zh-CN" altLang="en-US" b="0" dirty="0">
                <a:latin typeface="黑体" panose="02010609060101010101" pitchFamily="49" charset="-122"/>
                <a:ea typeface="黑体" panose="02010609060101010101" pitchFamily="49" charset="-122"/>
              </a:rPr>
              <a:t>超速警告：如果车速超过</a:t>
            </a:r>
            <a:r>
              <a:rPr lang="en-US" altLang="zh-CN" b="0" dirty="0">
                <a:latin typeface="黑体" panose="02010609060101010101" pitchFamily="49" charset="-122"/>
                <a:ea typeface="黑体" panose="02010609060101010101" pitchFamily="49" charset="-122"/>
              </a:rPr>
              <a:t>55</a:t>
            </a:r>
            <a:r>
              <a:rPr lang="zh-CN" altLang="en-US" b="0" dirty="0">
                <a:latin typeface="黑体" panose="02010609060101010101" pitchFamily="49" charset="-122"/>
                <a:ea typeface="黑体" panose="02010609060101010101" pitchFamily="49" charset="-122"/>
              </a:rPr>
              <a:t>英里</a:t>
            </a:r>
            <a:r>
              <a:rPr lang="en-US" altLang="zh-CN" b="0" dirty="0">
                <a:latin typeface="黑体" panose="02010609060101010101" pitchFamily="49" charset="-122"/>
                <a:ea typeface="黑体" panose="02010609060101010101" pitchFamily="49" charset="-122"/>
              </a:rPr>
              <a:t>/</a:t>
            </a:r>
            <a:r>
              <a:rPr lang="zh-CN" altLang="en-US" b="0" dirty="0">
                <a:latin typeface="黑体" panose="02010609060101010101" pitchFamily="49" charset="-122"/>
                <a:ea typeface="黑体" panose="02010609060101010101" pitchFamily="49" charset="-122"/>
              </a:rPr>
              <a:t>小时，则发出超速警告铃声。</a:t>
            </a:r>
          </a:p>
          <a:p>
            <a:endParaRPr lang="zh-CN" altLang="en-US" dirty="0"/>
          </a:p>
        </p:txBody>
      </p:sp>
    </p:spTree>
    <p:extLst>
      <p:ext uri="{BB962C8B-B14F-4D97-AF65-F5344CB8AC3E}">
        <p14:creationId xmlns:p14="http://schemas.microsoft.com/office/powerpoint/2010/main" val="411498659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zh-CN" altLang="en-US" dirty="0" smtClean="0"/>
              <a:t>步骤</a:t>
            </a:r>
            <a:endParaRPr lang="zh-CN" altLang="en-US" dirty="0"/>
          </a:p>
        </p:txBody>
      </p:sp>
      <p:sp>
        <p:nvSpPr>
          <p:cNvPr id="3" name="内容占位符 2"/>
          <p:cNvSpPr>
            <a:spLocks noGrp="1"/>
          </p:cNvSpPr>
          <p:nvPr>
            <p:ph idx="1"/>
          </p:nvPr>
        </p:nvSpPr>
        <p:spPr>
          <a:xfrm>
            <a:off x="236538" y="2771775"/>
            <a:ext cx="4087812" cy="2752725"/>
          </a:xfrm>
        </p:spPr>
        <p:txBody>
          <a:bodyPr/>
          <a:lstStyle/>
          <a:p>
            <a:pPr marL="0" indent="0">
              <a:buNone/>
            </a:pPr>
            <a:r>
              <a:rPr lang="zh-CN" altLang="en-US" sz="2400" dirty="0"/>
              <a:t>第</a:t>
            </a:r>
            <a:r>
              <a:rPr lang="en-US" altLang="zh-CN" sz="2400" dirty="0"/>
              <a:t>1</a:t>
            </a:r>
            <a:r>
              <a:rPr lang="zh-CN" altLang="en-US" sz="2400" dirty="0" smtClean="0"/>
              <a:t>步：复查</a:t>
            </a:r>
            <a:r>
              <a:rPr lang="zh-CN" altLang="en-US" sz="2400" dirty="0"/>
              <a:t>基本系统模型。</a:t>
            </a:r>
          </a:p>
          <a:p>
            <a:pPr marL="0" indent="0">
              <a:buNone/>
            </a:pPr>
            <a:r>
              <a:rPr lang="zh-CN" altLang="en-US" sz="2400" dirty="0"/>
              <a:t>第</a:t>
            </a:r>
            <a:r>
              <a:rPr lang="en-US" altLang="zh-CN" sz="2400" dirty="0"/>
              <a:t>2</a:t>
            </a:r>
            <a:r>
              <a:rPr lang="zh-CN" altLang="en-US" sz="2400" dirty="0" smtClean="0"/>
              <a:t>步：复查</a:t>
            </a:r>
            <a:r>
              <a:rPr lang="zh-CN" altLang="en-US" sz="2400" dirty="0"/>
              <a:t>并精化</a:t>
            </a:r>
            <a:r>
              <a:rPr lang="zh-CN" altLang="en-US" sz="2400" dirty="0" smtClean="0"/>
              <a:t>数据流图</a:t>
            </a:r>
            <a:endParaRPr lang="zh-CN" altLang="en-US" sz="2400" dirty="0"/>
          </a:p>
          <a:p>
            <a:endParaRPr lang="zh-CN" altLang="en-US" sz="2400" dirty="0"/>
          </a:p>
        </p:txBody>
      </p:sp>
      <p:pic>
        <p:nvPicPr>
          <p:cNvPr id="4"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73062" y="1187084"/>
            <a:ext cx="4495312" cy="499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571446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zh-CN" altLang="en-US" dirty="0" smtClean="0"/>
              <a:t>步骤</a:t>
            </a:r>
            <a:endParaRPr lang="zh-CN" altLang="en-US" dirty="0"/>
          </a:p>
        </p:txBody>
      </p:sp>
      <p:sp>
        <p:nvSpPr>
          <p:cNvPr id="3" name="内容占位符 2"/>
          <p:cNvSpPr>
            <a:spLocks noGrp="1"/>
          </p:cNvSpPr>
          <p:nvPr>
            <p:ph idx="1"/>
          </p:nvPr>
        </p:nvSpPr>
        <p:spPr>
          <a:xfrm>
            <a:off x="684213" y="2536825"/>
            <a:ext cx="3773487" cy="2416175"/>
          </a:xfrm>
        </p:spPr>
        <p:txBody>
          <a:bodyPr/>
          <a:lstStyle/>
          <a:p>
            <a:pPr marL="0" indent="0">
              <a:buNone/>
            </a:pPr>
            <a:r>
              <a:rPr lang="zh-CN" altLang="en-US" sz="2400" dirty="0"/>
              <a:t>第</a:t>
            </a:r>
            <a:r>
              <a:rPr lang="en-US" altLang="zh-CN" sz="2400" dirty="0"/>
              <a:t>3</a:t>
            </a:r>
            <a:r>
              <a:rPr lang="zh-CN" altLang="en-US" sz="2400" dirty="0"/>
              <a:t>步确定数据流图</a:t>
            </a:r>
            <a:r>
              <a:rPr lang="zh-CN" altLang="en-US" sz="2400" dirty="0" smtClean="0"/>
              <a:t>具有变换</a:t>
            </a:r>
            <a:r>
              <a:rPr lang="zh-CN" altLang="en-US" sz="2400" dirty="0"/>
              <a:t>特性还是事务特性。</a:t>
            </a:r>
          </a:p>
          <a:p>
            <a:pPr marL="0" indent="0">
              <a:buNone/>
            </a:pPr>
            <a:r>
              <a:rPr lang="zh-CN" altLang="en-US" sz="2400" dirty="0"/>
              <a:t>第</a:t>
            </a:r>
            <a:r>
              <a:rPr lang="en-US" altLang="zh-CN" sz="2400" dirty="0"/>
              <a:t>4</a:t>
            </a:r>
            <a:r>
              <a:rPr lang="zh-CN" altLang="en-US" sz="2400" dirty="0"/>
              <a:t>步确定输入流和</a:t>
            </a:r>
            <a:r>
              <a:rPr lang="zh-CN" altLang="en-US" sz="2400" dirty="0" smtClean="0"/>
              <a:t>输出流</a:t>
            </a:r>
            <a:r>
              <a:rPr lang="zh-CN" altLang="en-US" sz="2400" dirty="0"/>
              <a:t>的边界，从而孤立出</a:t>
            </a:r>
            <a:r>
              <a:rPr lang="zh-CN" altLang="en-US" sz="2400" dirty="0" smtClean="0"/>
              <a:t>变换中心</a:t>
            </a:r>
            <a:r>
              <a:rPr lang="zh-CN" altLang="en-US" sz="2400" dirty="0"/>
              <a:t>。</a:t>
            </a:r>
          </a:p>
          <a:p>
            <a:endParaRPr lang="zh-CN" altLang="en-US" sz="2400" dirty="0"/>
          </a:p>
        </p:txBody>
      </p:sp>
      <p:pic>
        <p:nvPicPr>
          <p:cNvPr id="5"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16767" y="1301387"/>
            <a:ext cx="4032250" cy="484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728564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zh-CN" altLang="en-US" dirty="0" smtClean="0"/>
              <a:t>步骤</a:t>
            </a:r>
            <a:endParaRPr lang="zh-CN" altLang="en-US" dirty="0"/>
          </a:p>
        </p:txBody>
      </p:sp>
      <p:sp>
        <p:nvSpPr>
          <p:cNvPr id="3" name="内容占位符 2"/>
          <p:cNvSpPr>
            <a:spLocks noGrp="1"/>
          </p:cNvSpPr>
          <p:nvPr>
            <p:ph idx="1"/>
          </p:nvPr>
        </p:nvSpPr>
        <p:spPr>
          <a:xfrm>
            <a:off x="684213" y="1412875"/>
            <a:ext cx="8196262" cy="4321175"/>
          </a:xfrm>
        </p:spPr>
        <p:txBody>
          <a:bodyPr/>
          <a:lstStyle/>
          <a:p>
            <a:r>
              <a:rPr lang="zh-CN" altLang="en-US" dirty="0"/>
              <a:t>第</a:t>
            </a:r>
            <a:r>
              <a:rPr lang="en-US" altLang="zh-CN" dirty="0"/>
              <a:t>5</a:t>
            </a:r>
            <a:r>
              <a:rPr lang="zh-CN" altLang="en-US" dirty="0"/>
              <a:t>步完成“第一级分解”</a:t>
            </a:r>
            <a:endParaRPr lang="en-US" altLang="zh-CN" dirty="0"/>
          </a:p>
          <a:p>
            <a:pPr marL="0" indent="0">
              <a:buNone/>
            </a:pPr>
            <a:endParaRPr lang="zh-CN" altLang="en-US" sz="2400" dirty="0"/>
          </a:p>
          <a:p>
            <a:endParaRPr lang="zh-CN" altLang="en-US" sz="2400" dirty="0"/>
          </a:p>
        </p:txBody>
      </p:sp>
      <p:pic>
        <p:nvPicPr>
          <p:cNvPr id="4"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1918" y="2074006"/>
            <a:ext cx="6664444" cy="385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380332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zh-CN" altLang="en-US" dirty="0" smtClean="0"/>
              <a:t>步骤</a:t>
            </a:r>
            <a:endParaRPr lang="zh-CN" altLang="en-US" dirty="0"/>
          </a:p>
        </p:txBody>
      </p:sp>
      <p:sp>
        <p:nvSpPr>
          <p:cNvPr id="3" name="内容占位符 2"/>
          <p:cNvSpPr>
            <a:spLocks noGrp="1"/>
          </p:cNvSpPr>
          <p:nvPr>
            <p:ph idx="1"/>
          </p:nvPr>
        </p:nvSpPr>
        <p:spPr>
          <a:xfrm>
            <a:off x="684213" y="1412875"/>
            <a:ext cx="8196262" cy="4321175"/>
          </a:xfrm>
        </p:spPr>
        <p:txBody>
          <a:bodyPr/>
          <a:lstStyle/>
          <a:p>
            <a:r>
              <a:rPr lang="zh-CN" altLang="en-US" dirty="0"/>
              <a:t>第</a:t>
            </a:r>
            <a:r>
              <a:rPr lang="en-US" altLang="zh-CN" dirty="0"/>
              <a:t>5</a:t>
            </a:r>
            <a:r>
              <a:rPr lang="zh-CN" altLang="en-US" dirty="0"/>
              <a:t>步完成“第一级分解”</a:t>
            </a:r>
            <a:endParaRPr lang="en-US" altLang="zh-CN" dirty="0"/>
          </a:p>
          <a:p>
            <a:r>
              <a:rPr lang="zh-CN" altLang="en-US" dirty="0"/>
              <a:t>位于软件结构最顶层的控制模块</a:t>
            </a:r>
            <a:r>
              <a:rPr lang="en-US" altLang="zh-CN" dirty="0"/>
              <a:t>Cm</a:t>
            </a:r>
            <a:r>
              <a:rPr lang="zh-CN" altLang="en-US" dirty="0"/>
              <a:t>协调下述从属的控制功能。</a:t>
            </a:r>
          </a:p>
          <a:p>
            <a:pPr lvl="1"/>
            <a:r>
              <a:rPr lang="zh-CN" altLang="en-US" dirty="0"/>
              <a:t>输入信息处理控制模块</a:t>
            </a:r>
            <a:r>
              <a:rPr lang="en-US" altLang="zh-CN" dirty="0"/>
              <a:t>Ca,</a:t>
            </a:r>
            <a:r>
              <a:rPr lang="zh-CN" altLang="en-US" dirty="0"/>
              <a:t>协调对所有输入数据的接收</a:t>
            </a:r>
          </a:p>
          <a:p>
            <a:pPr lvl="1"/>
            <a:r>
              <a:rPr lang="zh-CN" altLang="en-US" dirty="0"/>
              <a:t>变换中心控制模块</a:t>
            </a:r>
            <a:r>
              <a:rPr lang="en-US" altLang="zh-CN" dirty="0"/>
              <a:t>Ct,</a:t>
            </a:r>
            <a:r>
              <a:rPr lang="zh-CN" altLang="en-US" dirty="0"/>
              <a:t>管理对内部形式的数据的所有操作</a:t>
            </a:r>
          </a:p>
          <a:p>
            <a:pPr lvl="1"/>
            <a:r>
              <a:rPr lang="zh-CN" altLang="en-US" dirty="0"/>
              <a:t>输出信息处理控制模块</a:t>
            </a:r>
            <a:r>
              <a:rPr lang="en-US" altLang="zh-CN" dirty="0"/>
              <a:t>Ce</a:t>
            </a:r>
            <a:r>
              <a:rPr lang="zh-CN" altLang="en-US" dirty="0"/>
              <a:t>，协调输出信息的产生</a:t>
            </a:r>
            <a:r>
              <a:rPr lang="zh-CN" altLang="en-US" dirty="0" smtClean="0"/>
              <a:t>过程</a:t>
            </a:r>
            <a:endParaRPr lang="zh-CN" altLang="en-US" dirty="0"/>
          </a:p>
          <a:p>
            <a:pPr marL="0" indent="0">
              <a:buNone/>
            </a:pPr>
            <a:endParaRPr lang="zh-CN" altLang="en-US" sz="2400" dirty="0"/>
          </a:p>
          <a:p>
            <a:endParaRPr lang="zh-CN" altLang="en-US" sz="2400" dirty="0"/>
          </a:p>
        </p:txBody>
      </p:sp>
    </p:spTree>
    <p:extLst>
      <p:ext uri="{BB962C8B-B14F-4D97-AF65-F5344CB8AC3E}">
        <p14:creationId xmlns:p14="http://schemas.microsoft.com/office/powerpoint/2010/main" val="248147442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设计步骤</a:t>
            </a:r>
          </a:p>
        </p:txBody>
      </p:sp>
      <p:pic>
        <p:nvPicPr>
          <p:cNvPr id="4"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986" y="1361830"/>
            <a:ext cx="4664869" cy="270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00103" y="3261517"/>
            <a:ext cx="3959225"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箭头 5"/>
          <p:cNvSpPr/>
          <p:nvPr/>
        </p:nvSpPr>
        <p:spPr>
          <a:xfrm rot="1849127">
            <a:off x="4862146" y="3393831"/>
            <a:ext cx="369277" cy="386861"/>
          </a:xfrm>
          <a:prstGeom prst="right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838627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设计步骤</a:t>
            </a:r>
          </a:p>
        </p:txBody>
      </p:sp>
      <p:sp>
        <p:nvSpPr>
          <p:cNvPr id="3" name="内容占位符 2"/>
          <p:cNvSpPr>
            <a:spLocks noGrp="1"/>
          </p:cNvSpPr>
          <p:nvPr>
            <p:ph idx="1"/>
          </p:nvPr>
        </p:nvSpPr>
        <p:spPr/>
        <p:txBody>
          <a:bodyPr/>
          <a:lstStyle/>
          <a:p>
            <a:r>
              <a:rPr lang="zh-CN" altLang="en-US" dirty="0"/>
              <a:t>第</a:t>
            </a:r>
            <a:r>
              <a:rPr lang="en-US" altLang="zh-CN" dirty="0"/>
              <a:t>6</a:t>
            </a:r>
            <a:r>
              <a:rPr lang="zh-CN" altLang="en-US" dirty="0"/>
              <a:t>步完成“第二级分解”</a:t>
            </a:r>
          </a:p>
          <a:p>
            <a:r>
              <a:rPr lang="zh-CN" altLang="en-US" dirty="0"/>
              <a:t>第二级分解就是把数据流图中的每个处理映射成软件结构中一个适当的模块。</a:t>
            </a:r>
          </a:p>
          <a:p>
            <a:pPr lvl="1"/>
            <a:r>
              <a:rPr lang="zh-CN" altLang="en-US" dirty="0" smtClean="0"/>
              <a:t>从</a:t>
            </a:r>
            <a:r>
              <a:rPr lang="zh-CN" altLang="en-US" dirty="0"/>
              <a:t>变换中心的边界开始</a:t>
            </a:r>
            <a:r>
              <a:rPr lang="zh-CN" altLang="en-US" dirty="0">
                <a:solidFill>
                  <a:srgbClr val="0000FF"/>
                </a:solidFill>
              </a:rPr>
              <a:t>逆着输入通路</a:t>
            </a:r>
            <a:r>
              <a:rPr lang="zh-CN" altLang="en-US" dirty="0"/>
              <a:t>向外移动，把输入通路中每个处理映射成软件结构中</a:t>
            </a:r>
            <a:r>
              <a:rPr lang="en-US" altLang="zh-CN" dirty="0"/>
              <a:t>Ca</a:t>
            </a:r>
            <a:r>
              <a:rPr lang="zh-CN" altLang="en-US" dirty="0"/>
              <a:t>控制下的一个低层模块</a:t>
            </a:r>
            <a:r>
              <a:rPr lang="zh-CN" altLang="en-US" dirty="0" smtClean="0"/>
              <a:t>；</a:t>
            </a:r>
            <a:endParaRPr lang="en-US" altLang="zh-CN" dirty="0" smtClean="0"/>
          </a:p>
          <a:p>
            <a:pPr lvl="1"/>
            <a:r>
              <a:rPr lang="zh-CN" altLang="en-US" dirty="0" smtClean="0"/>
              <a:t>然后</a:t>
            </a:r>
            <a:r>
              <a:rPr lang="zh-CN" altLang="en-US" dirty="0"/>
              <a:t>沿</a:t>
            </a:r>
            <a:r>
              <a:rPr lang="zh-CN" altLang="en-US" dirty="0">
                <a:solidFill>
                  <a:srgbClr val="0000FF"/>
                </a:solidFill>
              </a:rPr>
              <a:t>输出</a:t>
            </a:r>
            <a:r>
              <a:rPr lang="zh-CN" altLang="en-US" dirty="0"/>
              <a:t>通路向外移动，把输出通路中每个处理映射成直接或间接受模块</a:t>
            </a:r>
            <a:r>
              <a:rPr lang="en-US" altLang="zh-CN" dirty="0"/>
              <a:t>Ce</a:t>
            </a:r>
            <a:r>
              <a:rPr lang="zh-CN" altLang="en-US" dirty="0"/>
              <a:t>控制的一个低层模块</a:t>
            </a:r>
            <a:r>
              <a:rPr lang="zh-CN" altLang="en-US" dirty="0" smtClean="0"/>
              <a:t>；</a:t>
            </a:r>
            <a:endParaRPr lang="en-US" altLang="zh-CN" dirty="0" smtClean="0"/>
          </a:p>
          <a:p>
            <a:pPr lvl="1"/>
            <a:r>
              <a:rPr lang="zh-CN" altLang="en-US" dirty="0" smtClean="0"/>
              <a:t>最后</a:t>
            </a:r>
            <a:r>
              <a:rPr lang="zh-CN" altLang="en-US" dirty="0"/>
              <a:t>把变换中心内的每个处理映射成受</a:t>
            </a:r>
            <a:r>
              <a:rPr lang="en-US" altLang="zh-CN" dirty="0"/>
              <a:t>Ct</a:t>
            </a:r>
            <a:r>
              <a:rPr lang="zh-CN" altLang="en-US" dirty="0"/>
              <a:t>控制的一个模块。</a:t>
            </a:r>
          </a:p>
          <a:p>
            <a:endParaRPr lang="zh-CN" altLang="en-US" dirty="0"/>
          </a:p>
        </p:txBody>
      </p:sp>
    </p:spTree>
    <p:extLst>
      <p:ext uri="{BB962C8B-B14F-4D97-AF65-F5344CB8AC3E}">
        <p14:creationId xmlns:p14="http://schemas.microsoft.com/office/powerpoint/2010/main" val="37836408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设计步骤</a:t>
            </a:r>
          </a:p>
        </p:txBody>
      </p:sp>
      <p:pic>
        <p:nvPicPr>
          <p:cNvPr id="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8762" y="1768353"/>
            <a:ext cx="4968875"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96013" y="2156497"/>
            <a:ext cx="2684462" cy="308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438762" y="1245133"/>
            <a:ext cx="6129093" cy="523220"/>
          </a:xfrm>
          <a:prstGeom prst="rect">
            <a:avLst/>
          </a:prstGeom>
        </p:spPr>
        <p:txBody>
          <a:bodyPr wrap="square">
            <a:spAutoFit/>
          </a:bodyPr>
          <a:lstStyle/>
          <a:p>
            <a:pPr marL="342900" lvl="0" indent="-342900" eaLnBrk="0" fontAlgn="base" hangingPunct="0">
              <a:spcBef>
                <a:spcPct val="20000"/>
              </a:spcBef>
              <a:spcAft>
                <a:spcPct val="20000"/>
              </a:spcAft>
              <a:buClr>
                <a:srgbClr val="800000"/>
              </a:buClr>
              <a:buFont typeface="Wingdings" pitchFamily="2" charset="2"/>
              <a:buChar char="§"/>
            </a:pPr>
            <a:r>
              <a:rPr lang="zh-CN" altLang="en-US" sz="2800" kern="0" dirty="0">
                <a:solidFill>
                  <a:srgbClr val="000000"/>
                </a:solidFill>
                <a:latin typeface="华文细黑" panose="02010600040101010101" pitchFamily="2" charset="-122"/>
                <a:ea typeface="华文细黑" panose="02010600040101010101" pitchFamily="2" charset="-122"/>
              </a:rPr>
              <a:t>第</a:t>
            </a:r>
            <a:r>
              <a:rPr lang="en-US" altLang="zh-CN" sz="2800" kern="0" dirty="0">
                <a:solidFill>
                  <a:srgbClr val="000000"/>
                </a:solidFill>
                <a:latin typeface="华文细黑" panose="02010600040101010101" pitchFamily="2" charset="-122"/>
                <a:ea typeface="华文细黑" panose="02010600040101010101" pitchFamily="2" charset="-122"/>
              </a:rPr>
              <a:t>6</a:t>
            </a:r>
            <a:r>
              <a:rPr lang="zh-CN" altLang="en-US" sz="2800" kern="0" dirty="0">
                <a:solidFill>
                  <a:srgbClr val="000000"/>
                </a:solidFill>
                <a:latin typeface="华文细黑" panose="02010600040101010101" pitchFamily="2" charset="-122"/>
                <a:ea typeface="华文细黑" panose="02010600040101010101" pitchFamily="2" charset="-122"/>
              </a:rPr>
              <a:t>步完成“第二级分解”</a:t>
            </a:r>
          </a:p>
        </p:txBody>
      </p:sp>
      <p:sp>
        <p:nvSpPr>
          <p:cNvPr id="7" name="矩形 6"/>
          <p:cNvSpPr/>
          <p:nvPr/>
        </p:nvSpPr>
        <p:spPr>
          <a:xfrm>
            <a:off x="1973668" y="5560974"/>
            <a:ext cx="2087431" cy="523220"/>
          </a:xfrm>
          <a:prstGeom prst="rect">
            <a:avLst/>
          </a:prstGeom>
        </p:spPr>
        <p:txBody>
          <a:bodyPr wrap="none">
            <a:spAutoFit/>
          </a:bodyPr>
          <a:lstStyle/>
          <a:p>
            <a:r>
              <a:rPr lang="en-US" altLang="zh-CN" sz="2800" kern="0" dirty="0" smtClean="0">
                <a:solidFill>
                  <a:srgbClr val="0000FF"/>
                </a:solidFill>
              </a:rPr>
              <a:t>Ca</a:t>
            </a:r>
            <a:r>
              <a:rPr lang="zh-CN" altLang="en-US" sz="2800" kern="0" dirty="0" smtClean="0">
                <a:solidFill>
                  <a:srgbClr val="0000FF"/>
                </a:solidFill>
              </a:rPr>
              <a:t>部分分解</a:t>
            </a:r>
            <a:endParaRPr lang="zh-CN" altLang="en-US" dirty="0">
              <a:solidFill>
                <a:srgbClr val="0000FF"/>
              </a:solidFill>
            </a:endParaRPr>
          </a:p>
        </p:txBody>
      </p:sp>
      <p:sp>
        <p:nvSpPr>
          <p:cNvPr id="8" name="右箭头 7"/>
          <p:cNvSpPr/>
          <p:nvPr/>
        </p:nvSpPr>
        <p:spPr>
          <a:xfrm rot="1268589">
            <a:off x="5617186" y="3244611"/>
            <a:ext cx="369277" cy="386861"/>
          </a:xfrm>
          <a:prstGeom prst="right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598376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设计步骤</a:t>
            </a:r>
          </a:p>
        </p:txBody>
      </p:sp>
      <p:sp>
        <p:nvSpPr>
          <p:cNvPr id="6" name="矩形 5"/>
          <p:cNvSpPr/>
          <p:nvPr/>
        </p:nvSpPr>
        <p:spPr>
          <a:xfrm>
            <a:off x="438762" y="1465430"/>
            <a:ext cx="8441713" cy="523220"/>
          </a:xfrm>
          <a:prstGeom prst="rect">
            <a:avLst/>
          </a:prstGeom>
        </p:spPr>
        <p:txBody>
          <a:bodyPr wrap="square">
            <a:spAutoFit/>
          </a:bodyPr>
          <a:lstStyle/>
          <a:p>
            <a:pPr marL="342900" lvl="0" indent="-342900" eaLnBrk="0" fontAlgn="base" hangingPunct="0">
              <a:spcBef>
                <a:spcPct val="20000"/>
              </a:spcBef>
              <a:spcAft>
                <a:spcPct val="20000"/>
              </a:spcAft>
              <a:buClr>
                <a:srgbClr val="800000"/>
              </a:buClr>
              <a:buFont typeface="Wingdings" pitchFamily="2" charset="2"/>
              <a:buChar char="§"/>
            </a:pPr>
            <a:r>
              <a:rPr lang="zh-CN" altLang="en-US" sz="2800" kern="0" dirty="0" smtClean="0">
                <a:solidFill>
                  <a:srgbClr val="000000"/>
                </a:solidFill>
                <a:latin typeface="华文细黑" panose="02010600040101010101" pitchFamily="2" charset="-122"/>
                <a:ea typeface="华文细黑" panose="02010600040101010101" pitchFamily="2" charset="-122"/>
              </a:rPr>
              <a:t>同理，对</a:t>
            </a:r>
            <a:r>
              <a:rPr lang="en-US" altLang="zh-CN" sz="2800" kern="0" dirty="0" smtClean="0">
                <a:solidFill>
                  <a:srgbClr val="000000"/>
                </a:solidFill>
                <a:latin typeface="华文细黑" panose="02010600040101010101" pitchFamily="2" charset="-122"/>
                <a:ea typeface="华文细黑" panose="02010600040101010101" pitchFamily="2" charset="-122"/>
              </a:rPr>
              <a:t>Ct</a:t>
            </a:r>
            <a:r>
              <a:rPr lang="zh-CN" altLang="en-US" sz="2800" kern="0" dirty="0" smtClean="0">
                <a:solidFill>
                  <a:srgbClr val="000000"/>
                </a:solidFill>
                <a:latin typeface="华文细黑" panose="02010600040101010101" pitchFamily="2" charset="-122"/>
                <a:ea typeface="华文细黑" panose="02010600040101010101" pitchFamily="2" charset="-122"/>
              </a:rPr>
              <a:t>和</a:t>
            </a:r>
            <a:r>
              <a:rPr lang="en-US" altLang="zh-CN" sz="2800" kern="0" dirty="0" smtClean="0">
                <a:solidFill>
                  <a:srgbClr val="000000"/>
                </a:solidFill>
                <a:latin typeface="华文细黑" panose="02010600040101010101" pitchFamily="2" charset="-122"/>
                <a:ea typeface="华文细黑" panose="02010600040101010101" pitchFamily="2" charset="-122"/>
              </a:rPr>
              <a:t>Ce</a:t>
            </a:r>
            <a:r>
              <a:rPr lang="zh-CN" altLang="en-US" sz="2800" kern="0" dirty="0" smtClean="0">
                <a:solidFill>
                  <a:srgbClr val="000000"/>
                </a:solidFill>
                <a:latin typeface="华文细黑" panose="02010600040101010101" pitchFamily="2" charset="-122"/>
                <a:ea typeface="华文细黑" panose="02010600040101010101" pitchFamily="2" charset="-122"/>
              </a:rPr>
              <a:t>分解后结果如下：</a:t>
            </a:r>
            <a:endParaRPr lang="zh-CN" altLang="en-US" sz="2800" kern="0" dirty="0">
              <a:solidFill>
                <a:srgbClr val="000000"/>
              </a:solidFill>
              <a:latin typeface="华文细黑" panose="02010600040101010101" pitchFamily="2" charset="-122"/>
              <a:ea typeface="华文细黑" panose="02010600040101010101" pitchFamily="2" charset="-122"/>
            </a:endParaRPr>
          </a:p>
        </p:txBody>
      </p:sp>
      <p:pic>
        <p:nvPicPr>
          <p:cNvPr id="9"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30725" y="2851763"/>
            <a:ext cx="434975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0633" y="2851763"/>
            <a:ext cx="3719513"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212547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设计步骤</a:t>
            </a:r>
          </a:p>
        </p:txBody>
      </p:sp>
      <p:pic>
        <p:nvPicPr>
          <p:cNvPr id="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4245" y="2645906"/>
            <a:ext cx="6873144" cy="354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01161" y="1533101"/>
            <a:ext cx="8379313" cy="1117998"/>
          </a:xfrm>
          <a:prstGeom prst="rect">
            <a:avLst/>
          </a:prstGeom>
        </p:spPr>
        <p:txBody>
          <a:bodyPr wrap="square">
            <a:spAutoFit/>
          </a:bodyPr>
          <a:lstStyle/>
          <a:p>
            <a:pPr marL="342900" indent="-342900" eaLnBrk="0" fontAlgn="base" hangingPunct="0">
              <a:lnSpc>
                <a:spcPct val="125000"/>
              </a:lnSpc>
              <a:spcBef>
                <a:spcPct val="20000"/>
              </a:spcBef>
              <a:spcAft>
                <a:spcPct val="20000"/>
              </a:spcAft>
              <a:buClr>
                <a:srgbClr val="800000"/>
              </a:buClr>
              <a:buFont typeface="Wingdings" pitchFamily="2" charset="2"/>
              <a:buChar char="§"/>
              <a:defRPr/>
            </a:pPr>
            <a:r>
              <a:rPr lang="zh-CN" altLang="en-US" sz="2800" dirty="0">
                <a:latin typeface="华文细黑" panose="02010600040101010101" pitchFamily="2" charset="-122"/>
                <a:ea typeface="华文细黑" panose="02010600040101010101" pitchFamily="2" charset="-122"/>
              </a:rPr>
              <a:t>第</a:t>
            </a:r>
            <a:r>
              <a:rPr lang="en-US" altLang="zh-CN" sz="2800" dirty="0">
                <a:latin typeface="华文细黑" panose="02010600040101010101" pitchFamily="2" charset="-122"/>
                <a:ea typeface="华文细黑" panose="02010600040101010101" pitchFamily="2" charset="-122"/>
              </a:rPr>
              <a:t>7</a:t>
            </a:r>
            <a:r>
              <a:rPr lang="zh-CN" altLang="en-US" sz="2800" dirty="0">
                <a:latin typeface="华文细黑" panose="02010600040101010101" pitchFamily="2" charset="-122"/>
                <a:ea typeface="华文细黑" panose="02010600040101010101" pitchFamily="2" charset="-122"/>
              </a:rPr>
              <a:t>步使用设计度量和启发式规则对第一次分割得到的软件结构进一步精化。</a:t>
            </a:r>
            <a:endParaRPr lang="en-US" altLang="zh-CN" sz="2800" dirty="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33618344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什么是模块</a:t>
            </a:r>
          </a:p>
        </p:txBody>
      </p:sp>
      <p:sp>
        <p:nvSpPr>
          <p:cNvPr id="3" name="内容占位符 2"/>
          <p:cNvSpPr>
            <a:spLocks noGrp="1"/>
          </p:cNvSpPr>
          <p:nvPr>
            <p:ph idx="1"/>
          </p:nvPr>
        </p:nvSpPr>
        <p:spPr>
          <a:xfrm>
            <a:off x="684213" y="1412875"/>
            <a:ext cx="7920037" cy="4732948"/>
          </a:xfrm>
        </p:spPr>
        <p:txBody>
          <a:bodyPr/>
          <a:lstStyle/>
          <a:p>
            <a:r>
              <a:rPr lang="zh-CN" altLang="en-US" b="0" dirty="0">
                <a:latin typeface="华文细黑" panose="02010600040101010101" pitchFamily="2" charset="-122"/>
                <a:ea typeface="华文细黑" panose="02010600040101010101" pitchFamily="2" charset="-122"/>
              </a:rPr>
              <a:t>模块：作为一个整体来处理的一级</a:t>
            </a:r>
            <a:r>
              <a:rPr lang="zh-CN" altLang="en-US" b="0" dirty="0">
                <a:solidFill>
                  <a:srgbClr val="0000FF"/>
                </a:solidFill>
                <a:latin typeface="华文细黑" panose="02010600040101010101" pitchFamily="2" charset="-122"/>
                <a:ea typeface="华文细黑" panose="02010600040101010101" pitchFamily="2" charset="-122"/>
              </a:rPr>
              <a:t>独立的、可识别的程序指令</a:t>
            </a:r>
            <a:r>
              <a:rPr lang="zh-CN" altLang="en-US" b="0" dirty="0" smtClean="0">
                <a:latin typeface="华文细黑" panose="02010600040101010101" pitchFamily="2" charset="-122"/>
                <a:ea typeface="华文细黑" panose="02010600040101010101" pitchFamily="2" charset="-122"/>
              </a:rPr>
              <a:t>。是</a:t>
            </a:r>
            <a:r>
              <a:rPr lang="zh-CN" altLang="en-US" b="0" dirty="0">
                <a:latin typeface="华文细黑" panose="02010600040101010101" pitchFamily="2" charset="-122"/>
                <a:ea typeface="华文细黑" panose="02010600040101010101" pitchFamily="2" charset="-122"/>
              </a:rPr>
              <a:t>大型程序指令</a:t>
            </a:r>
            <a:r>
              <a:rPr lang="zh-CN" altLang="en-US" b="0" dirty="0" smtClean="0">
                <a:latin typeface="华文细黑" panose="02010600040101010101" pitchFamily="2" charset="-122"/>
                <a:ea typeface="华文细黑" panose="02010600040101010101" pitchFamily="2" charset="-122"/>
              </a:rPr>
              <a:t>的组成部分</a:t>
            </a:r>
            <a:endParaRPr lang="zh-CN" altLang="en-US" b="0" dirty="0">
              <a:latin typeface="华文细黑" panose="02010600040101010101" pitchFamily="2" charset="-122"/>
              <a:ea typeface="华文细黑" panose="02010600040101010101" pitchFamily="2" charset="-122"/>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909" y="2661717"/>
            <a:ext cx="6992643" cy="3078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398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5.5.3 </a:t>
            </a:r>
            <a:r>
              <a:rPr lang="zh-CN" altLang="en-US" dirty="0" smtClean="0"/>
              <a:t>事务分析</a:t>
            </a:r>
            <a:endParaRPr lang="zh-CN" altLang="en-US" dirty="0"/>
          </a:p>
        </p:txBody>
      </p:sp>
      <p:sp>
        <p:nvSpPr>
          <p:cNvPr id="3" name="内容占位符 2"/>
          <p:cNvSpPr>
            <a:spLocks noGrp="1"/>
          </p:cNvSpPr>
          <p:nvPr>
            <p:ph idx="1"/>
          </p:nvPr>
        </p:nvSpPr>
        <p:spPr/>
        <p:txBody>
          <a:bodyPr/>
          <a:lstStyle/>
          <a:p>
            <a:r>
              <a:rPr lang="zh-CN" altLang="en-US" dirty="0"/>
              <a:t>事务分析的设计步骤和变换分析的设计步骤大部分相同或</a:t>
            </a:r>
            <a:r>
              <a:rPr lang="zh-CN" altLang="en-US" dirty="0" smtClean="0"/>
              <a:t>类似。</a:t>
            </a:r>
            <a:endParaRPr lang="en-US" altLang="zh-CN" dirty="0" smtClean="0"/>
          </a:p>
          <a:p>
            <a:r>
              <a:rPr lang="zh-CN" altLang="en-US" dirty="0" smtClean="0"/>
              <a:t>主要区别在于：由</a:t>
            </a:r>
            <a:r>
              <a:rPr lang="zh-CN" altLang="en-US" dirty="0"/>
              <a:t>数据流图到软件结构</a:t>
            </a:r>
            <a:r>
              <a:rPr lang="zh-CN" altLang="en-US" dirty="0" smtClean="0"/>
              <a:t>的映射</a:t>
            </a:r>
            <a:r>
              <a:rPr lang="zh-CN" altLang="en-US" dirty="0"/>
              <a:t>方法不同。由事务</a:t>
            </a:r>
            <a:r>
              <a:rPr lang="zh-CN" altLang="en-US" dirty="0" smtClean="0"/>
              <a:t>流映射</a:t>
            </a:r>
            <a:r>
              <a:rPr lang="zh-CN" altLang="en-US" dirty="0"/>
              <a:t>成的软件结构包括</a:t>
            </a:r>
            <a:r>
              <a:rPr lang="zh-CN" altLang="en-US" dirty="0" smtClean="0"/>
              <a:t>一个</a:t>
            </a:r>
            <a:r>
              <a:rPr lang="zh-CN" altLang="en-US" dirty="0"/>
              <a:t>接收分支和一个发送</a:t>
            </a:r>
            <a:r>
              <a:rPr lang="zh-CN" altLang="en-US" dirty="0" smtClean="0"/>
              <a:t>分支</a:t>
            </a:r>
            <a:r>
              <a:rPr lang="zh-CN" altLang="en-US" dirty="0"/>
              <a:t>。</a:t>
            </a:r>
          </a:p>
          <a:p>
            <a:endParaRPr lang="zh-CN" altLang="en-US" dirty="0"/>
          </a:p>
        </p:txBody>
      </p:sp>
    </p:spTree>
    <p:extLst>
      <p:ext uri="{BB962C8B-B14F-4D97-AF65-F5344CB8AC3E}">
        <p14:creationId xmlns:p14="http://schemas.microsoft.com/office/powerpoint/2010/main" val="328910104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5.5.3 </a:t>
            </a:r>
            <a:r>
              <a:rPr lang="zh-CN" altLang="en-US" dirty="0" smtClean="0"/>
              <a:t>事务分析</a:t>
            </a:r>
            <a:endParaRPr lang="zh-CN" altLang="en-US" dirty="0"/>
          </a:p>
        </p:txBody>
      </p:sp>
      <p:pic>
        <p:nvPicPr>
          <p:cNvPr id="4"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3387" y="1471733"/>
            <a:ext cx="7479501" cy="4489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任意多边形 8"/>
          <p:cNvSpPr/>
          <p:nvPr/>
        </p:nvSpPr>
        <p:spPr>
          <a:xfrm>
            <a:off x="2048608" y="1617785"/>
            <a:ext cx="2954215" cy="1459523"/>
          </a:xfrm>
          <a:custGeom>
            <a:avLst/>
            <a:gdLst>
              <a:gd name="connsiteX0" fmla="*/ 0 w 2954215"/>
              <a:gd name="connsiteY0" fmla="*/ 1459523 h 1459523"/>
              <a:gd name="connsiteX1" fmla="*/ 43961 w 2954215"/>
              <a:gd name="connsiteY1" fmla="*/ 1433146 h 1459523"/>
              <a:gd name="connsiteX2" fmla="*/ 70338 w 2954215"/>
              <a:gd name="connsiteY2" fmla="*/ 1397977 h 1459523"/>
              <a:gd name="connsiteX3" fmla="*/ 96715 w 2954215"/>
              <a:gd name="connsiteY3" fmla="*/ 1380392 h 1459523"/>
              <a:gd name="connsiteX4" fmla="*/ 123092 w 2954215"/>
              <a:gd name="connsiteY4" fmla="*/ 1354015 h 1459523"/>
              <a:gd name="connsiteX5" fmla="*/ 175846 w 2954215"/>
              <a:gd name="connsiteY5" fmla="*/ 1318846 h 1459523"/>
              <a:gd name="connsiteX6" fmla="*/ 219807 w 2954215"/>
              <a:gd name="connsiteY6" fmla="*/ 1266092 h 1459523"/>
              <a:gd name="connsiteX7" fmla="*/ 237392 w 2954215"/>
              <a:gd name="connsiteY7" fmla="*/ 1239715 h 1459523"/>
              <a:gd name="connsiteX8" fmla="*/ 342900 w 2954215"/>
              <a:gd name="connsiteY8" fmla="*/ 1143000 h 1459523"/>
              <a:gd name="connsiteX9" fmla="*/ 413238 w 2954215"/>
              <a:gd name="connsiteY9" fmla="*/ 1090246 h 1459523"/>
              <a:gd name="connsiteX10" fmla="*/ 501161 w 2954215"/>
              <a:gd name="connsiteY10" fmla="*/ 1011115 h 1459523"/>
              <a:gd name="connsiteX11" fmla="*/ 527538 w 2954215"/>
              <a:gd name="connsiteY11" fmla="*/ 975946 h 1459523"/>
              <a:gd name="connsiteX12" fmla="*/ 562707 w 2954215"/>
              <a:gd name="connsiteY12" fmla="*/ 958361 h 1459523"/>
              <a:gd name="connsiteX13" fmla="*/ 580292 w 2954215"/>
              <a:gd name="connsiteY13" fmla="*/ 931984 h 1459523"/>
              <a:gd name="connsiteX14" fmla="*/ 606669 w 2954215"/>
              <a:gd name="connsiteY14" fmla="*/ 923192 h 1459523"/>
              <a:gd name="connsiteX15" fmla="*/ 650630 w 2954215"/>
              <a:gd name="connsiteY15" fmla="*/ 896815 h 1459523"/>
              <a:gd name="connsiteX16" fmla="*/ 685800 w 2954215"/>
              <a:gd name="connsiteY16" fmla="*/ 879230 h 1459523"/>
              <a:gd name="connsiteX17" fmla="*/ 738554 w 2954215"/>
              <a:gd name="connsiteY17" fmla="*/ 844061 h 1459523"/>
              <a:gd name="connsiteX18" fmla="*/ 773723 w 2954215"/>
              <a:gd name="connsiteY18" fmla="*/ 826477 h 1459523"/>
              <a:gd name="connsiteX19" fmla="*/ 800100 w 2954215"/>
              <a:gd name="connsiteY19" fmla="*/ 808892 h 1459523"/>
              <a:gd name="connsiteX20" fmla="*/ 826477 w 2954215"/>
              <a:gd name="connsiteY20" fmla="*/ 800100 h 1459523"/>
              <a:gd name="connsiteX21" fmla="*/ 861646 w 2954215"/>
              <a:gd name="connsiteY21" fmla="*/ 782515 h 1459523"/>
              <a:gd name="connsiteX22" fmla="*/ 905607 w 2954215"/>
              <a:gd name="connsiteY22" fmla="*/ 764930 h 1459523"/>
              <a:gd name="connsiteX23" fmla="*/ 975946 w 2954215"/>
              <a:gd name="connsiteY23" fmla="*/ 720969 h 1459523"/>
              <a:gd name="connsiteX24" fmla="*/ 1011115 w 2954215"/>
              <a:gd name="connsiteY24" fmla="*/ 694592 h 1459523"/>
              <a:gd name="connsiteX25" fmla="*/ 1090246 w 2954215"/>
              <a:gd name="connsiteY25" fmla="*/ 668215 h 1459523"/>
              <a:gd name="connsiteX26" fmla="*/ 1125415 w 2954215"/>
              <a:gd name="connsiteY26" fmla="*/ 650630 h 1459523"/>
              <a:gd name="connsiteX27" fmla="*/ 1178169 w 2954215"/>
              <a:gd name="connsiteY27" fmla="*/ 615461 h 1459523"/>
              <a:gd name="connsiteX28" fmla="*/ 1204546 w 2954215"/>
              <a:gd name="connsiteY28" fmla="*/ 597877 h 1459523"/>
              <a:gd name="connsiteX29" fmla="*/ 1230923 w 2954215"/>
              <a:gd name="connsiteY29" fmla="*/ 580292 h 1459523"/>
              <a:gd name="connsiteX30" fmla="*/ 1257300 w 2954215"/>
              <a:gd name="connsiteY30" fmla="*/ 562707 h 1459523"/>
              <a:gd name="connsiteX31" fmla="*/ 1327638 w 2954215"/>
              <a:gd name="connsiteY31" fmla="*/ 527538 h 1459523"/>
              <a:gd name="connsiteX32" fmla="*/ 1362807 w 2954215"/>
              <a:gd name="connsiteY32" fmla="*/ 509953 h 1459523"/>
              <a:gd name="connsiteX33" fmla="*/ 1433146 w 2954215"/>
              <a:gd name="connsiteY33" fmla="*/ 474784 h 1459523"/>
              <a:gd name="connsiteX34" fmla="*/ 1485900 w 2954215"/>
              <a:gd name="connsiteY34" fmla="*/ 457200 h 1459523"/>
              <a:gd name="connsiteX35" fmla="*/ 1512277 w 2954215"/>
              <a:gd name="connsiteY35" fmla="*/ 439615 h 1459523"/>
              <a:gd name="connsiteX36" fmla="*/ 1547446 w 2954215"/>
              <a:gd name="connsiteY36" fmla="*/ 430823 h 1459523"/>
              <a:gd name="connsiteX37" fmla="*/ 1591407 w 2954215"/>
              <a:gd name="connsiteY37" fmla="*/ 413238 h 1459523"/>
              <a:gd name="connsiteX38" fmla="*/ 1617784 w 2954215"/>
              <a:gd name="connsiteY38" fmla="*/ 404446 h 1459523"/>
              <a:gd name="connsiteX39" fmla="*/ 1705707 w 2954215"/>
              <a:gd name="connsiteY39" fmla="*/ 369277 h 1459523"/>
              <a:gd name="connsiteX40" fmla="*/ 1732084 w 2954215"/>
              <a:gd name="connsiteY40" fmla="*/ 360484 h 1459523"/>
              <a:gd name="connsiteX41" fmla="*/ 1776046 w 2954215"/>
              <a:gd name="connsiteY41" fmla="*/ 342900 h 1459523"/>
              <a:gd name="connsiteX42" fmla="*/ 1811215 w 2954215"/>
              <a:gd name="connsiteY42" fmla="*/ 334107 h 1459523"/>
              <a:gd name="connsiteX43" fmla="*/ 1881554 w 2954215"/>
              <a:gd name="connsiteY43" fmla="*/ 307730 h 1459523"/>
              <a:gd name="connsiteX44" fmla="*/ 1907930 w 2954215"/>
              <a:gd name="connsiteY44" fmla="*/ 290146 h 1459523"/>
              <a:gd name="connsiteX45" fmla="*/ 1995854 w 2954215"/>
              <a:gd name="connsiteY45" fmla="*/ 272561 h 1459523"/>
              <a:gd name="connsiteX46" fmla="*/ 2031023 w 2954215"/>
              <a:gd name="connsiteY46" fmla="*/ 263769 h 1459523"/>
              <a:gd name="connsiteX47" fmla="*/ 2110154 w 2954215"/>
              <a:gd name="connsiteY47" fmla="*/ 237392 h 1459523"/>
              <a:gd name="connsiteX48" fmla="*/ 2136530 w 2954215"/>
              <a:gd name="connsiteY48" fmla="*/ 219807 h 1459523"/>
              <a:gd name="connsiteX49" fmla="*/ 2189284 w 2954215"/>
              <a:gd name="connsiteY49" fmla="*/ 211015 h 1459523"/>
              <a:gd name="connsiteX50" fmla="*/ 2286000 w 2954215"/>
              <a:gd name="connsiteY50" fmla="*/ 184638 h 1459523"/>
              <a:gd name="connsiteX51" fmla="*/ 2321169 w 2954215"/>
              <a:gd name="connsiteY51" fmla="*/ 167053 h 1459523"/>
              <a:gd name="connsiteX52" fmla="*/ 2365130 w 2954215"/>
              <a:gd name="connsiteY52" fmla="*/ 158261 h 1459523"/>
              <a:gd name="connsiteX53" fmla="*/ 2391507 w 2954215"/>
              <a:gd name="connsiteY53" fmla="*/ 149469 h 1459523"/>
              <a:gd name="connsiteX54" fmla="*/ 2426677 w 2954215"/>
              <a:gd name="connsiteY54" fmla="*/ 140677 h 1459523"/>
              <a:gd name="connsiteX55" fmla="*/ 2479430 w 2954215"/>
              <a:gd name="connsiteY55" fmla="*/ 123092 h 1459523"/>
              <a:gd name="connsiteX56" fmla="*/ 2505807 w 2954215"/>
              <a:gd name="connsiteY56" fmla="*/ 114300 h 1459523"/>
              <a:gd name="connsiteX57" fmla="*/ 2532184 w 2954215"/>
              <a:gd name="connsiteY57" fmla="*/ 105507 h 1459523"/>
              <a:gd name="connsiteX58" fmla="*/ 2567354 w 2954215"/>
              <a:gd name="connsiteY58" fmla="*/ 96715 h 1459523"/>
              <a:gd name="connsiteX59" fmla="*/ 2620107 w 2954215"/>
              <a:gd name="connsiteY59" fmla="*/ 79130 h 1459523"/>
              <a:gd name="connsiteX60" fmla="*/ 2646484 w 2954215"/>
              <a:gd name="connsiteY60" fmla="*/ 70338 h 1459523"/>
              <a:gd name="connsiteX61" fmla="*/ 2672861 w 2954215"/>
              <a:gd name="connsiteY61" fmla="*/ 61546 h 1459523"/>
              <a:gd name="connsiteX62" fmla="*/ 2699238 w 2954215"/>
              <a:gd name="connsiteY62" fmla="*/ 52753 h 1459523"/>
              <a:gd name="connsiteX63" fmla="*/ 2778369 w 2954215"/>
              <a:gd name="connsiteY63" fmla="*/ 61546 h 1459523"/>
              <a:gd name="connsiteX64" fmla="*/ 2831123 w 2954215"/>
              <a:gd name="connsiteY64" fmla="*/ 79130 h 1459523"/>
              <a:gd name="connsiteX65" fmla="*/ 2919046 w 2954215"/>
              <a:gd name="connsiteY65" fmla="*/ 96715 h 1459523"/>
              <a:gd name="connsiteX66" fmla="*/ 2892669 w 2954215"/>
              <a:gd name="connsiteY66" fmla="*/ 70338 h 1459523"/>
              <a:gd name="connsiteX67" fmla="*/ 2875084 w 2954215"/>
              <a:gd name="connsiteY67" fmla="*/ 43961 h 1459523"/>
              <a:gd name="connsiteX68" fmla="*/ 2822330 w 2954215"/>
              <a:gd name="connsiteY68" fmla="*/ 17584 h 1459523"/>
              <a:gd name="connsiteX69" fmla="*/ 2795954 w 2954215"/>
              <a:gd name="connsiteY69" fmla="*/ 0 h 1459523"/>
              <a:gd name="connsiteX70" fmla="*/ 2804746 w 2954215"/>
              <a:gd name="connsiteY70" fmla="*/ 175846 h 1459523"/>
              <a:gd name="connsiteX71" fmla="*/ 2813538 w 2954215"/>
              <a:gd name="connsiteY71" fmla="*/ 211015 h 1459523"/>
              <a:gd name="connsiteX72" fmla="*/ 2839915 w 2954215"/>
              <a:gd name="connsiteY72" fmla="*/ 202223 h 1459523"/>
              <a:gd name="connsiteX73" fmla="*/ 2883877 w 2954215"/>
              <a:gd name="connsiteY73" fmla="*/ 149469 h 1459523"/>
              <a:gd name="connsiteX74" fmla="*/ 2927838 w 2954215"/>
              <a:gd name="connsiteY74" fmla="*/ 105507 h 1459523"/>
              <a:gd name="connsiteX75" fmla="*/ 2954215 w 2954215"/>
              <a:gd name="connsiteY75" fmla="*/ 70338 h 145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954215" h="1459523">
                <a:moveTo>
                  <a:pt x="0" y="1459523"/>
                </a:moveTo>
                <a:cubicBezTo>
                  <a:pt x="14654" y="1450731"/>
                  <a:pt x="31100" y="1444399"/>
                  <a:pt x="43961" y="1433146"/>
                </a:cubicBezTo>
                <a:cubicBezTo>
                  <a:pt x="54989" y="1423496"/>
                  <a:pt x="59976" y="1408339"/>
                  <a:pt x="70338" y="1397977"/>
                </a:cubicBezTo>
                <a:cubicBezTo>
                  <a:pt x="77810" y="1390505"/>
                  <a:pt x="88597" y="1387157"/>
                  <a:pt x="96715" y="1380392"/>
                </a:cubicBezTo>
                <a:cubicBezTo>
                  <a:pt x="106267" y="1372432"/>
                  <a:pt x="113277" y="1361649"/>
                  <a:pt x="123092" y="1354015"/>
                </a:cubicBezTo>
                <a:cubicBezTo>
                  <a:pt x="139774" y="1341040"/>
                  <a:pt x="175846" y="1318846"/>
                  <a:pt x="175846" y="1318846"/>
                </a:cubicBezTo>
                <a:cubicBezTo>
                  <a:pt x="192638" y="1268468"/>
                  <a:pt x="171901" y="1313998"/>
                  <a:pt x="219807" y="1266092"/>
                </a:cubicBezTo>
                <a:cubicBezTo>
                  <a:pt x="227279" y="1258620"/>
                  <a:pt x="230323" y="1247569"/>
                  <a:pt x="237392" y="1239715"/>
                </a:cubicBezTo>
                <a:cubicBezTo>
                  <a:pt x="321627" y="1146121"/>
                  <a:pt x="270190" y="1208440"/>
                  <a:pt x="342900" y="1143000"/>
                </a:cubicBezTo>
                <a:cubicBezTo>
                  <a:pt x="402330" y="1089513"/>
                  <a:pt x="363213" y="1106920"/>
                  <a:pt x="413238" y="1090246"/>
                </a:cubicBezTo>
                <a:cubicBezTo>
                  <a:pt x="447050" y="1064887"/>
                  <a:pt x="474111" y="1047181"/>
                  <a:pt x="501161" y="1011115"/>
                </a:cubicBezTo>
                <a:cubicBezTo>
                  <a:pt x="509953" y="999392"/>
                  <a:pt x="516412" y="985483"/>
                  <a:pt x="527538" y="975946"/>
                </a:cubicBezTo>
                <a:cubicBezTo>
                  <a:pt x="537489" y="967416"/>
                  <a:pt x="550984" y="964223"/>
                  <a:pt x="562707" y="958361"/>
                </a:cubicBezTo>
                <a:cubicBezTo>
                  <a:pt x="568569" y="949569"/>
                  <a:pt x="572040" y="938585"/>
                  <a:pt x="580292" y="931984"/>
                </a:cubicBezTo>
                <a:cubicBezTo>
                  <a:pt x="587529" y="926194"/>
                  <a:pt x="598380" y="927337"/>
                  <a:pt x="606669" y="923192"/>
                </a:cubicBezTo>
                <a:cubicBezTo>
                  <a:pt x="621954" y="915550"/>
                  <a:pt x="635692" y="905114"/>
                  <a:pt x="650630" y="896815"/>
                </a:cubicBezTo>
                <a:cubicBezTo>
                  <a:pt x="662088" y="890450"/>
                  <a:pt x="674561" y="885974"/>
                  <a:pt x="685800" y="879230"/>
                </a:cubicBezTo>
                <a:cubicBezTo>
                  <a:pt x="703922" y="868357"/>
                  <a:pt x="719651" y="853512"/>
                  <a:pt x="738554" y="844061"/>
                </a:cubicBezTo>
                <a:cubicBezTo>
                  <a:pt x="750277" y="838200"/>
                  <a:pt x="762343" y="832980"/>
                  <a:pt x="773723" y="826477"/>
                </a:cubicBezTo>
                <a:cubicBezTo>
                  <a:pt x="782898" y="821234"/>
                  <a:pt x="790648" y="813618"/>
                  <a:pt x="800100" y="808892"/>
                </a:cubicBezTo>
                <a:cubicBezTo>
                  <a:pt x="808389" y="804747"/>
                  <a:pt x="817958" y="803751"/>
                  <a:pt x="826477" y="800100"/>
                </a:cubicBezTo>
                <a:cubicBezTo>
                  <a:pt x="838524" y="794937"/>
                  <a:pt x="849669" y="787838"/>
                  <a:pt x="861646" y="782515"/>
                </a:cubicBezTo>
                <a:cubicBezTo>
                  <a:pt x="876068" y="776105"/>
                  <a:pt x="890953" y="770792"/>
                  <a:pt x="905607" y="764930"/>
                </a:cubicBezTo>
                <a:cubicBezTo>
                  <a:pt x="958450" y="712087"/>
                  <a:pt x="901011" y="762599"/>
                  <a:pt x="975946" y="720969"/>
                </a:cubicBezTo>
                <a:cubicBezTo>
                  <a:pt x="988756" y="713853"/>
                  <a:pt x="998689" y="702359"/>
                  <a:pt x="1011115" y="694592"/>
                </a:cubicBezTo>
                <a:cubicBezTo>
                  <a:pt x="1045376" y="673178"/>
                  <a:pt x="1049707" y="676322"/>
                  <a:pt x="1090246" y="668215"/>
                </a:cubicBezTo>
                <a:cubicBezTo>
                  <a:pt x="1101969" y="662353"/>
                  <a:pt x="1114176" y="657373"/>
                  <a:pt x="1125415" y="650630"/>
                </a:cubicBezTo>
                <a:cubicBezTo>
                  <a:pt x="1143537" y="639757"/>
                  <a:pt x="1160584" y="627184"/>
                  <a:pt x="1178169" y="615461"/>
                </a:cubicBezTo>
                <a:lnTo>
                  <a:pt x="1204546" y="597877"/>
                </a:lnTo>
                <a:lnTo>
                  <a:pt x="1230923" y="580292"/>
                </a:lnTo>
                <a:cubicBezTo>
                  <a:pt x="1239715" y="574430"/>
                  <a:pt x="1247848" y="567433"/>
                  <a:pt x="1257300" y="562707"/>
                </a:cubicBezTo>
                <a:lnTo>
                  <a:pt x="1327638" y="527538"/>
                </a:lnTo>
                <a:cubicBezTo>
                  <a:pt x="1339361" y="521676"/>
                  <a:pt x="1352321" y="517817"/>
                  <a:pt x="1362807" y="509953"/>
                </a:cubicBezTo>
                <a:cubicBezTo>
                  <a:pt x="1414297" y="471338"/>
                  <a:pt x="1378275" y="491245"/>
                  <a:pt x="1433146" y="474784"/>
                </a:cubicBezTo>
                <a:cubicBezTo>
                  <a:pt x="1450900" y="469458"/>
                  <a:pt x="1485900" y="457200"/>
                  <a:pt x="1485900" y="457200"/>
                </a:cubicBezTo>
                <a:cubicBezTo>
                  <a:pt x="1494692" y="451338"/>
                  <a:pt x="1502564" y="443778"/>
                  <a:pt x="1512277" y="439615"/>
                </a:cubicBezTo>
                <a:cubicBezTo>
                  <a:pt x="1523384" y="434855"/>
                  <a:pt x="1535982" y="434644"/>
                  <a:pt x="1547446" y="430823"/>
                </a:cubicBezTo>
                <a:cubicBezTo>
                  <a:pt x="1562419" y="425832"/>
                  <a:pt x="1576629" y="418780"/>
                  <a:pt x="1591407" y="413238"/>
                </a:cubicBezTo>
                <a:cubicBezTo>
                  <a:pt x="1600085" y="409984"/>
                  <a:pt x="1609134" y="407773"/>
                  <a:pt x="1617784" y="404446"/>
                </a:cubicBezTo>
                <a:cubicBezTo>
                  <a:pt x="1647245" y="393115"/>
                  <a:pt x="1675762" y="379260"/>
                  <a:pt x="1705707" y="369277"/>
                </a:cubicBezTo>
                <a:cubicBezTo>
                  <a:pt x="1714499" y="366346"/>
                  <a:pt x="1723406" y="363738"/>
                  <a:pt x="1732084" y="360484"/>
                </a:cubicBezTo>
                <a:cubicBezTo>
                  <a:pt x="1746862" y="354942"/>
                  <a:pt x="1761073" y="347891"/>
                  <a:pt x="1776046" y="342900"/>
                </a:cubicBezTo>
                <a:cubicBezTo>
                  <a:pt x="1787510" y="339079"/>
                  <a:pt x="1799901" y="338350"/>
                  <a:pt x="1811215" y="334107"/>
                </a:cubicBezTo>
                <a:cubicBezTo>
                  <a:pt x="1903167" y="299625"/>
                  <a:pt x="1791280" y="330300"/>
                  <a:pt x="1881554" y="307730"/>
                </a:cubicBezTo>
                <a:cubicBezTo>
                  <a:pt x="1890346" y="301869"/>
                  <a:pt x="1897831" y="293253"/>
                  <a:pt x="1907930" y="290146"/>
                </a:cubicBezTo>
                <a:cubicBezTo>
                  <a:pt x="1936497" y="281356"/>
                  <a:pt x="1966858" y="279810"/>
                  <a:pt x="1995854" y="272561"/>
                </a:cubicBezTo>
                <a:lnTo>
                  <a:pt x="2031023" y="263769"/>
                </a:lnTo>
                <a:cubicBezTo>
                  <a:pt x="2149318" y="204620"/>
                  <a:pt x="1973801" y="288525"/>
                  <a:pt x="2110154" y="237392"/>
                </a:cubicBezTo>
                <a:cubicBezTo>
                  <a:pt x="2120048" y="233682"/>
                  <a:pt x="2126505" y="223149"/>
                  <a:pt x="2136530" y="219807"/>
                </a:cubicBezTo>
                <a:cubicBezTo>
                  <a:pt x="2153442" y="214169"/>
                  <a:pt x="2171699" y="213946"/>
                  <a:pt x="2189284" y="211015"/>
                </a:cubicBezTo>
                <a:cubicBezTo>
                  <a:pt x="2330450" y="154548"/>
                  <a:pt x="2126580" y="232464"/>
                  <a:pt x="2286000" y="184638"/>
                </a:cubicBezTo>
                <a:cubicBezTo>
                  <a:pt x="2298554" y="180872"/>
                  <a:pt x="2308735" y="171198"/>
                  <a:pt x="2321169" y="167053"/>
                </a:cubicBezTo>
                <a:cubicBezTo>
                  <a:pt x="2335346" y="162327"/>
                  <a:pt x="2350632" y="161885"/>
                  <a:pt x="2365130" y="158261"/>
                </a:cubicBezTo>
                <a:cubicBezTo>
                  <a:pt x="2374121" y="156013"/>
                  <a:pt x="2382596" y="152015"/>
                  <a:pt x="2391507" y="149469"/>
                </a:cubicBezTo>
                <a:cubicBezTo>
                  <a:pt x="2403126" y="146149"/>
                  <a:pt x="2415103" y="144149"/>
                  <a:pt x="2426677" y="140677"/>
                </a:cubicBezTo>
                <a:cubicBezTo>
                  <a:pt x="2444431" y="135351"/>
                  <a:pt x="2461846" y="128954"/>
                  <a:pt x="2479430" y="123092"/>
                </a:cubicBezTo>
                <a:lnTo>
                  <a:pt x="2505807" y="114300"/>
                </a:lnTo>
                <a:cubicBezTo>
                  <a:pt x="2514599" y="111369"/>
                  <a:pt x="2523193" y="107755"/>
                  <a:pt x="2532184" y="105507"/>
                </a:cubicBezTo>
                <a:cubicBezTo>
                  <a:pt x="2543907" y="102576"/>
                  <a:pt x="2555780" y="100187"/>
                  <a:pt x="2567354" y="96715"/>
                </a:cubicBezTo>
                <a:cubicBezTo>
                  <a:pt x="2585108" y="91389"/>
                  <a:pt x="2602523" y="84992"/>
                  <a:pt x="2620107" y="79130"/>
                </a:cubicBezTo>
                <a:lnTo>
                  <a:pt x="2646484" y="70338"/>
                </a:lnTo>
                <a:lnTo>
                  <a:pt x="2672861" y="61546"/>
                </a:lnTo>
                <a:lnTo>
                  <a:pt x="2699238" y="52753"/>
                </a:lnTo>
                <a:cubicBezTo>
                  <a:pt x="2725615" y="55684"/>
                  <a:pt x="2752345" y="56341"/>
                  <a:pt x="2778369" y="61546"/>
                </a:cubicBezTo>
                <a:cubicBezTo>
                  <a:pt x="2796545" y="65181"/>
                  <a:pt x="2813141" y="74634"/>
                  <a:pt x="2831123" y="79130"/>
                </a:cubicBezTo>
                <a:cubicBezTo>
                  <a:pt x="2883587" y="92247"/>
                  <a:pt x="2854373" y="85937"/>
                  <a:pt x="2919046" y="96715"/>
                </a:cubicBezTo>
                <a:cubicBezTo>
                  <a:pt x="2910254" y="87923"/>
                  <a:pt x="2900629" y="79890"/>
                  <a:pt x="2892669" y="70338"/>
                </a:cubicBezTo>
                <a:cubicBezTo>
                  <a:pt x="2885904" y="62220"/>
                  <a:pt x="2882556" y="51433"/>
                  <a:pt x="2875084" y="43961"/>
                </a:cubicBezTo>
                <a:cubicBezTo>
                  <a:pt x="2849889" y="18766"/>
                  <a:pt x="2850932" y="31885"/>
                  <a:pt x="2822330" y="17584"/>
                </a:cubicBezTo>
                <a:cubicBezTo>
                  <a:pt x="2812879" y="12858"/>
                  <a:pt x="2804746" y="5861"/>
                  <a:pt x="2795954" y="0"/>
                </a:cubicBezTo>
                <a:cubicBezTo>
                  <a:pt x="2798885" y="58615"/>
                  <a:pt x="2799872" y="117360"/>
                  <a:pt x="2804746" y="175846"/>
                </a:cubicBezTo>
                <a:cubicBezTo>
                  <a:pt x="2805749" y="187888"/>
                  <a:pt x="2803871" y="203765"/>
                  <a:pt x="2813538" y="211015"/>
                </a:cubicBezTo>
                <a:cubicBezTo>
                  <a:pt x="2820952" y="216576"/>
                  <a:pt x="2831123" y="205154"/>
                  <a:pt x="2839915" y="202223"/>
                </a:cubicBezTo>
                <a:cubicBezTo>
                  <a:pt x="2883580" y="136727"/>
                  <a:pt x="2827456" y="217175"/>
                  <a:pt x="2883877" y="149469"/>
                </a:cubicBezTo>
                <a:cubicBezTo>
                  <a:pt x="2920512" y="105506"/>
                  <a:pt x="2879479" y="137747"/>
                  <a:pt x="2927838" y="105507"/>
                </a:cubicBezTo>
                <a:cubicBezTo>
                  <a:pt x="2947722" y="75682"/>
                  <a:pt x="2937951" y="86602"/>
                  <a:pt x="2954215" y="70338"/>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7459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5.5.3 </a:t>
            </a:r>
            <a:r>
              <a:rPr lang="zh-CN" altLang="en-US" dirty="0"/>
              <a:t>事务分析</a:t>
            </a:r>
          </a:p>
        </p:txBody>
      </p:sp>
      <p:grpSp>
        <p:nvGrpSpPr>
          <p:cNvPr id="4" name="Group 4"/>
          <p:cNvGrpSpPr>
            <a:grpSpLocks/>
          </p:cNvGrpSpPr>
          <p:nvPr/>
        </p:nvGrpSpPr>
        <p:grpSpPr bwMode="auto">
          <a:xfrm>
            <a:off x="1063869" y="2242038"/>
            <a:ext cx="6629400" cy="3516801"/>
            <a:chOff x="96" y="1386"/>
            <a:chExt cx="5520" cy="2585"/>
          </a:xfrm>
        </p:grpSpPr>
        <p:sp>
          <p:nvSpPr>
            <p:cNvPr id="5" name="AutoShape 5"/>
            <p:cNvSpPr>
              <a:spLocks noChangeArrowheads="1"/>
            </p:cNvSpPr>
            <p:nvPr/>
          </p:nvSpPr>
          <p:spPr bwMode="auto">
            <a:xfrm>
              <a:off x="3719" y="2213"/>
              <a:ext cx="690" cy="460"/>
            </a:xfrm>
            <a:prstGeom prst="flowChartConnector">
              <a:avLst/>
            </a:prstGeom>
            <a:solidFill>
              <a:srgbClr val="FFFFFF"/>
            </a:solidFill>
            <a:ln w="9525">
              <a:solidFill>
                <a:srgbClr val="000000"/>
              </a:solidFill>
              <a:round/>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000" smtClean="0">
                <a:solidFill>
                  <a:srgbClr val="000000"/>
                </a:solidFill>
                <a:latin typeface="楷体" panose="02010609060101010101" pitchFamily="49" charset="-122"/>
                <a:ea typeface="楷体" panose="02010609060101010101" pitchFamily="49" charset="-122"/>
              </a:endParaRPr>
            </a:p>
          </p:txBody>
        </p:sp>
        <p:sp>
          <p:nvSpPr>
            <p:cNvPr id="6" name="AutoShape 6"/>
            <p:cNvSpPr>
              <a:spLocks noChangeArrowheads="1"/>
            </p:cNvSpPr>
            <p:nvPr/>
          </p:nvSpPr>
          <p:spPr bwMode="auto">
            <a:xfrm>
              <a:off x="2684" y="2213"/>
              <a:ext cx="690" cy="460"/>
            </a:xfrm>
            <a:prstGeom prst="flowChartConnector">
              <a:avLst/>
            </a:prstGeom>
            <a:solidFill>
              <a:srgbClr val="FFFFFF"/>
            </a:solidFill>
            <a:ln w="9525">
              <a:solidFill>
                <a:srgbClr val="000000"/>
              </a:solidFill>
              <a:round/>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000" smtClean="0">
                <a:solidFill>
                  <a:srgbClr val="000000"/>
                </a:solidFill>
                <a:latin typeface="楷体" panose="02010609060101010101" pitchFamily="49" charset="-122"/>
                <a:ea typeface="楷体" panose="02010609060101010101" pitchFamily="49" charset="-122"/>
              </a:endParaRPr>
            </a:p>
          </p:txBody>
        </p:sp>
        <p:sp>
          <p:nvSpPr>
            <p:cNvPr id="7" name="AutoShape 7"/>
            <p:cNvSpPr>
              <a:spLocks noChangeArrowheads="1"/>
            </p:cNvSpPr>
            <p:nvPr/>
          </p:nvSpPr>
          <p:spPr bwMode="auto">
            <a:xfrm>
              <a:off x="2500" y="1703"/>
              <a:ext cx="690" cy="460"/>
            </a:xfrm>
            <a:prstGeom prst="flowChartConnector">
              <a:avLst/>
            </a:prstGeom>
            <a:solidFill>
              <a:srgbClr val="FFFFFF"/>
            </a:solidFill>
            <a:ln w="9525">
              <a:solidFill>
                <a:srgbClr val="000000"/>
              </a:solidFill>
              <a:round/>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0" fontAlgn="base" hangingPunct="0">
                <a:spcBef>
                  <a:spcPct val="0"/>
                </a:spcBef>
                <a:spcAft>
                  <a:spcPct val="0"/>
                </a:spcAft>
                <a:buClrTx/>
                <a:buSzTx/>
                <a:buFontTx/>
                <a:buNone/>
              </a:pPr>
              <a:endParaRPr lang="zh-CN" altLang="zh-CN" sz="1600" b="0" smtClean="0">
                <a:solidFill>
                  <a:srgbClr val="000000"/>
                </a:solidFill>
                <a:latin typeface="楷体" panose="02010609060101010101" pitchFamily="49" charset="-122"/>
                <a:ea typeface="楷体" panose="02010609060101010101" pitchFamily="49" charset="-122"/>
              </a:endParaRPr>
            </a:p>
          </p:txBody>
        </p:sp>
        <p:sp>
          <p:nvSpPr>
            <p:cNvPr id="8" name="AutoShape 8"/>
            <p:cNvSpPr>
              <a:spLocks noChangeArrowheads="1"/>
            </p:cNvSpPr>
            <p:nvPr/>
          </p:nvSpPr>
          <p:spPr bwMode="auto">
            <a:xfrm>
              <a:off x="4042" y="3472"/>
              <a:ext cx="690" cy="460"/>
            </a:xfrm>
            <a:prstGeom prst="flowChartConnector">
              <a:avLst/>
            </a:prstGeom>
            <a:solidFill>
              <a:srgbClr val="FFFFFF"/>
            </a:solidFill>
            <a:ln w="9525">
              <a:solidFill>
                <a:srgbClr val="000000"/>
              </a:solidFill>
              <a:round/>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000" smtClean="0">
                <a:solidFill>
                  <a:srgbClr val="000000"/>
                </a:solidFill>
                <a:latin typeface="楷体" panose="02010609060101010101" pitchFamily="49" charset="-122"/>
                <a:ea typeface="楷体" panose="02010609060101010101" pitchFamily="49" charset="-122"/>
              </a:endParaRPr>
            </a:p>
          </p:txBody>
        </p:sp>
        <p:sp>
          <p:nvSpPr>
            <p:cNvPr id="9" name="AutoShape 9"/>
            <p:cNvSpPr>
              <a:spLocks noChangeArrowheads="1"/>
            </p:cNvSpPr>
            <p:nvPr/>
          </p:nvSpPr>
          <p:spPr bwMode="auto">
            <a:xfrm>
              <a:off x="614" y="2213"/>
              <a:ext cx="690" cy="460"/>
            </a:xfrm>
            <a:prstGeom prst="flowChartConnector">
              <a:avLst/>
            </a:prstGeom>
            <a:solidFill>
              <a:srgbClr val="FFFFFF"/>
            </a:solidFill>
            <a:ln w="9525">
              <a:solidFill>
                <a:srgbClr val="000000"/>
              </a:solidFill>
              <a:round/>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000" smtClean="0">
                <a:solidFill>
                  <a:srgbClr val="000000"/>
                </a:solidFill>
                <a:latin typeface="楷体" panose="02010609060101010101" pitchFamily="49" charset="-122"/>
                <a:ea typeface="楷体" panose="02010609060101010101" pitchFamily="49" charset="-122"/>
              </a:endParaRPr>
            </a:p>
          </p:txBody>
        </p:sp>
        <p:sp>
          <p:nvSpPr>
            <p:cNvPr id="10" name="AutoShape 10"/>
            <p:cNvSpPr>
              <a:spLocks noChangeArrowheads="1"/>
            </p:cNvSpPr>
            <p:nvPr/>
          </p:nvSpPr>
          <p:spPr bwMode="auto">
            <a:xfrm>
              <a:off x="3719" y="2711"/>
              <a:ext cx="690" cy="460"/>
            </a:xfrm>
            <a:prstGeom prst="flowChartConnector">
              <a:avLst/>
            </a:prstGeom>
            <a:solidFill>
              <a:srgbClr val="FFFFFF"/>
            </a:solidFill>
            <a:ln w="9525">
              <a:solidFill>
                <a:srgbClr val="000000"/>
              </a:solidFill>
              <a:round/>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000" smtClean="0">
                <a:solidFill>
                  <a:srgbClr val="000000"/>
                </a:solidFill>
                <a:latin typeface="楷体" panose="02010609060101010101" pitchFamily="49" charset="-122"/>
                <a:ea typeface="楷体" panose="02010609060101010101" pitchFamily="49" charset="-122"/>
              </a:endParaRPr>
            </a:p>
          </p:txBody>
        </p:sp>
        <p:sp>
          <p:nvSpPr>
            <p:cNvPr id="11" name="AutoShape 11"/>
            <p:cNvSpPr>
              <a:spLocks noChangeArrowheads="1"/>
            </p:cNvSpPr>
            <p:nvPr/>
          </p:nvSpPr>
          <p:spPr bwMode="auto">
            <a:xfrm>
              <a:off x="1638" y="2247"/>
              <a:ext cx="690" cy="460"/>
            </a:xfrm>
            <a:prstGeom prst="flowChartConnector">
              <a:avLst/>
            </a:prstGeom>
            <a:solidFill>
              <a:srgbClr val="FFFFFF"/>
            </a:solidFill>
            <a:ln w="9525">
              <a:solidFill>
                <a:srgbClr val="000000"/>
              </a:solidFill>
              <a:round/>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0" fontAlgn="base" hangingPunct="0">
                <a:spcBef>
                  <a:spcPct val="0"/>
                </a:spcBef>
                <a:spcAft>
                  <a:spcPct val="0"/>
                </a:spcAft>
                <a:buClrTx/>
                <a:buSzTx/>
                <a:buFontTx/>
                <a:buNone/>
              </a:pPr>
              <a:r>
                <a:rPr lang="en-US" altLang="zh-CN" sz="2000" smtClean="0">
                  <a:solidFill>
                    <a:srgbClr val="A50021"/>
                  </a:solidFill>
                  <a:latin typeface="楷体" panose="02010609060101010101" pitchFamily="49" charset="-122"/>
                  <a:ea typeface="楷体" panose="02010609060101010101" pitchFamily="49" charset="-122"/>
                </a:rPr>
                <a:t>T</a:t>
              </a:r>
            </a:p>
          </p:txBody>
        </p:sp>
        <p:sp>
          <p:nvSpPr>
            <p:cNvPr id="12" name="AutoShape 12"/>
            <p:cNvSpPr>
              <a:spLocks noChangeArrowheads="1"/>
            </p:cNvSpPr>
            <p:nvPr/>
          </p:nvSpPr>
          <p:spPr bwMode="auto">
            <a:xfrm>
              <a:off x="3546" y="1714"/>
              <a:ext cx="690" cy="460"/>
            </a:xfrm>
            <a:prstGeom prst="flowChartConnector">
              <a:avLst/>
            </a:prstGeom>
            <a:solidFill>
              <a:srgbClr val="FFFFFF"/>
            </a:solidFill>
            <a:ln w="9525">
              <a:solidFill>
                <a:srgbClr val="000000"/>
              </a:solidFill>
              <a:round/>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endParaRPr lang="zh-CN" altLang="zh-CN" sz="1600" b="0" smtClean="0">
                <a:solidFill>
                  <a:srgbClr val="000000"/>
                </a:solidFill>
                <a:latin typeface="楷体" panose="02010609060101010101" pitchFamily="49" charset="-122"/>
                <a:ea typeface="楷体" panose="02010609060101010101" pitchFamily="49" charset="-122"/>
              </a:endParaRPr>
            </a:p>
          </p:txBody>
        </p:sp>
        <p:sp>
          <p:nvSpPr>
            <p:cNvPr id="13" name="AutoShape 13"/>
            <p:cNvSpPr>
              <a:spLocks noChangeArrowheads="1"/>
            </p:cNvSpPr>
            <p:nvPr/>
          </p:nvSpPr>
          <p:spPr bwMode="auto">
            <a:xfrm>
              <a:off x="4581" y="1714"/>
              <a:ext cx="690" cy="460"/>
            </a:xfrm>
            <a:prstGeom prst="flowChartConnector">
              <a:avLst/>
            </a:prstGeom>
            <a:solidFill>
              <a:srgbClr val="FFFFFF"/>
            </a:solidFill>
            <a:ln w="9525">
              <a:solidFill>
                <a:srgbClr val="000000"/>
              </a:solidFill>
              <a:round/>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just" eaLnBrk="0" fontAlgn="base" hangingPunct="0">
                <a:spcBef>
                  <a:spcPct val="0"/>
                </a:spcBef>
                <a:spcAft>
                  <a:spcPct val="0"/>
                </a:spcAft>
                <a:buClrTx/>
                <a:buSzTx/>
                <a:buFontTx/>
                <a:buNone/>
              </a:pPr>
              <a:endParaRPr lang="zh-CN" altLang="zh-CN" sz="1600" b="0" smtClean="0">
                <a:solidFill>
                  <a:srgbClr val="000000"/>
                </a:solidFill>
                <a:latin typeface="楷体" panose="02010609060101010101" pitchFamily="49" charset="-122"/>
                <a:ea typeface="楷体" panose="02010609060101010101" pitchFamily="49" charset="-122"/>
              </a:endParaRPr>
            </a:p>
          </p:txBody>
        </p:sp>
        <p:sp>
          <p:nvSpPr>
            <p:cNvPr id="14" name="Line 14"/>
            <p:cNvSpPr>
              <a:spLocks noChangeShapeType="1"/>
            </p:cNvSpPr>
            <p:nvPr/>
          </p:nvSpPr>
          <p:spPr bwMode="auto">
            <a:xfrm>
              <a:off x="96" y="2412"/>
              <a:ext cx="51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000" b="1" smtClean="0">
                <a:solidFill>
                  <a:srgbClr val="000000"/>
                </a:solidFill>
                <a:latin typeface="楷体" panose="02010609060101010101" pitchFamily="49" charset="-122"/>
                <a:ea typeface="楷体" panose="02010609060101010101" pitchFamily="49" charset="-122"/>
              </a:endParaRPr>
            </a:p>
          </p:txBody>
        </p:sp>
        <p:sp>
          <p:nvSpPr>
            <p:cNvPr id="15" name="Line 15"/>
            <p:cNvSpPr>
              <a:spLocks noChangeShapeType="1"/>
            </p:cNvSpPr>
            <p:nvPr/>
          </p:nvSpPr>
          <p:spPr bwMode="auto">
            <a:xfrm>
              <a:off x="1304" y="2412"/>
              <a:ext cx="34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000" b="1" smtClean="0">
                <a:solidFill>
                  <a:srgbClr val="000000"/>
                </a:solidFill>
                <a:latin typeface="楷体" panose="02010609060101010101" pitchFamily="49" charset="-122"/>
                <a:ea typeface="楷体" panose="02010609060101010101" pitchFamily="49" charset="-122"/>
              </a:endParaRPr>
            </a:p>
          </p:txBody>
        </p:sp>
        <p:sp>
          <p:nvSpPr>
            <p:cNvPr id="16" name="Line 16"/>
            <p:cNvSpPr>
              <a:spLocks noChangeShapeType="1"/>
            </p:cNvSpPr>
            <p:nvPr/>
          </p:nvSpPr>
          <p:spPr bwMode="auto">
            <a:xfrm>
              <a:off x="2339" y="2412"/>
              <a:ext cx="34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000" b="1" smtClean="0">
                <a:solidFill>
                  <a:srgbClr val="000000"/>
                </a:solidFill>
                <a:latin typeface="楷体" panose="02010609060101010101" pitchFamily="49" charset="-122"/>
                <a:ea typeface="楷体" panose="02010609060101010101" pitchFamily="49" charset="-122"/>
              </a:endParaRPr>
            </a:p>
          </p:txBody>
        </p:sp>
        <p:sp>
          <p:nvSpPr>
            <p:cNvPr id="17" name="Line 17"/>
            <p:cNvSpPr>
              <a:spLocks noChangeShapeType="1"/>
            </p:cNvSpPr>
            <p:nvPr/>
          </p:nvSpPr>
          <p:spPr bwMode="auto">
            <a:xfrm>
              <a:off x="3374" y="2412"/>
              <a:ext cx="34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000" b="1" smtClean="0">
                <a:solidFill>
                  <a:srgbClr val="000000"/>
                </a:solidFill>
                <a:latin typeface="楷体" panose="02010609060101010101" pitchFamily="49" charset="-122"/>
                <a:ea typeface="楷体" panose="02010609060101010101" pitchFamily="49" charset="-122"/>
              </a:endParaRPr>
            </a:p>
          </p:txBody>
        </p:sp>
        <p:sp>
          <p:nvSpPr>
            <p:cNvPr id="18" name="Line 18"/>
            <p:cNvSpPr>
              <a:spLocks noChangeShapeType="1"/>
            </p:cNvSpPr>
            <p:nvPr/>
          </p:nvSpPr>
          <p:spPr bwMode="auto">
            <a:xfrm>
              <a:off x="4409" y="2412"/>
              <a:ext cx="51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000" b="1" smtClean="0">
                <a:solidFill>
                  <a:srgbClr val="000000"/>
                </a:solidFill>
                <a:latin typeface="楷体" panose="02010609060101010101" pitchFamily="49" charset="-122"/>
                <a:ea typeface="楷体" panose="02010609060101010101" pitchFamily="49" charset="-122"/>
              </a:endParaRPr>
            </a:p>
          </p:txBody>
        </p:sp>
        <p:sp>
          <p:nvSpPr>
            <p:cNvPr id="19" name="Line 19"/>
            <p:cNvSpPr>
              <a:spLocks noChangeShapeType="1"/>
            </p:cNvSpPr>
            <p:nvPr/>
          </p:nvSpPr>
          <p:spPr bwMode="auto">
            <a:xfrm>
              <a:off x="2228" y="2610"/>
              <a:ext cx="589" cy="45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000" b="1" smtClean="0">
                <a:solidFill>
                  <a:srgbClr val="000000"/>
                </a:solidFill>
                <a:latin typeface="楷体" panose="02010609060101010101" pitchFamily="49" charset="-122"/>
                <a:ea typeface="楷体" panose="02010609060101010101" pitchFamily="49" charset="-122"/>
              </a:endParaRPr>
            </a:p>
          </p:txBody>
        </p:sp>
        <p:sp>
          <p:nvSpPr>
            <p:cNvPr id="20" name="Line 20"/>
            <p:cNvSpPr>
              <a:spLocks noChangeShapeType="1"/>
            </p:cNvSpPr>
            <p:nvPr/>
          </p:nvSpPr>
          <p:spPr bwMode="auto">
            <a:xfrm flipV="1">
              <a:off x="3316" y="3010"/>
              <a:ext cx="403" cy="9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000" b="1" smtClean="0">
                <a:solidFill>
                  <a:srgbClr val="000000"/>
                </a:solidFill>
                <a:latin typeface="楷体" panose="02010609060101010101" pitchFamily="49" charset="-122"/>
                <a:ea typeface="楷体" panose="02010609060101010101" pitchFamily="49" charset="-122"/>
              </a:endParaRPr>
            </a:p>
          </p:txBody>
        </p:sp>
        <p:sp>
          <p:nvSpPr>
            <p:cNvPr id="21" name="Line 21"/>
            <p:cNvSpPr>
              <a:spLocks noChangeShapeType="1"/>
            </p:cNvSpPr>
            <p:nvPr/>
          </p:nvSpPr>
          <p:spPr bwMode="auto">
            <a:xfrm flipV="1">
              <a:off x="4409" y="2811"/>
              <a:ext cx="345" cy="9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000" b="1" smtClean="0">
                <a:solidFill>
                  <a:srgbClr val="000000"/>
                </a:solidFill>
                <a:latin typeface="楷体" panose="02010609060101010101" pitchFamily="49" charset="-122"/>
                <a:ea typeface="楷体" panose="02010609060101010101" pitchFamily="49" charset="-122"/>
              </a:endParaRPr>
            </a:p>
          </p:txBody>
        </p:sp>
        <p:sp>
          <p:nvSpPr>
            <p:cNvPr id="22" name="Line 22"/>
            <p:cNvSpPr>
              <a:spLocks noChangeShapeType="1"/>
            </p:cNvSpPr>
            <p:nvPr/>
          </p:nvSpPr>
          <p:spPr bwMode="auto">
            <a:xfrm>
              <a:off x="4677" y="3835"/>
              <a:ext cx="363" cy="1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000" b="1" smtClean="0">
                <a:solidFill>
                  <a:srgbClr val="000000"/>
                </a:solidFill>
                <a:latin typeface="楷体" panose="02010609060101010101" pitchFamily="49" charset="-122"/>
                <a:ea typeface="楷体" panose="02010609060101010101" pitchFamily="49" charset="-122"/>
              </a:endParaRPr>
            </a:p>
          </p:txBody>
        </p:sp>
        <p:sp>
          <p:nvSpPr>
            <p:cNvPr id="23" name="Line 23"/>
            <p:cNvSpPr>
              <a:spLocks noChangeShapeType="1"/>
            </p:cNvSpPr>
            <p:nvPr/>
          </p:nvSpPr>
          <p:spPr bwMode="auto">
            <a:xfrm>
              <a:off x="3271" y="3336"/>
              <a:ext cx="793" cy="27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000" b="1" smtClean="0">
                <a:solidFill>
                  <a:srgbClr val="000000"/>
                </a:solidFill>
                <a:latin typeface="楷体" panose="02010609060101010101" pitchFamily="49" charset="-122"/>
                <a:ea typeface="楷体" panose="02010609060101010101" pitchFamily="49" charset="-122"/>
              </a:endParaRPr>
            </a:p>
          </p:txBody>
        </p:sp>
        <p:sp>
          <p:nvSpPr>
            <p:cNvPr id="24" name="Line 24"/>
            <p:cNvSpPr>
              <a:spLocks noChangeShapeType="1"/>
            </p:cNvSpPr>
            <p:nvPr/>
          </p:nvSpPr>
          <p:spPr bwMode="auto">
            <a:xfrm>
              <a:off x="3201" y="1913"/>
              <a:ext cx="34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000" b="1" smtClean="0">
                <a:solidFill>
                  <a:srgbClr val="000000"/>
                </a:solidFill>
                <a:latin typeface="楷体" panose="02010609060101010101" pitchFamily="49" charset="-122"/>
                <a:ea typeface="楷体" panose="02010609060101010101" pitchFamily="49" charset="-122"/>
              </a:endParaRPr>
            </a:p>
          </p:txBody>
        </p:sp>
        <p:sp>
          <p:nvSpPr>
            <p:cNvPr id="25" name="Line 25"/>
            <p:cNvSpPr>
              <a:spLocks noChangeShapeType="1"/>
            </p:cNvSpPr>
            <p:nvPr/>
          </p:nvSpPr>
          <p:spPr bwMode="auto">
            <a:xfrm>
              <a:off x="4236" y="1913"/>
              <a:ext cx="34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000" b="1" smtClean="0">
                <a:solidFill>
                  <a:srgbClr val="000000"/>
                </a:solidFill>
                <a:latin typeface="楷体" panose="02010609060101010101" pitchFamily="49" charset="-122"/>
                <a:ea typeface="楷体" panose="02010609060101010101" pitchFamily="49" charset="-122"/>
              </a:endParaRPr>
            </a:p>
          </p:txBody>
        </p:sp>
        <p:sp>
          <p:nvSpPr>
            <p:cNvPr id="26" name="Line 26"/>
            <p:cNvSpPr>
              <a:spLocks noChangeShapeType="1"/>
            </p:cNvSpPr>
            <p:nvPr/>
          </p:nvSpPr>
          <p:spPr bwMode="auto">
            <a:xfrm>
              <a:off x="5271" y="1913"/>
              <a:ext cx="345"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000" b="1" smtClean="0">
                <a:solidFill>
                  <a:srgbClr val="000000"/>
                </a:solidFill>
                <a:latin typeface="楷体" panose="02010609060101010101" pitchFamily="49" charset="-122"/>
                <a:ea typeface="楷体" panose="02010609060101010101" pitchFamily="49" charset="-122"/>
              </a:endParaRPr>
            </a:p>
          </p:txBody>
        </p:sp>
        <p:sp>
          <p:nvSpPr>
            <p:cNvPr id="27" name="Line 27"/>
            <p:cNvSpPr>
              <a:spLocks noChangeShapeType="1"/>
            </p:cNvSpPr>
            <p:nvPr/>
          </p:nvSpPr>
          <p:spPr bwMode="auto">
            <a:xfrm flipV="1">
              <a:off x="2182" y="2013"/>
              <a:ext cx="329" cy="23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000" b="1" smtClean="0">
                <a:solidFill>
                  <a:srgbClr val="000000"/>
                </a:solidFill>
                <a:latin typeface="楷体" panose="02010609060101010101" pitchFamily="49" charset="-122"/>
                <a:ea typeface="楷体" panose="02010609060101010101" pitchFamily="49" charset="-122"/>
              </a:endParaRPr>
            </a:p>
          </p:txBody>
        </p:sp>
        <p:sp>
          <p:nvSpPr>
            <p:cNvPr id="28" name="Text Box 28"/>
            <p:cNvSpPr txBox="1">
              <a:spLocks noChangeArrowheads="1"/>
            </p:cNvSpPr>
            <p:nvPr/>
          </p:nvSpPr>
          <p:spPr bwMode="auto">
            <a:xfrm>
              <a:off x="2454" y="1386"/>
              <a:ext cx="657"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eaLnBrk="0" fontAlgn="base" hangingPunct="0">
                <a:spcBef>
                  <a:spcPct val="0"/>
                </a:spcBef>
                <a:spcAft>
                  <a:spcPct val="0"/>
                </a:spcAft>
                <a:buClrTx/>
                <a:buSzTx/>
                <a:buFontTx/>
                <a:buNone/>
              </a:pPr>
              <a:r>
                <a:rPr lang="zh-CN" altLang="en-US" sz="2000" smtClean="0">
                  <a:solidFill>
                    <a:srgbClr val="0000FF"/>
                  </a:solidFill>
                  <a:latin typeface="楷体" panose="02010609060101010101" pitchFamily="49" charset="-122"/>
                  <a:ea typeface="楷体" panose="02010609060101010101" pitchFamily="49" charset="-122"/>
                </a:rPr>
                <a:t>传入</a:t>
              </a:r>
              <a:endParaRPr kumimoji="1" lang="zh-CN" altLang="en-US" sz="2400" smtClean="0">
                <a:solidFill>
                  <a:srgbClr val="0000FF"/>
                </a:solidFill>
                <a:latin typeface="楷体" panose="02010609060101010101" pitchFamily="49" charset="-122"/>
                <a:ea typeface="楷体" panose="02010609060101010101" pitchFamily="49" charset="-122"/>
              </a:endParaRPr>
            </a:p>
          </p:txBody>
        </p:sp>
        <p:sp>
          <p:nvSpPr>
            <p:cNvPr id="29" name="Text Box 29"/>
            <p:cNvSpPr txBox="1">
              <a:spLocks noChangeArrowheads="1"/>
            </p:cNvSpPr>
            <p:nvPr/>
          </p:nvSpPr>
          <p:spPr bwMode="auto">
            <a:xfrm>
              <a:off x="3673" y="1406"/>
              <a:ext cx="584"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fontAlgn="base">
                <a:spcBef>
                  <a:spcPct val="0"/>
                </a:spcBef>
                <a:spcAft>
                  <a:spcPct val="0"/>
                </a:spcAft>
                <a:buClrTx/>
                <a:buSzTx/>
                <a:buFontTx/>
                <a:buNone/>
              </a:pPr>
              <a:r>
                <a:rPr lang="zh-CN" altLang="en-US" sz="2000" smtClean="0">
                  <a:solidFill>
                    <a:srgbClr val="0000FF"/>
                  </a:solidFill>
                  <a:latin typeface="楷体" panose="02010609060101010101" pitchFamily="49" charset="-122"/>
                  <a:ea typeface="楷体" panose="02010609060101010101" pitchFamily="49" charset="-122"/>
                </a:rPr>
                <a:t>变换</a:t>
              </a:r>
            </a:p>
          </p:txBody>
        </p:sp>
        <p:sp>
          <p:nvSpPr>
            <p:cNvPr id="30" name="Text Box 30"/>
            <p:cNvSpPr txBox="1">
              <a:spLocks noChangeArrowheads="1"/>
            </p:cNvSpPr>
            <p:nvPr/>
          </p:nvSpPr>
          <p:spPr bwMode="auto">
            <a:xfrm>
              <a:off x="4708" y="1397"/>
              <a:ext cx="584"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eaLnBrk="0" fontAlgn="base" hangingPunct="0">
                <a:spcBef>
                  <a:spcPct val="0"/>
                </a:spcBef>
                <a:spcAft>
                  <a:spcPct val="0"/>
                </a:spcAft>
                <a:buClrTx/>
                <a:buSzTx/>
                <a:buFontTx/>
                <a:buNone/>
              </a:pPr>
              <a:r>
                <a:rPr lang="zh-CN" altLang="en-US" sz="2000" smtClean="0">
                  <a:solidFill>
                    <a:srgbClr val="0000FF"/>
                  </a:solidFill>
                  <a:latin typeface="楷体" panose="02010609060101010101" pitchFamily="49" charset="-122"/>
                  <a:ea typeface="楷体" panose="02010609060101010101" pitchFamily="49" charset="-122"/>
                </a:rPr>
                <a:t>传出</a:t>
              </a:r>
              <a:endParaRPr kumimoji="1" lang="zh-CN" altLang="en-US" sz="2400" smtClean="0">
                <a:solidFill>
                  <a:srgbClr val="0000FF"/>
                </a:solidFill>
                <a:latin typeface="楷体" panose="02010609060101010101" pitchFamily="49" charset="-122"/>
                <a:ea typeface="楷体" panose="02010609060101010101" pitchFamily="49" charset="-122"/>
              </a:endParaRPr>
            </a:p>
          </p:txBody>
        </p:sp>
        <p:sp>
          <p:nvSpPr>
            <p:cNvPr id="31" name="Text Box 31"/>
            <p:cNvSpPr txBox="1">
              <a:spLocks noChangeArrowheads="1"/>
            </p:cNvSpPr>
            <p:nvPr/>
          </p:nvSpPr>
          <p:spPr bwMode="auto">
            <a:xfrm>
              <a:off x="1275" y="2701"/>
              <a:ext cx="1160"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kumimoji="1" lang="zh-CN" altLang="en-US" sz="2000" smtClean="0">
                  <a:solidFill>
                    <a:srgbClr val="0000FF"/>
                  </a:solidFill>
                  <a:latin typeface="楷体" panose="02010609060101010101" pitchFamily="49" charset="-122"/>
                  <a:ea typeface="楷体" panose="02010609060101010101" pitchFamily="49" charset="-122"/>
                </a:rPr>
                <a:t>事务中心</a:t>
              </a:r>
            </a:p>
          </p:txBody>
        </p:sp>
        <p:sp>
          <p:nvSpPr>
            <p:cNvPr id="32" name="AutoShape 32"/>
            <p:cNvSpPr>
              <a:spLocks noChangeArrowheads="1"/>
            </p:cNvSpPr>
            <p:nvPr/>
          </p:nvSpPr>
          <p:spPr bwMode="auto">
            <a:xfrm>
              <a:off x="2684" y="3010"/>
              <a:ext cx="690" cy="460"/>
            </a:xfrm>
            <a:prstGeom prst="flowChartConnector">
              <a:avLst/>
            </a:prstGeom>
            <a:solidFill>
              <a:srgbClr val="FFFFFF"/>
            </a:solidFill>
            <a:ln w="9525">
              <a:solidFill>
                <a:srgbClr val="000000"/>
              </a:solidFill>
              <a:round/>
              <a:headEnd/>
              <a:tailEnd/>
            </a:ln>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000" smtClean="0">
                <a:solidFill>
                  <a:srgbClr val="000000"/>
                </a:solidFill>
                <a:latin typeface="楷体" panose="02010609060101010101" pitchFamily="49" charset="-122"/>
                <a:ea typeface="楷体" panose="02010609060101010101" pitchFamily="49" charset="-122"/>
              </a:endParaRPr>
            </a:p>
          </p:txBody>
        </p:sp>
      </p:grpSp>
      <p:sp>
        <p:nvSpPr>
          <p:cNvPr id="34" name="矩形 33"/>
          <p:cNvSpPr/>
          <p:nvPr/>
        </p:nvSpPr>
        <p:spPr>
          <a:xfrm>
            <a:off x="427253" y="1581787"/>
            <a:ext cx="7037415" cy="523220"/>
          </a:xfrm>
          <a:prstGeom prst="rect">
            <a:avLst/>
          </a:prstGeom>
        </p:spPr>
        <p:txBody>
          <a:bodyPr wrap="square">
            <a:spAutoFit/>
          </a:bodyPr>
          <a:lstStyle/>
          <a:p>
            <a:pPr marL="342900" indent="-342900" eaLnBrk="0" fontAlgn="base" hangingPunct="0">
              <a:spcBef>
                <a:spcPct val="20000"/>
              </a:spcBef>
              <a:spcAft>
                <a:spcPct val="20000"/>
              </a:spcAft>
              <a:buClr>
                <a:srgbClr val="800000"/>
              </a:buClr>
              <a:buFont typeface="Wingdings" pitchFamily="2" charset="2"/>
              <a:buChar char="§"/>
            </a:pPr>
            <a:r>
              <a:rPr lang="zh-CN" altLang="en-US" sz="2800" dirty="0">
                <a:latin typeface="华文细黑" panose="02010600040101010101" pitchFamily="2" charset="-122"/>
                <a:ea typeface="华文细黑" panose="02010600040101010101" pitchFamily="2" charset="-122"/>
              </a:rPr>
              <a:t>同时存在事务型和变换型两</a:t>
            </a:r>
            <a:r>
              <a:rPr lang="zh-CN" altLang="en-US" sz="2800" dirty="0" smtClean="0">
                <a:latin typeface="华文细黑" panose="02010600040101010101" pitchFamily="2" charset="-122"/>
                <a:ea typeface="华文细黑" panose="02010600040101010101" pitchFamily="2" charset="-122"/>
              </a:rPr>
              <a:t>类结构：</a:t>
            </a:r>
            <a:endParaRPr lang="zh-CN" altLang="en-US" sz="2800" dirty="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358699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5.5.3 </a:t>
            </a:r>
            <a:r>
              <a:rPr lang="zh-CN" altLang="en-US" dirty="0"/>
              <a:t>事务分析</a:t>
            </a:r>
          </a:p>
        </p:txBody>
      </p:sp>
      <p:grpSp>
        <p:nvGrpSpPr>
          <p:cNvPr id="4" name="Group 265"/>
          <p:cNvGrpSpPr>
            <a:grpSpLocks/>
          </p:cNvGrpSpPr>
          <p:nvPr/>
        </p:nvGrpSpPr>
        <p:grpSpPr bwMode="auto">
          <a:xfrm>
            <a:off x="735746" y="1867630"/>
            <a:ext cx="4176712" cy="758826"/>
            <a:chOff x="249" y="1026"/>
            <a:chExt cx="2631" cy="478"/>
          </a:xfrm>
        </p:grpSpPr>
        <p:sp>
          <p:nvSpPr>
            <p:cNvPr id="5" name="Rectangle 266"/>
            <p:cNvSpPr>
              <a:spLocks noChangeArrowheads="1"/>
            </p:cNvSpPr>
            <p:nvPr/>
          </p:nvSpPr>
          <p:spPr bwMode="auto">
            <a:xfrm>
              <a:off x="249" y="1207"/>
              <a:ext cx="107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smtClean="0">
                  <a:ln>
                    <a:noFill/>
                  </a:ln>
                  <a:solidFill>
                    <a:srgbClr val="0000FF"/>
                  </a:solidFill>
                  <a:effectLst/>
                  <a:uLnTx/>
                  <a:uFillTx/>
                  <a:latin typeface="华文细黑" panose="02010600040101010101" pitchFamily="2" charset="-122"/>
                  <a:ea typeface="华文细黑" panose="02010600040101010101" pitchFamily="2" charset="-122"/>
                </a:rPr>
                <a:t>变换型</a:t>
              </a:r>
              <a:r>
                <a:rPr kumimoji="1" lang="en-US" altLang="zh-CN" sz="2400" b="0" i="0" u="none" strike="noStrike" kern="0" cap="none" spc="0" normalizeH="0" baseline="0" noProof="0" smtClean="0">
                  <a:ln>
                    <a:noFill/>
                  </a:ln>
                  <a:solidFill>
                    <a:srgbClr val="0000FF"/>
                  </a:solidFill>
                  <a:effectLst/>
                  <a:uLnTx/>
                  <a:uFillTx/>
                  <a:latin typeface="华文细黑" panose="02010600040101010101" pitchFamily="2" charset="-122"/>
                  <a:ea typeface="华文细黑" panose="02010600040101010101" pitchFamily="2" charset="-122"/>
                </a:rPr>
                <a:t>DFD</a:t>
              </a:r>
            </a:p>
          </p:txBody>
        </p:sp>
        <p:sp>
          <p:nvSpPr>
            <p:cNvPr id="6" name="Rectangle 267"/>
            <p:cNvSpPr>
              <a:spLocks noChangeArrowheads="1"/>
            </p:cNvSpPr>
            <p:nvPr/>
          </p:nvSpPr>
          <p:spPr bwMode="auto">
            <a:xfrm>
              <a:off x="2082" y="1215"/>
              <a:ext cx="798"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dirty="0" smtClean="0">
                  <a:ln>
                    <a:noFill/>
                  </a:ln>
                  <a:solidFill>
                    <a:srgbClr val="0000FF"/>
                  </a:solidFill>
                  <a:effectLst/>
                  <a:uLnTx/>
                  <a:uFillTx/>
                  <a:latin typeface="华文细黑" panose="02010600040101010101" pitchFamily="2" charset="-122"/>
                  <a:ea typeface="华文细黑" panose="02010600040101010101" pitchFamily="2" charset="-122"/>
                </a:rPr>
                <a:t>初始</a:t>
              </a:r>
              <a:r>
                <a:rPr kumimoji="1" lang="en-US" altLang="zh-CN" sz="2400" b="0" i="0" u="none" strike="noStrike" kern="0" cap="none" spc="0" normalizeH="0" baseline="0" noProof="0" dirty="0" smtClean="0">
                  <a:ln>
                    <a:noFill/>
                  </a:ln>
                  <a:solidFill>
                    <a:srgbClr val="0000FF"/>
                  </a:solidFill>
                  <a:effectLst/>
                  <a:uLnTx/>
                  <a:uFillTx/>
                  <a:latin typeface="华文细黑" panose="02010600040101010101" pitchFamily="2" charset="-122"/>
                  <a:ea typeface="华文细黑" panose="02010600040101010101" pitchFamily="2" charset="-122"/>
                </a:rPr>
                <a:t>SC</a:t>
              </a:r>
            </a:p>
          </p:txBody>
        </p:sp>
        <p:cxnSp>
          <p:nvCxnSpPr>
            <p:cNvPr id="7" name="AutoShape 268"/>
            <p:cNvCxnSpPr>
              <a:cxnSpLocks noChangeShapeType="1"/>
              <a:endCxn id="6" idx="1"/>
            </p:cNvCxnSpPr>
            <p:nvPr/>
          </p:nvCxnSpPr>
          <p:spPr bwMode="auto">
            <a:xfrm>
              <a:off x="1336" y="1347"/>
              <a:ext cx="746" cy="13"/>
            </a:xfrm>
            <a:prstGeom prst="straightConnector1">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8" name="Rectangle 269"/>
            <p:cNvSpPr>
              <a:spLocks noChangeArrowheads="1"/>
            </p:cNvSpPr>
            <p:nvPr/>
          </p:nvSpPr>
          <p:spPr bwMode="auto">
            <a:xfrm>
              <a:off x="1247" y="1026"/>
              <a:ext cx="907"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90488" tIns="44450" rIns="90488" bIns="44450">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smtClean="0">
                  <a:ln>
                    <a:noFill/>
                  </a:ln>
                  <a:solidFill>
                    <a:srgbClr val="330066"/>
                  </a:solidFill>
                  <a:effectLst/>
                  <a:uLnTx/>
                  <a:uFillTx/>
                  <a:latin typeface="华文细黑" panose="02010600040101010101" pitchFamily="2" charset="-122"/>
                  <a:ea typeface="华文细黑" panose="02010600040101010101" pitchFamily="2" charset="-122"/>
                </a:rPr>
                <a:t>变换映射</a:t>
              </a:r>
            </a:p>
          </p:txBody>
        </p:sp>
      </p:grpSp>
      <p:grpSp>
        <p:nvGrpSpPr>
          <p:cNvPr id="9" name="Group 270"/>
          <p:cNvGrpSpPr>
            <a:grpSpLocks/>
          </p:cNvGrpSpPr>
          <p:nvPr/>
        </p:nvGrpSpPr>
        <p:grpSpPr bwMode="auto">
          <a:xfrm>
            <a:off x="2882046" y="2508489"/>
            <a:ext cx="6048375" cy="1443037"/>
            <a:chOff x="2109" y="1661"/>
            <a:chExt cx="3810" cy="773"/>
          </a:xfrm>
        </p:grpSpPr>
        <p:grpSp>
          <p:nvGrpSpPr>
            <p:cNvPr id="10" name="Group 271"/>
            <p:cNvGrpSpPr>
              <a:grpSpLocks/>
            </p:cNvGrpSpPr>
            <p:nvPr/>
          </p:nvGrpSpPr>
          <p:grpSpPr bwMode="auto">
            <a:xfrm>
              <a:off x="3969" y="1661"/>
              <a:ext cx="690" cy="303"/>
              <a:chOff x="3946" y="1651"/>
              <a:chExt cx="690" cy="303"/>
            </a:xfrm>
          </p:grpSpPr>
          <p:sp>
            <p:nvSpPr>
              <p:cNvPr id="29" name="Rectangle 272"/>
              <p:cNvSpPr>
                <a:spLocks noChangeArrowheads="1"/>
              </p:cNvSpPr>
              <p:nvPr/>
            </p:nvSpPr>
            <p:spPr bwMode="auto">
              <a:xfrm>
                <a:off x="3946" y="1651"/>
                <a:ext cx="690" cy="3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30" name="Rectangle 273"/>
              <p:cNvSpPr>
                <a:spLocks noChangeArrowheads="1"/>
              </p:cNvSpPr>
              <p:nvPr/>
            </p:nvSpPr>
            <p:spPr bwMode="auto">
              <a:xfrm>
                <a:off x="3946" y="1651"/>
                <a:ext cx="690" cy="303"/>
              </a:xfrm>
              <a:prstGeom prst="rect">
                <a:avLst/>
              </a:prstGeom>
              <a:noFill/>
              <a:ln w="1428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sp>
          <p:nvSpPr>
            <p:cNvPr id="11" name="Rectangle 274"/>
            <p:cNvSpPr>
              <a:spLocks noChangeArrowheads="1"/>
            </p:cNvSpPr>
            <p:nvPr/>
          </p:nvSpPr>
          <p:spPr bwMode="auto">
            <a:xfrm>
              <a:off x="3833" y="1706"/>
              <a:ext cx="998"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zh-CN" altLang="en-US" sz="2400" b="0" smtClean="0">
                  <a:solidFill>
                    <a:srgbClr val="0000FF"/>
                  </a:solidFill>
                  <a:latin typeface="华文细黑" panose="02010600040101010101" pitchFamily="2" charset="-122"/>
                  <a:ea typeface="华文细黑" panose="02010600040101010101" pitchFamily="2" charset="-122"/>
                </a:rPr>
                <a:t>主模块</a:t>
              </a:r>
            </a:p>
          </p:txBody>
        </p:sp>
        <p:grpSp>
          <p:nvGrpSpPr>
            <p:cNvPr id="12" name="Group 275"/>
            <p:cNvGrpSpPr>
              <a:grpSpLocks/>
            </p:cNvGrpSpPr>
            <p:nvPr/>
          </p:nvGrpSpPr>
          <p:grpSpPr bwMode="auto">
            <a:xfrm>
              <a:off x="3186" y="2183"/>
              <a:ext cx="755" cy="251"/>
              <a:chOff x="3186" y="2183"/>
              <a:chExt cx="755" cy="251"/>
            </a:xfrm>
          </p:grpSpPr>
          <p:sp>
            <p:nvSpPr>
              <p:cNvPr id="27" name="Rectangle 276"/>
              <p:cNvSpPr>
                <a:spLocks noChangeArrowheads="1"/>
              </p:cNvSpPr>
              <p:nvPr/>
            </p:nvSpPr>
            <p:spPr bwMode="auto">
              <a:xfrm>
                <a:off x="3186" y="2183"/>
                <a:ext cx="755" cy="2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28" name="Rectangle 277"/>
              <p:cNvSpPr>
                <a:spLocks noChangeArrowheads="1"/>
              </p:cNvSpPr>
              <p:nvPr/>
            </p:nvSpPr>
            <p:spPr bwMode="auto">
              <a:xfrm>
                <a:off x="3186" y="2183"/>
                <a:ext cx="755" cy="251"/>
              </a:xfrm>
              <a:prstGeom prst="rect">
                <a:avLst/>
              </a:prstGeom>
              <a:noFill/>
              <a:ln w="1428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sp>
          <p:nvSpPr>
            <p:cNvPr id="13" name="Freeform 278"/>
            <p:cNvSpPr>
              <a:spLocks noEditPoints="1"/>
            </p:cNvSpPr>
            <p:nvPr/>
          </p:nvSpPr>
          <p:spPr bwMode="auto">
            <a:xfrm>
              <a:off x="4346" y="1964"/>
              <a:ext cx="28" cy="219"/>
            </a:xfrm>
            <a:custGeom>
              <a:avLst/>
              <a:gdLst>
                <a:gd name="T0" fmla="*/ 18 w 28"/>
                <a:gd name="T1" fmla="*/ 0 h 219"/>
                <a:gd name="T2" fmla="*/ 19 w 28"/>
                <a:gd name="T3" fmla="*/ 195 h 219"/>
                <a:gd name="T4" fmla="*/ 10 w 28"/>
                <a:gd name="T5" fmla="*/ 195 h 219"/>
                <a:gd name="T6" fmla="*/ 9 w 28"/>
                <a:gd name="T7" fmla="*/ 0 h 219"/>
                <a:gd name="T8" fmla="*/ 18 w 28"/>
                <a:gd name="T9" fmla="*/ 0 h 219"/>
                <a:gd name="T10" fmla="*/ 28 w 28"/>
                <a:gd name="T11" fmla="*/ 191 h 219"/>
                <a:gd name="T12" fmla="*/ 14 w 28"/>
                <a:gd name="T13" fmla="*/ 219 h 219"/>
                <a:gd name="T14" fmla="*/ 0 w 28"/>
                <a:gd name="T15" fmla="*/ 191 h 219"/>
                <a:gd name="T16" fmla="*/ 28 w 28"/>
                <a:gd name="T17" fmla="*/ 191 h 2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219"/>
                <a:gd name="T29" fmla="*/ 28 w 28"/>
                <a:gd name="T30" fmla="*/ 219 h 2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219">
                  <a:moveTo>
                    <a:pt x="18" y="0"/>
                  </a:moveTo>
                  <a:lnTo>
                    <a:pt x="19" y="195"/>
                  </a:lnTo>
                  <a:lnTo>
                    <a:pt x="10" y="195"/>
                  </a:lnTo>
                  <a:lnTo>
                    <a:pt x="9" y="0"/>
                  </a:lnTo>
                  <a:lnTo>
                    <a:pt x="18" y="0"/>
                  </a:lnTo>
                  <a:close/>
                  <a:moveTo>
                    <a:pt x="28" y="191"/>
                  </a:moveTo>
                  <a:lnTo>
                    <a:pt x="14" y="219"/>
                  </a:lnTo>
                  <a:lnTo>
                    <a:pt x="0" y="191"/>
                  </a:lnTo>
                  <a:lnTo>
                    <a:pt x="28" y="191"/>
                  </a:lnTo>
                  <a:close/>
                </a:path>
              </a:pathLst>
            </a:custGeom>
            <a:solidFill>
              <a:srgbClr val="000000"/>
            </a:solidFill>
            <a:ln w="1588">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4" name="Freeform 279"/>
            <p:cNvSpPr>
              <a:spLocks noEditPoints="1"/>
            </p:cNvSpPr>
            <p:nvPr/>
          </p:nvSpPr>
          <p:spPr bwMode="auto">
            <a:xfrm>
              <a:off x="4504" y="1959"/>
              <a:ext cx="753" cy="229"/>
            </a:xfrm>
            <a:custGeom>
              <a:avLst/>
              <a:gdLst>
                <a:gd name="T0" fmla="*/ 2 w 753"/>
                <a:gd name="T1" fmla="*/ 0 h 229"/>
                <a:gd name="T2" fmla="*/ 732 w 753"/>
                <a:gd name="T3" fmla="*/ 213 h 229"/>
                <a:gd name="T4" fmla="*/ 729 w 753"/>
                <a:gd name="T5" fmla="*/ 222 h 229"/>
                <a:gd name="T6" fmla="*/ 0 w 753"/>
                <a:gd name="T7" fmla="*/ 9 h 229"/>
                <a:gd name="T8" fmla="*/ 2 w 753"/>
                <a:gd name="T9" fmla="*/ 0 h 229"/>
                <a:gd name="T10" fmla="*/ 730 w 753"/>
                <a:gd name="T11" fmla="*/ 202 h 229"/>
                <a:gd name="T12" fmla="*/ 753 w 753"/>
                <a:gd name="T13" fmla="*/ 224 h 229"/>
                <a:gd name="T14" fmla="*/ 722 w 753"/>
                <a:gd name="T15" fmla="*/ 229 h 229"/>
                <a:gd name="T16" fmla="*/ 730 w 753"/>
                <a:gd name="T17" fmla="*/ 202 h 2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3"/>
                <a:gd name="T28" fmla="*/ 0 h 229"/>
                <a:gd name="T29" fmla="*/ 753 w 753"/>
                <a:gd name="T30" fmla="*/ 229 h 2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3" h="229">
                  <a:moveTo>
                    <a:pt x="2" y="0"/>
                  </a:moveTo>
                  <a:lnTo>
                    <a:pt x="732" y="213"/>
                  </a:lnTo>
                  <a:lnTo>
                    <a:pt x="729" y="222"/>
                  </a:lnTo>
                  <a:lnTo>
                    <a:pt x="0" y="9"/>
                  </a:lnTo>
                  <a:lnTo>
                    <a:pt x="2" y="0"/>
                  </a:lnTo>
                  <a:close/>
                  <a:moveTo>
                    <a:pt x="730" y="202"/>
                  </a:moveTo>
                  <a:lnTo>
                    <a:pt x="753" y="224"/>
                  </a:lnTo>
                  <a:lnTo>
                    <a:pt x="722" y="229"/>
                  </a:lnTo>
                  <a:lnTo>
                    <a:pt x="730" y="202"/>
                  </a:lnTo>
                  <a:close/>
                </a:path>
              </a:pathLst>
            </a:custGeom>
            <a:solidFill>
              <a:srgbClr val="000000"/>
            </a:solidFill>
            <a:ln w="1588">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5" name="Freeform 280"/>
            <p:cNvSpPr>
              <a:spLocks noEditPoints="1"/>
            </p:cNvSpPr>
            <p:nvPr/>
          </p:nvSpPr>
          <p:spPr bwMode="auto">
            <a:xfrm>
              <a:off x="3467" y="1959"/>
              <a:ext cx="620" cy="228"/>
            </a:xfrm>
            <a:custGeom>
              <a:avLst/>
              <a:gdLst>
                <a:gd name="T0" fmla="*/ 620 w 620"/>
                <a:gd name="T1" fmla="*/ 9 h 228"/>
                <a:gd name="T2" fmla="*/ 23 w 620"/>
                <a:gd name="T3" fmla="*/ 220 h 228"/>
                <a:gd name="T4" fmla="*/ 20 w 620"/>
                <a:gd name="T5" fmla="*/ 211 h 228"/>
                <a:gd name="T6" fmla="*/ 617 w 620"/>
                <a:gd name="T7" fmla="*/ 0 h 228"/>
                <a:gd name="T8" fmla="*/ 620 w 620"/>
                <a:gd name="T9" fmla="*/ 9 h 228"/>
                <a:gd name="T10" fmla="*/ 31 w 620"/>
                <a:gd name="T11" fmla="*/ 228 h 228"/>
                <a:gd name="T12" fmla="*/ 0 w 620"/>
                <a:gd name="T13" fmla="*/ 224 h 228"/>
                <a:gd name="T14" fmla="*/ 21 w 620"/>
                <a:gd name="T15" fmla="*/ 201 h 228"/>
                <a:gd name="T16" fmla="*/ 31 w 620"/>
                <a:gd name="T17" fmla="*/ 228 h 2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20"/>
                <a:gd name="T28" fmla="*/ 0 h 228"/>
                <a:gd name="T29" fmla="*/ 620 w 620"/>
                <a:gd name="T30" fmla="*/ 228 h 2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20" h="228">
                  <a:moveTo>
                    <a:pt x="620" y="9"/>
                  </a:moveTo>
                  <a:lnTo>
                    <a:pt x="23" y="220"/>
                  </a:lnTo>
                  <a:lnTo>
                    <a:pt x="20" y="211"/>
                  </a:lnTo>
                  <a:lnTo>
                    <a:pt x="617" y="0"/>
                  </a:lnTo>
                  <a:lnTo>
                    <a:pt x="620" y="9"/>
                  </a:lnTo>
                  <a:close/>
                  <a:moveTo>
                    <a:pt x="31" y="228"/>
                  </a:moveTo>
                  <a:lnTo>
                    <a:pt x="0" y="224"/>
                  </a:lnTo>
                  <a:lnTo>
                    <a:pt x="21" y="201"/>
                  </a:lnTo>
                  <a:lnTo>
                    <a:pt x="31" y="228"/>
                  </a:lnTo>
                  <a:close/>
                </a:path>
              </a:pathLst>
            </a:custGeom>
            <a:solidFill>
              <a:srgbClr val="000000"/>
            </a:solidFill>
            <a:ln w="1588">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grpSp>
          <p:nvGrpSpPr>
            <p:cNvPr id="16" name="Group 281"/>
            <p:cNvGrpSpPr>
              <a:grpSpLocks/>
            </p:cNvGrpSpPr>
            <p:nvPr/>
          </p:nvGrpSpPr>
          <p:grpSpPr bwMode="auto">
            <a:xfrm>
              <a:off x="4014" y="2183"/>
              <a:ext cx="897" cy="251"/>
              <a:chOff x="4014" y="2183"/>
              <a:chExt cx="897" cy="251"/>
            </a:xfrm>
          </p:grpSpPr>
          <p:sp>
            <p:nvSpPr>
              <p:cNvPr id="25" name="Rectangle 282"/>
              <p:cNvSpPr>
                <a:spLocks noChangeArrowheads="1"/>
              </p:cNvSpPr>
              <p:nvPr/>
            </p:nvSpPr>
            <p:spPr bwMode="auto">
              <a:xfrm>
                <a:off x="4014" y="2183"/>
                <a:ext cx="897" cy="2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26" name="Rectangle 283"/>
              <p:cNvSpPr>
                <a:spLocks noChangeArrowheads="1"/>
              </p:cNvSpPr>
              <p:nvPr/>
            </p:nvSpPr>
            <p:spPr bwMode="auto">
              <a:xfrm>
                <a:off x="4014" y="2183"/>
                <a:ext cx="897" cy="251"/>
              </a:xfrm>
              <a:prstGeom prst="rect">
                <a:avLst/>
              </a:prstGeom>
              <a:noFill/>
              <a:ln w="1428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grpSp>
          <p:nvGrpSpPr>
            <p:cNvPr id="17" name="Group 284"/>
            <p:cNvGrpSpPr>
              <a:grpSpLocks/>
            </p:cNvGrpSpPr>
            <p:nvPr/>
          </p:nvGrpSpPr>
          <p:grpSpPr bwMode="auto">
            <a:xfrm>
              <a:off x="4976" y="2183"/>
              <a:ext cx="755" cy="251"/>
              <a:chOff x="4976" y="2183"/>
              <a:chExt cx="755" cy="251"/>
            </a:xfrm>
          </p:grpSpPr>
          <p:sp>
            <p:nvSpPr>
              <p:cNvPr id="23" name="Rectangle 285"/>
              <p:cNvSpPr>
                <a:spLocks noChangeArrowheads="1"/>
              </p:cNvSpPr>
              <p:nvPr/>
            </p:nvSpPr>
            <p:spPr bwMode="auto">
              <a:xfrm>
                <a:off x="4976" y="2183"/>
                <a:ext cx="755" cy="2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24" name="Rectangle 286"/>
              <p:cNvSpPr>
                <a:spLocks noChangeArrowheads="1"/>
              </p:cNvSpPr>
              <p:nvPr/>
            </p:nvSpPr>
            <p:spPr bwMode="auto">
              <a:xfrm>
                <a:off x="4976" y="2183"/>
                <a:ext cx="755" cy="251"/>
              </a:xfrm>
              <a:prstGeom prst="rect">
                <a:avLst/>
              </a:prstGeom>
              <a:noFill/>
              <a:ln w="1428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sp>
          <p:nvSpPr>
            <p:cNvPr id="18" name="Freeform 287"/>
            <p:cNvSpPr>
              <a:spLocks/>
            </p:cNvSpPr>
            <p:nvPr/>
          </p:nvSpPr>
          <p:spPr bwMode="auto">
            <a:xfrm>
              <a:off x="3074" y="1707"/>
              <a:ext cx="56" cy="727"/>
            </a:xfrm>
            <a:custGeom>
              <a:avLst/>
              <a:gdLst>
                <a:gd name="T0" fmla="*/ 3 w 910"/>
                <a:gd name="T1" fmla="*/ 0 h 11835"/>
                <a:gd name="T2" fmla="*/ 2 w 910"/>
                <a:gd name="T3" fmla="*/ 4 h 11835"/>
                <a:gd name="T4" fmla="*/ 2 w 910"/>
                <a:gd name="T5" fmla="*/ 19 h 11835"/>
                <a:gd name="T6" fmla="*/ 0 w 910"/>
                <a:gd name="T7" fmla="*/ 22 h 11835"/>
                <a:gd name="T8" fmla="*/ 2 w 910"/>
                <a:gd name="T9" fmla="*/ 26 h 11835"/>
                <a:gd name="T10" fmla="*/ 2 w 910"/>
                <a:gd name="T11" fmla="*/ 41 h 11835"/>
                <a:gd name="T12" fmla="*/ 3 w 910"/>
                <a:gd name="T13" fmla="*/ 45 h 11835"/>
                <a:gd name="T14" fmla="*/ 0 60000 65536"/>
                <a:gd name="T15" fmla="*/ 0 60000 65536"/>
                <a:gd name="T16" fmla="*/ 0 60000 65536"/>
                <a:gd name="T17" fmla="*/ 0 60000 65536"/>
                <a:gd name="T18" fmla="*/ 0 60000 65536"/>
                <a:gd name="T19" fmla="*/ 0 60000 65536"/>
                <a:gd name="T20" fmla="*/ 0 60000 65536"/>
                <a:gd name="T21" fmla="*/ 0 w 910"/>
                <a:gd name="T22" fmla="*/ 0 h 11835"/>
                <a:gd name="T23" fmla="*/ 910 w 910"/>
                <a:gd name="T24" fmla="*/ 11835 h 118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0" h="11835">
                  <a:moveTo>
                    <a:pt x="910" y="0"/>
                  </a:moveTo>
                  <a:cubicBezTo>
                    <a:pt x="659" y="0"/>
                    <a:pt x="455" y="441"/>
                    <a:pt x="455" y="986"/>
                  </a:cubicBezTo>
                  <a:lnTo>
                    <a:pt x="455" y="4931"/>
                  </a:lnTo>
                  <a:cubicBezTo>
                    <a:pt x="455" y="5476"/>
                    <a:pt x="251" y="5917"/>
                    <a:pt x="0" y="5917"/>
                  </a:cubicBezTo>
                  <a:cubicBezTo>
                    <a:pt x="251" y="5917"/>
                    <a:pt x="455" y="6359"/>
                    <a:pt x="455" y="6904"/>
                  </a:cubicBezTo>
                  <a:lnTo>
                    <a:pt x="455" y="10848"/>
                  </a:lnTo>
                  <a:cubicBezTo>
                    <a:pt x="455" y="11393"/>
                    <a:pt x="659" y="11835"/>
                    <a:pt x="910" y="11835"/>
                  </a:cubicBez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19" name="Rectangle 288"/>
            <p:cNvSpPr>
              <a:spLocks noChangeArrowheads="1"/>
            </p:cNvSpPr>
            <p:nvPr/>
          </p:nvSpPr>
          <p:spPr bwMode="auto">
            <a:xfrm>
              <a:off x="4876" y="2160"/>
              <a:ext cx="104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zh-CN" altLang="en-US" sz="2000" b="0" smtClean="0">
                  <a:solidFill>
                    <a:srgbClr val="0000FF"/>
                  </a:solidFill>
                  <a:latin typeface="华文细黑" panose="02010600040101010101" pitchFamily="2" charset="-122"/>
                  <a:ea typeface="华文细黑" panose="02010600040101010101" pitchFamily="2" charset="-122"/>
                </a:rPr>
                <a:t>输入模块</a:t>
              </a:r>
            </a:p>
          </p:txBody>
        </p:sp>
        <p:sp>
          <p:nvSpPr>
            <p:cNvPr id="20" name="Rectangle 289"/>
            <p:cNvSpPr>
              <a:spLocks noChangeArrowheads="1"/>
            </p:cNvSpPr>
            <p:nvPr/>
          </p:nvSpPr>
          <p:spPr bwMode="auto">
            <a:xfrm>
              <a:off x="3787" y="2160"/>
              <a:ext cx="139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zh-CN" altLang="en-US" sz="2000" b="0" smtClean="0">
                  <a:solidFill>
                    <a:srgbClr val="0000FF"/>
                  </a:solidFill>
                  <a:latin typeface="华文细黑" panose="02010600040101010101" pitchFamily="2" charset="-122"/>
                  <a:ea typeface="华文细黑" panose="02010600040101010101" pitchFamily="2" charset="-122"/>
                </a:rPr>
                <a:t>主加工模块</a:t>
              </a:r>
            </a:p>
          </p:txBody>
        </p:sp>
        <p:sp>
          <p:nvSpPr>
            <p:cNvPr id="21" name="Rectangle 290"/>
            <p:cNvSpPr>
              <a:spLocks noChangeArrowheads="1"/>
            </p:cNvSpPr>
            <p:nvPr/>
          </p:nvSpPr>
          <p:spPr bwMode="auto">
            <a:xfrm>
              <a:off x="2925" y="2160"/>
              <a:ext cx="125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zh-CN" altLang="en-US" sz="2000" b="0" smtClean="0">
                  <a:solidFill>
                    <a:srgbClr val="0000FF"/>
                  </a:solidFill>
                  <a:latin typeface="华文细黑" panose="02010600040101010101" pitchFamily="2" charset="-122"/>
                  <a:ea typeface="华文细黑" panose="02010600040101010101" pitchFamily="2" charset="-122"/>
                </a:rPr>
                <a:t>输入模块</a:t>
              </a:r>
            </a:p>
          </p:txBody>
        </p:sp>
        <p:sp>
          <p:nvSpPr>
            <p:cNvPr id="22" name="Rectangle 291"/>
            <p:cNvSpPr>
              <a:spLocks noChangeArrowheads="1"/>
            </p:cNvSpPr>
            <p:nvPr/>
          </p:nvSpPr>
          <p:spPr bwMode="auto">
            <a:xfrm>
              <a:off x="2109" y="1797"/>
              <a:ext cx="888"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zh-CN" altLang="en-US" sz="2400" b="0" dirty="0" smtClean="0">
                  <a:solidFill>
                    <a:srgbClr val="000066"/>
                  </a:solidFill>
                  <a:latin typeface="华文细黑" panose="02010600040101010101" pitchFamily="2" charset="-122"/>
                  <a:ea typeface="华文细黑" panose="02010600040101010101" pitchFamily="2" charset="-122"/>
                </a:rPr>
                <a:t>由变换映</a:t>
              </a:r>
            </a:p>
            <a:p>
              <a:pPr algn="ctr" fontAlgn="base">
                <a:spcBef>
                  <a:spcPct val="0"/>
                </a:spcBef>
                <a:spcAft>
                  <a:spcPct val="0"/>
                </a:spcAft>
                <a:buClrTx/>
                <a:buSzTx/>
                <a:buFontTx/>
                <a:buNone/>
              </a:pPr>
              <a:r>
                <a:rPr lang="zh-CN" altLang="en-US" sz="2400" b="0" dirty="0" smtClean="0">
                  <a:solidFill>
                    <a:srgbClr val="000066"/>
                  </a:solidFill>
                  <a:latin typeface="华文细黑" panose="02010600040101010101" pitchFamily="2" charset="-122"/>
                  <a:ea typeface="华文细黑" panose="02010600040101010101" pitchFamily="2" charset="-122"/>
                </a:rPr>
                <a:t>射产生</a:t>
              </a:r>
              <a:endParaRPr lang="zh-CN" altLang="en-US" sz="3200" b="0" dirty="0" smtClean="0">
                <a:solidFill>
                  <a:srgbClr val="000066"/>
                </a:solidFill>
                <a:latin typeface="华文细黑" panose="02010600040101010101" pitchFamily="2" charset="-122"/>
                <a:ea typeface="华文细黑" panose="02010600040101010101" pitchFamily="2" charset="-122"/>
              </a:endParaRPr>
            </a:p>
          </p:txBody>
        </p:sp>
      </p:grpSp>
      <p:grpSp>
        <p:nvGrpSpPr>
          <p:cNvPr id="31" name="Group 292"/>
          <p:cNvGrpSpPr>
            <a:grpSpLocks/>
          </p:cNvGrpSpPr>
          <p:nvPr/>
        </p:nvGrpSpPr>
        <p:grpSpPr bwMode="auto">
          <a:xfrm>
            <a:off x="764321" y="3805474"/>
            <a:ext cx="4116387" cy="819149"/>
            <a:chOff x="0" y="2523"/>
            <a:chExt cx="2593" cy="516"/>
          </a:xfrm>
        </p:grpSpPr>
        <p:sp>
          <p:nvSpPr>
            <p:cNvPr id="32" name="Rectangle 293"/>
            <p:cNvSpPr>
              <a:spLocks noChangeArrowheads="1"/>
            </p:cNvSpPr>
            <p:nvPr/>
          </p:nvSpPr>
          <p:spPr bwMode="auto">
            <a:xfrm>
              <a:off x="0" y="2750"/>
              <a:ext cx="107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smtClean="0">
                  <a:ln>
                    <a:noFill/>
                  </a:ln>
                  <a:solidFill>
                    <a:srgbClr val="0000FF"/>
                  </a:solidFill>
                  <a:effectLst/>
                  <a:uLnTx/>
                  <a:uFillTx/>
                  <a:latin typeface="华文细黑" panose="02010600040101010101" pitchFamily="2" charset="-122"/>
                  <a:ea typeface="华文细黑" panose="02010600040101010101" pitchFamily="2" charset="-122"/>
                </a:rPr>
                <a:t>事务型</a:t>
              </a:r>
              <a:r>
                <a:rPr kumimoji="1" lang="en-US" altLang="zh-CN" sz="2400" b="0" i="0" u="none" strike="noStrike" kern="0" cap="none" spc="0" normalizeH="0" baseline="0" noProof="0" smtClean="0">
                  <a:ln>
                    <a:noFill/>
                  </a:ln>
                  <a:solidFill>
                    <a:srgbClr val="0000FF"/>
                  </a:solidFill>
                  <a:effectLst/>
                  <a:uLnTx/>
                  <a:uFillTx/>
                  <a:latin typeface="华文细黑" panose="02010600040101010101" pitchFamily="2" charset="-122"/>
                  <a:ea typeface="华文细黑" panose="02010600040101010101" pitchFamily="2" charset="-122"/>
                </a:rPr>
                <a:t>DFD</a:t>
              </a:r>
            </a:p>
          </p:txBody>
        </p:sp>
        <p:sp>
          <p:nvSpPr>
            <p:cNvPr id="33" name="Rectangle 294"/>
            <p:cNvSpPr>
              <a:spLocks noChangeArrowheads="1"/>
            </p:cNvSpPr>
            <p:nvPr/>
          </p:nvSpPr>
          <p:spPr bwMode="auto">
            <a:xfrm>
              <a:off x="1810" y="2774"/>
              <a:ext cx="1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1" lang="zh-CN" altLang="zh-CN" sz="2000" b="0" i="0" u="none" strike="noStrike" kern="0" cap="none" spc="0" normalizeH="0" baseline="0" noProof="0" smtClean="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4" name="Rectangle 295"/>
            <p:cNvSpPr>
              <a:spLocks noChangeArrowheads="1"/>
            </p:cNvSpPr>
            <p:nvPr/>
          </p:nvSpPr>
          <p:spPr bwMode="auto">
            <a:xfrm>
              <a:off x="1020" y="2523"/>
              <a:ext cx="891"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dirty="0" smtClean="0">
                  <a:ln>
                    <a:noFill/>
                  </a:ln>
                  <a:solidFill>
                    <a:srgbClr val="330066"/>
                  </a:solidFill>
                  <a:effectLst/>
                  <a:uLnTx/>
                  <a:uFillTx/>
                  <a:latin typeface="华文细黑" panose="02010600040101010101" pitchFamily="2" charset="-122"/>
                  <a:ea typeface="华文细黑" panose="02010600040101010101" pitchFamily="2" charset="-122"/>
                </a:rPr>
                <a:t>事务映射</a:t>
              </a:r>
            </a:p>
          </p:txBody>
        </p:sp>
        <p:cxnSp>
          <p:nvCxnSpPr>
            <p:cNvPr id="35" name="AutoShape 296"/>
            <p:cNvCxnSpPr>
              <a:cxnSpLocks noChangeShapeType="1"/>
              <a:stCxn id="32" idx="3"/>
              <a:endCxn id="33" idx="1"/>
            </p:cNvCxnSpPr>
            <p:nvPr/>
          </p:nvCxnSpPr>
          <p:spPr bwMode="auto">
            <a:xfrm>
              <a:off x="1079" y="2895"/>
              <a:ext cx="731" cy="5"/>
            </a:xfrm>
            <a:prstGeom prst="straightConnector1">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36" name="Rectangle 297"/>
            <p:cNvSpPr>
              <a:spLocks noChangeArrowheads="1"/>
            </p:cNvSpPr>
            <p:nvPr/>
          </p:nvSpPr>
          <p:spPr bwMode="auto">
            <a:xfrm>
              <a:off x="1834" y="2696"/>
              <a:ext cx="75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2400" b="0" i="0" u="none" strike="noStrike" kern="0" cap="none" spc="0" normalizeH="0" baseline="0" noProof="0" smtClean="0">
                  <a:ln>
                    <a:noFill/>
                  </a:ln>
                  <a:solidFill>
                    <a:srgbClr val="0000FF"/>
                  </a:solidFill>
                  <a:effectLst/>
                  <a:uLnTx/>
                  <a:uFillTx/>
                  <a:latin typeface="华文细黑" panose="02010600040101010101" pitchFamily="2" charset="-122"/>
                  <a:ea typeface="华文细黑" panose="02010600040101010101" pitchFamily="2" charset="-122"/>
                </a:rPr>
                <a:t>初始</a:t>
              </a:r>
              <a:r>
                <a:rPr kumimoji="1" lang="en-US" altLang="zh-CN" sz="2400" b="0" i="0" u="none" strike="noStrike" kern="0" cap="none" spc="0" normalizeH="0" baseline="0" noProof="0" smtClean="0">
                  <a:ln>
                    <a:noFill/>
                  </a:ln>
                  <a:solidFill>
                    <a:srgbClr val="0000FF"/>
                  </a:solidFill>
                  <a:effectLst/>
                  <a:uLnTx/>
                  <a:uFillTx/>
                  <a:latin typeface="华文细黑" panose="02010600040101010101" pitchFamily="2" charset="-122"/>
                  <a:ea typeface="华文细黑" panose="02010600040101010101" pitchFamily="2" charset="-122"/>
                </a:rPr>
                <a:t>SC</a:t>
              </a:r>
            </a:p>
          </p:txBody>
        </p:sp>
      </p:grpSp>
      <p:grpSp>
        <p:nvGrpSpPr>
          <p:cNvPr id="37" name="Group 298"/>
          <p:cNvGrpSpPr>
            <a:grpSpLocks/>
          </p:cNvGrpSpPr>
          <p:nvPr/>
        </p:nvGrpSpPr>
        <p:grpSpPr bwMode="auto">
          <a:xfrm>
            <a:off x="2878871" y="4394318"/>
            <a:ext cx="6142037" cy="1800225"/>
            <a:chOff x="2107" y="2704"/>
            <a:chExt cx="3869" cy="1134"/>
          </a:xfrm>
        </p:grpSpPr>
        <p:grpSp>
          <p:nvGrpSpPr>
            <p:cNvPr id="38" name="Group 299"/>
            <p:cNvGrpSpPr>
              <a:grpSpLocks/>
            </p:cNvGrpSpPr>
            <p:nvPr/>
          </p:nvGrpSpPr>
          <p:grpSpPr bwMode="auto">
            <a:xfrm>
              <a:off x="3557" y="2704"/>
              <a:ext cx="1228" cy="262"/>
              <a:chOff x="3557" y="2714"/>
              <a:chExt cx="979" cy="252"/>
            </a:xfrm>
          </p:grpSpPr>
          <p:sp>
            <p:nvSpPr>
              <p:cNvPr id="67" name="Rectangle 300"/>
              <p:cNvSpPr>
                <a:spLocks noChangeArrowheads="1"/>
              </p:cNvSpPr>
              <p:nvPr/>
            </p:nvSpPr>
            <p:spPr bwMode="auto">
              <a:xfrm>
                <a:off x="3557" y="2714"/>
                <a:ext cx="979" cy="2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68" name="Rectangle 301"/>
              <p:cNvSpPr>
                <a:spLocks noChangeArrowheads="1"/>
              </p:cNvSpPr>
              <p:nvPr/>
            </p:nvSpPr>
            <p:spPr bwMode="auto">
              <a:xfrm>
                <a:off x="3557" y="2714"/>
                <a:ext cx="979" cy="252"/>
              </a:xfrm>
              <a:prstGeom prst="rect">
                <a:avLst/>
              </a:prstGeom>
              <a:noFill/>
              <a:ln w="1428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grpSp>
          <p:nvGrpSpPr>
            <p:cNvPr id="39" name="Group 302"/>
            <p:cNvGrpSpPr>
              <a:grpSpLocks/>
            </p:cNvGrpSpPr>
            <p:nvPr/>
          </p:nvGrpSpPr>
          <p:grpSpPr bwMode="auto">
            <a:xfrm>
              <a:off x="3138" y="3106"/>
              <a:ext cx="727" cy="251"/>
              <a:chOff x="3138" y="3106"/>
              <a:chExt cx="727" cy="251"/>
            </a:xfrm>
          </p:grpSpPr>
          <p:sp>
            <p:nvSpPr>
              <p:cNvPr id="65" name="Rectangle 303"/>
              <p:cNvSpPr>
                <a:spLocks noChangeArrowheads="1"/>
              </p:cNvSpPr>
              <p:nvPr/>
            </p:nvSpPr>
            <p:spPr bwMode="auto">
              <a:xfrm>
                <a:off x="3138" y="3106"/>
                <a:ext cx="727" cy="2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66" name="Rectangle 304"/>
              <p:cNvSpPr>
                <a:spLocks noChangeArrowheads="1"/>
              </p:cNvSpPr>
              <p:nvPr/>
            </p:nvSpPr>
            <p:spPr bwMode="auto">
              <a:xfrm>
                <a:off x="3138" y="3106"/>
                <a:ext cx="727" cy="251"/>
              </a:xfrm>
              <a:prstGeom prst="rect">
                <a:avLst/>
              </a:prstGeom>
              <a:noFill/>
              <a:ln w="1428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sp>
          <p:nvSpPr>
            <p:cNvPr id="40" name="Freeform 305"/>
            <p:cNvSpPr>
              <a:spLocks noEditPoints="1"/>
            </p:cNvSpPr>
            <p:nvPr/>
          </p:nvSpPr>
          <p:spPr bwMode="auto">
            <a:xfrm>
              <a:off x="4218" y="2962"/>
              <a:ext cx="235" cy="144"/>
            </a:xfrm>
            <a:custGeom>
              <a:avLst/>
              <a:gdLst>
                <a:gd name="T0" fmla="*/ 5 w 235"/>
                <a:gd name="T1" fmla="*/ 0 h 144"/>
                <a:gd name="T2" fmla="*/ 217 w 235"/>
                <a:gd name="T3" fmla="*/ 128 h 144"/>
                <a:gd name="T4" fmla="*/ 212 w 235"/>
                <a:gd name="T5" fmla="*/ 136 h 144"/>
                <a:gd name="T6" fmla="*/ 0 w 235"/>
                <a:gd name="T7" fmla="*/ 8 h 144"/>
                <a:gd name="T8" fmla="*/ 5 w 235"/>
                <a:gd name="T9" fmla="*/ 0 h 144"/>
                <a:gd name="T10" fmla="*/ 218 w 235"/>
                <a:gd name="T11" fmla="*/ 117 h 144"/>
                <a:gd name="T12" fmla="*/ 235 w 235"/>
                <a:gd name="T13" fmla="*/ 144 h 144"/>
                <a:gd name="T14" fmla="*/ 203 w 235"/>
                <a:gd name="T15" fmla="*/ 141 h 144"/>
                <a:gd name="T16" fmla="*/ 218 w 235"/>
                <a:gd name="T17" fmla="*/ 117 h 1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5"/>
                <a:gd name="T28" fmla="*/ 0 h 144"/>
                <a:gd name="T29" fmla="*/ 235 w 235"/>
                <a:gd name="T30" fmla="*/ 144 h 1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5" h="144">
                  <a:moveTo>
                    <a:pt x="5" y="0"/>
                  </a:moveTo>
                  <a:lnTo>
                    <a:pt x="217" y="128"/>
                  </a:lnTo>
                  <a:lnTo>
                    <a:pt x="212" y="136"/>
                  </a:lnTo>
                  <a:lnTo>
                    <a:pt x="0" y="8"/>
                  </a:lnTo>
                  <a:lnTo>
                    <a:pt x="5" y="0"/>
                  </a:lnTo>
                  <a:close/>
                  <a:moveTo>
                    <a:pt x="218" y="117"/>
                  </a:moveTo>
                  <a:lnTo>
                    <a:pt x="235" y="144"/>
                  </a:lnTo>
                  <a:lnTo>
                    <a:pt x="203" y="141"/>
                  </a:lnTo>
                  <a:lnTo>
                    <a:pt x="218" y="117"/>
                  </a:lnTo>
                  <a:close/>
                </a:path>
              </a:pathLst>
            </a:custGeom>
            <a:solidFill>
              <a:srgbClr val="000000"/>
            </a:solidFill>
            <a:ln w="1588">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41" name="Freeform 306"/>
            <p:cNvSpPr>
              <a:spLocks noEditPoints="1"/>
            </p:cNvSpPr>
            <p:nvPr/>
          </p:nvSpPr>
          <p:spPr bwMode="auto">
            <a:xfrm>
              <a:off x="3613" y="2962"/>
              <a:ext cx="246" cy="144"/>
            </a:xfrm>
            <a:custGeom>
              <a:avLst/>
              <a:gdLst>
                <a:gd name="T0" fmla="*/ 246 w 246"/>
                <a:gd name="T1" fmla="*/ 8 h 144"/>
                <a:gd name="T2" fmla="*/ 23 w 246"/>
                <a:gd name="T3" fmla="*/ 136 h 144"/>
                <a:gd name="T4" fmla="*/ 18 w 246"/>
                <a:gd name="T5" fmla="*/ 128 h 144"/>
                <a:gd name="T6" fmla="*/ 242 w 246"/>
                <a:gd name="T7" fmla="*/ 0 h 144"/>
                <a:gd name="T8" fmla="*/ 246 w 246"/>
                <a:gd name="T9" fmla="*/ 8 h 144"/>
                <a:gd name="T10" fmla="*/ 32 w 246"/>
                <a:gd name="T11" fmla="*/ 142 h 144"/>
                <a:gd name="T12" fmla="*/ 0 w 246"/>
                <a:gd name="T13" fmla="*/ 144 h 144"/>
                <a:gd name="T14" fmla="*/ 18 w 246"/>
                <a:gd name="T15" fmla="*/ 118 h 144"/>
                <a:gd name="T16" fmla="*/ 32 w 246"/>
                <a:gd name="T17" fmla="*/ 142 h 1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6"/>
                <a:gd name="T28" fmla="*/ 0 h 144"/>
                <a:gd name="T29" fmla="*/ 246 w 246"/>
                <a:gd name="T30" fmla="*/ 144 h 1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6" h="144">
                  <a:moveTo>
                    <a:pt x="246" y="8"/>
                  </a:moveTo>
                  <a:lnTo>
                    <a:pt x="23" y="136"/>
                  </a:lnTo>
                  <a:lnTo>
                    <a:pt x="18" y="128"/>
                  </a:lnTo>
                  <a:lnTo>
                    <a:pt x="242" y="0"/>
                  </a:lnTo>
                  <a:lnTo>
                    <a:pt x="246" y="8"/>
                  </a:lnTo>
                  <a:close/>
                  <a:moveTo>
                    <a:pt x="32" y="142"/>
                  </a:moveTo>
                  <a:lnTo>
                    <a:pt x="0" y="144"/>
                  </a:lnTo>
                  <a:lnTo>
                    <a:pt x="18" y="118"/>
                  </a:lnTo>
                  <a:lnTo>
                    <a:pt x="32" y="142"/>
                  </a:lnTo>
                  <a:close/>
                </a:path>
              </a:pathLst>
            </a:custGeom>
            <a:solidFill>
              <a:srgbClr val="000000"/>
            </a:solidFill>
            <a:ln w="1588">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grpSp>
          <p:nvGrpSpPr>
            <p:cNvPr id="42" name="Group 307"/>
            <p:cNvGrpSpPr>
              <a:grpSpLocks/>
            </p:cNvGrpSpPr>
            <p:nvPr/>
          </p:nvGrpSpPr>
          <p:grpSpPr bwMode="auto">
            <a:xfrm>
              <a:off x="4032" y="3113"/>
              <a:ext cx="1025" cy="244"/>
              <a:chOff x="4032" y="3106"/>
              <a:chExt cx="952" cy="251"/>
            </a:xfrm>
          </p:grpSpPr>
          <p:sp>
            <p:nvSpPr>
              <p:cNvPr id="63" name="Rectangle 308"/>
              <p:cNvSpPr>
                <a:spLocks noChangeArrowheads="1"/>
              </p:cNvSpPr>
              <p:nvPr/>
            </p:nvSpPr>
            <p:spPr bwMode="auto">
              <a:xfrm>
                <a:off x="4032" y="3106"/>
                <a:ext cx="952" cy="2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64" name="Rectangle 309"/>
              <p:cNvSpPr>
                <a:spLocks noChangeArrowheads="1"/>
              </p:cNvSpPr>
              <p:nvPr/>
            </p:nvSpPr>
            <p:spPr bwMode="auto">
              <a:xfrm>
                <a:off x="4032" y="3106"/>
                <a:ext cx="952" cy="251"/>
              </a:xfrm>
              <a:prstGeom prst="rect">
                <a:avLst/>
              </a:prstGeom>
              <a:noFill/>
              <a:ln w="1428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grpSp>
          <p:nvGrpSpPr>
            <p:cNvPr id="43" name="Group 310"/>
            <p:cNvGrpSpPr>
              <a:grpSpLocks/>
            </p:cNvGrpSpPr>
            <p:nvPr/>
          </p:nvGrpSpPr>
          <p:grpSpPr bwMode="auto">
            <a:xfrm>
              <a:off x="3198" y="3566"/>
              <a:ext cx="816" cy="272"/>
              <a:chOff x="3390" y="3553"/>
              <a:chExt cx="727" cy="252"/>
            </a:xfrm>
          </p:grpSpPr>
          <p:sp>
            <p:nvSpPr>
              <p:cNvPr id="61" name="Rectangle 311"/>
              <p:cNvSpPr>
                <a:spLocks noChangeArrowheads="1"/>
              </p:cNvSpPr>
              <p:nvPr/>
            </p:nvSpPr>
            <p:spPr bwMode="auto">
              <a:xfrm>
                <a:off x="3390" y="3553"/>
                <a:ext cx="727" cy="2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62" name="Rectangle 312"/>
              <p:cNvSpPr>
                <a:spLocks noChangeArrowheads="1"/>
              </p:cNvSpPr>
              <p:nvPr/>
            </p:nvSpPr>
            <p:spPr bwMode="auto">
              <a:xfrm>
                <a:off x="3390" y="3553"/>
                <a:ext cx="727" cy="252"/>
              </a:xfrm>
              <a:prstGeom prst="rect">
                <a:avLst/>
              </a:prstGeom>
              <a:noFill/>
              <a:ln w="1428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grpSp>
          <p:nvGrpSpPr>
            <p:cNvPr id="44" name="Group 313"/>
            <p:cNvGrpSpPr>
              <a:grpSpLocks/>
            </p:cNvGrpSpPr>
            <p:nvPr/>
          </p:nvGrpSpPr>
          <p:grpSpPr bwMode="auto">
            <a:xfrm>
              <a:off x="4059" y="3566"/>
              <a:ext cx="861" cy="239"/>
              <a:chOff x="4193" y="3553"/>
              <a:chExt cx="727" cy="252"/>
            </a:xfrm>
          </p:grpSpPr>
          <p:sp>
            <p:nvSpPr>
              <p:cNvPr id="59" name="Rectangle 314"/>
              <p:cNvSpPr>
                <a:spLocks noChangeArrowheads="1"/>
              </p:cNvSpPr>
              <p:nvPr/>
            </p:nvSpPr>
            <p:spPr bwMode="auto">
              <a:xfrm>
                <a:off x="4193" y="3553"/>
                <a:ext cx="727" cy="2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60" name="Rectangle 315"/>
              <p:cNvSpPr>
                <a:spLocks noChangeArrowheads="1"/>
              </p:cNvSpPr>
              <p:nvPr/>
            </p:nvSpPr>
            <p:spPr bwMode="auto">
              <a:xfrm>
                <a:off x="4193" y="3553"/>
                <a:ext cx="727" cy="252"/>
              </a:xfrm>
              <a:prstGeom prst="rect">
                <a:avLst/>
              </a:prstGeom>
              <a:noFill/>
              <a:ln w="1428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grpSp>
          <p:nvGrpSpPr>
            <p:cNvPr id="45" name="Group 316"/>
            <p:cNvGrpSpPr>
              <a:grpSpLocks/>
            </p:cNvGrpSpPr>
            <p:nvPr/>
          </p:nvGrpSpPr>
          <p:grpSpPr bwMode="auto">
            <a:xfrm>
              <a:off x="5004" y="3553"/>
              <a:ext cx="727" cy="252"/>
              <a:chOff x="5004" y="3553"/>
              <a:chExt cx="727" cy="252"/>
            </a:xfrm>
          </p:grpSpPr>
          <p:sp>
            <p:nvSpPr>
              <p:cNvPr id="57" name="Rectangle 317"/>
              <p:cNvSpPr>
                <a:spLocks noChangeArrowheads="1"/>
              </p:cNvSpPr>
              <p:nvPr/>
            </p:nvSpPr>
            <p:spPr bwMode="auto">
              <a:xfrm>
                <a:off x="5004" y="3553"/>
                <a:ext cx="727" cy="2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sp>
            <p:nvSpPr>
              <p:cNvPr id="58" name="Rectangle 318"/>
              <p:cNvSpPr>
                <a:spLocks noChangeArrowheads="1"/>
              </p:cNvSpPr>
              <p:nvPr/>
            </p:nvSpPr>
            <p:spPr bwMode="auto">
              <a:xfrm>
                <a:off x="5004" y="3553"/>
                <a:ext cx="727" cy="252"/>
              </a:xfrm>
              <a:prstGeom prst="rect">
                <a:avLst/>
              </a:prstGeom>
              <a:noFill/>
              <a:ln w="1428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lnSpc>
                    <a:spcPct val="90000"/>
                  </a:lnSpc>
                  <a:spcAft>
                    <a:spcPct val="0"/>
                  </a:spcAft>
                  <a:buClr>
                    <a:srgbClr val="CCCC00"/>
                  </a:buClr>
                  <a:buFont typeface="Wingdings" panose="05000000000000000000" pitchFamily="2" charset="2"/>
                  <a:buChar char="ü"/>
                </a:pPr>
                <a:endParaRPr lang="zh-CN" altLang="en-US" sz="2500" b="0" smtClean="0">
                  <a:solidFill>
                    <a:srgbClr val="000000"/>
                  </a:solidFill>
                  <a:latin typeface="华文细黑" panose="02010600040101010101" pitchFamily="2" charset="-122"/>
                  <a:ea typeface="华文细黑" panose="02010600040101010101" pitchFamily="2" charset="-122"/>
                </a:endParaRPr>
              </a:p>
            </p:txBody>
          </p:sp>
        </p:grpSp>
        <p:sp>
          <p:nvSpPr>
            <p:cNvPr id="46" name="Freeform 319"/>
            <p:cNvSpPr>
              <a:spLocks noEditPoints="1"/>
            </p:cNvSpPr>
            <p:nvPr/>
          </p:nvSpPr>
          <p:spPr bwMode="auto">
            <a:xfrm>
              <a:off x="3809" y="3353"/>
              <a:ext cx="561" cy="204"/>
            </a:xfrm>
            <a:custGeom>
              <a:avLst/>
              <a:gdLst>
                <a:gd name="T0" fmla="*/ 561 w 561"/>
                <a:gd name="T1" fmla="*/ 9 h 204"/>
                <a:gd name="T2" fmla="*/ 24 w 561"/>
                <a:gd name="T3" fmla="*/ 197 h 204"/>
                <a:gd name="T4" fmla="*/ 21 w 561"/>
                <a:gd name="T5" fmla="*/ 188 h 204"/>
                <a:gd name="T6" fmla="*/ 558 w 561"/>
                <a:gd name="T7" fmla="*/ 0 h 204"/>
                <a:gd name="T8" fmla="*/ 561 w 561"/>
                <a:gd name="T9" fmla="*/ 9 h 204"/>
                <a:gd name="T10" fmla="*/ 31 w 561"/>
                <a:gd name="T11" fmla="*/ 204 h 204"/>
                <a:gd name="T12" fmla="*/ 0 w 561"/>
                <a:gd name="T13" fmla="*/ 200 h 204"/>
                <a:gd name="T14" fmla="*/ 22 w 561"/>
                <a:gd name="T15" fmla="*/ 178 h 204"/>
                <a:gd name="T16" fmla="*/ 31 w 561"/>
                <a:gd name="T17" fmla="*/ 204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1"/>
                <a:gd name="T28" fmla="*/ 0 h 204"/>
                <a:gd name="T29" fmla="*/ 561 w 561"/>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1" h="204">
                  <a:moveTo>
                    <a:pt x="561" y="9"/>
                  </a:moveTo>
                  <a:lnTo>
                    <a:pt x="24" y="197"/>
                  </a:lnTo>
                  <a:lnTo>
                    <a:pt x="21" y="188"/>
                  </a:lnTo>
                  <a:lnTo>
                    <a:pt x="558" y="0"/>
                  </a:lnTo>
                  <a:lnTo>
                    <a:pt x="561" y="9"/>
                  </a:lnTo>
                  <a:close/>
                  <a:moveTo>
                    <a:pt x="31" y="204"/>
                  </a:moveTo>
                  <a:lnTo>
                    <a:pt x="0" y="200"/>
                  </a:lnTo>
                  <a:lnTo>
                    <a:pt x="22" y="178"/>
                  </a:lnTo>
                  <a:lnTo>
                    <a:pt x="31" y="204"/>
                  </a:lnTo>
                  <a:close/>
                </a:path>
              </a:pathLst>
            </a:custGeom>
            <a:solidFill>
              <a:srgbClr val="000000"/>
            </a:solidFill>
            <a:ln w="1588">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47" name="Freeform 320"/>
            <p:cNvSpPr>
              <a:spLocks noEditPoints="1"/>
            </p:cNvSpPr>
            <p:nvPr/>
          </p:nvSpPr>
          <p:spPr bwMode="auto">
            <a:xfrm>
              <a:off x="4814" y="3353"/>
              <a:ext cx="450" cy="202"/>
            </a:xfrm>
            <a:custGeom>
              <a:avLst/>
              <a:gdLst>
                <a:gd name="T0" fmla="*/ 4 w 450"/>
                <a:gd name="T1" fmla="*/ 0 h 202"/>
                <a:gd name="T2" fmla="*/ 430 w 450"/>
                <a:gd name="T3" fmla="*/ 187 h 202"/>
                <a:gd name="T4" fmla="*/ 426 w 450"/>
                <a:gd name="T5" fmla="*/ 195 h 202"/>
                <a:gd name="T6" fmla="*/ 0 w 450"/>
                <a:gd name="T7" fmla="*/ 9 h 202"/>
                <a:gd name="T8" fmla="*/ 4 w 450"/>
                <a:gd name="T9" fmla="*/ 0 h 202"/>
                <a:gd name="T10" fmla="*/ 430 w 450"/>
                <a:gd name="T11" fmla="*/ 176 h 202"/>
                <a:gd name="T12" fmla="*/ 450 w 450"/>
                <a:gd name="T13" fmla="*/ 200 h 202"/>
                <a:gd name="T14" fmla="*/ 418 w 450"/>
                <a:gd name="T15" fmla="*/ 202 h 202"/>
                <a:gd name="T16" fmla="*/ 430 w 450"/>
                <a:gd name="T17" fmla="*/ 176 h 2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50"/>
                <a:gd name="T28" fmla="*/ 0 h 202"/>
                <a:gd name="T29" fmla="*/ 450 w 450"/>
                <a:gd name="T30" fmla="*/ 202 h 2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50" h="202">
                  <a:moveTo>
                    <a:pt x="4" y="0"/>
                  </a:moveTo>
                  <a:lnTo>
                    <a:pt x="430" y="187"/>
                  </a:lnTo>
                  <a:lnTo>
                    <a:pt x="426" y="195"/>
                  </a:lnTo>
                  <a:lnTo>
                    <a:pt x="0" y="9"/>
                  </a:lnTo>
                  <a:lnTo>
                    <a:pt x="4" y="0"/>
                  </a:lnTo>
                  <a:close/>
                  <a:moveTo>
                    <a:pt x="430" y="176"/>
                  </a:moveTo>
                  <a:lnTo>
                    <a:pt x="450" y="200"/>
                  </a:lnTo>
                  <a:lnTo>
                    <a:pt x="418" y="202"/>
                  </a:lnTo>
                  <a:lnTo>
                    <a:pt x="430" y="176"/>
                  </a:lnTo>
                  <a:close/>
                </a:path>
              </a:pathLst>
            </a:custGeom>
            <a:solidFill>
              <a:srgbClr val="000000"/>
            </a:solidFill>
            <a:ln w="1588">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48" name="Freeform 321"/>
            <p:cNvSpPr>
              <a:spLocks noEditPoints="1"/>
            </p:cNvSpPr>
            <p:nvPr/>
          </p:nvSpPr>
          <p:spPr bwMode="auto">
            <a:xfrm>
              <a:off x="4578" y="3357"/>
              <a:ext cx="28" cy="220"/>
            </a:xfrm>
            <a:custGeom>
              <a:avLst/>
              <a:gdLst>
                <a:gd name="T0" fmla="*/ 18 w 28"/>
                <a:gd name="T1" fmla="*/ 0 h 220"/>
                <a:gd name="T2" fmla="*/ 19 w 28"/>
                <a:gd name="T3" fmla="*/ 196 h 220"/>
                <a:gd name="T4" fmla="*/ 10 w 28"/>
                <a:gd name="T5" fmla="*/ 196 h 220"/>
                <a:gd name="T6" fmla="*/ 9 w 28"/>
                <a:gd name="T7" fmla="*/ 0 h 220"/>
                <a:gd name="T8" fmla="*/ 18 w 28"/>
                <a:gd name="T9" fmla="*/ 0 h 220"/>
                <a:gd name="T10" fmla="*/ 28 w 28"/>
                <a:gd name="T11" fmla="*/ 192 h 220"/>
                <a:gd name="T12" fmla="*/ 14 w 28"/>
                <a:gd name="T13" fmla="*/ 220 h 220"/>
                <a:gd name="T14" fmla="*/ 0 w 28"/>
                <a:gd name="T15" fmla="*/ 192 h 220"/>
                <a:gd name="T16" fmla="*/ 28 w 28"/>
                <a:gd name="T17" fmla="*/ 192 h 2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220"/>
                <a:gd name="T29" fmla="*/ 28 w 28"/>
                <a:gd name="T30" fmla="*/ 220 h 2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220">
                  <a:moveTo>
                    <a:pt x="18" y="0"/>
                  </a:moveTo>
                  <a:lnTo>
                    <a:pt x="19" y="196"/>
                  </a:lnTo>
                  <a:lnTo>
                    <a:pt x="10" y="196"/>
                  </a:lnTo>
                  <a:lnTo>
                    <a:pt x="9" y="0"/>
                  </a:lnTo>
                  <a:lnTo>
                    <a:pt x="18" y="0"/>
                  </a:lnTo>
                  <a:close/>
                  <a:moveTo>
                    <a:pt x="28" y="192"/>
                  </a:moveTo>
                  <a:lnTo>
                    <a:pt x="14" y="220"/>
                  </a:lnTo>
                  <a:lnTo>
                    <a:pt x="0" y="192"/>
                  </a:lnTo>
                  <a:lnTo>
                    <a:pt x="28" y="192"/>
                  </a:lnTo>
                  <a:close/>
                </a:path>
              </a:pathLst>
            </a:custGeom>
            <a:solidFill>
              <a:srgbClr val="000000"/>
            </a:solidFill>
            <a:ln w="1588">
              <a:solidFill>
                <a:srgbClr val="000000"/>
              </a:solidFill>
              <a:bevel/>
              <a:headEnd/>
              <a:tailEnd/>
            </a:ln>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49" name="Freeform 322"/>
            <p:cNvSpPr>
              <a:spLocks/>
            </p:cNvSpPr>
            <p:nvPr/>
          </p:nvSpPr>
          <p:spPr bwMode="auto">
            <a:xfrm>
              <a:off x="3046" y="2770"/>
              <a:ext cx="84" cy="951"/>
            </a:xfrm>
            <a:custGeom>
              <a:avLst/>
              <a:gdLst>
                <a:gd name="T0" fmla="*/ 10 w 682"/>
                <a:gd name="T1" fmla="*/ 0 h 7738"/>
                <a:gd name="T2" fmla="*/ 5 w 682"/>
                <a:gd name="T3" fmla="*/ 10 h 7738"/>
                <a:gd name="T4" fmla="*/ 5 w 682"/>
                <a:gd name="T5" fmla="*/ 49 h 7738"/>
                <a:gd name="T6" fmla="*/ 0 w 682"/>
                <a:gd name="T7" fmla="*/ 59 h 7738"/>
                <a:gd name="T8" fmla="*/ 5 w 682"/>
                <a:gd name="T9" fmla="*/ 68 h 7738"/>
                <a:gd name="T10" fmla="*/ 5 w 682"/>
                <a:gd name="T11" fmla="*/ 107 h 7738"/>
                <a:gd name="T12" fmla="*/ 10 w 682"/>
                <a:gd name="T13" fmla="*/ 117 h 7738"/>
                <a:gd name="T14" fmla="*/ 0 60000 65536"/>
                <a:gd name="T15" fmla="*/ 0 60000 65536"/>
                <a:gd name="T16" fmla="*/ 0 60000 65536"/>
                <a:gd name="T17" fmla="*/ 0 60000 65536"/>
                <a:gd name="T18" fmla="*/ 0 60000 65536"/>
                <a:gd name="T19" fmla="*/ 0 60000 65536"/>
                <a:gd name="T20" fmla="*/ 0 60000 65536"/>
                <a:gd name="T21" fmla="*/ 0 w 682"/>
                <a:gd name="T22" fmla="*/ 0 h 7738"/>
                <a:gd name="T23" fmla="*/ 682 w 682"/>
                <a:gd name="T24" fmla="*/ 7738 h 77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2" h="7738">
                  <a:moveTo>
                    <a:pt x="682" y="0"/>
                  </a:moveTo>
                  <a:cubicBezTo>
                    <a:pt x="494" y="0"/>
                    <a:pt x="341" y="288"/>
                    <a:pt x="341" y="645"/>
                  </a:cubicBezTo>
                  <a:lnTo>
                    <a:pt x="341" y="3224"/>
                  </a:lnTo>
                  <a:cubicBezTo>
                    <a:pt x="341" y="3580"/>
                    <a:pt x="188" y="3869"/>
                    <a:pt x="0" y="3869"/>
                  </a:cubicBezTo>
                  <a:cubicBezTo>
                    <a:pt x="188" y="3869"/>
                    <a:pt x="341" y="4158"/>
                    <a:pt x="341" y="4514"/>
                  </a:cubicBezTo>
                  <a:lnTo>
                    <a:pt x="341" y="7093"/>
                  </a:lnTo>
                  <a:cubicBezTo>
                    <a:pt x="341" y="7449"/>
                    <a:pt x="494" y="7738"/>
                    <a:pt x="682" y="7738"/>
                  </a:cubicBezTo>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zh-CN" altLang="en-US" sz="2500" smtClean="0">
                <a:solidFill>
                  <a:srgbClr val="000000"/>
                </a:solidFill>
                <a:latin typeface="华文细黑" panose="02010600040101010101" pitchFamily="2" charset="-122"/>
                <a:ea typeface="华文细黑" panose="02010600040101010101" pitchFamily="2" charset="-122"/>
              </a:endParaRPr>
            </a:p>
          </p:txBody>
        </p:sp>
        <p:sp>
          <p:nvSpPr>
            <p:cNvPr id="50" name="Rectangle 323"/>
            <p:cNvSpPr>
              <a:spLocks noChangeArrowheads="1"/>
            </p:cNvSpPr>
            <p:nvPr/>
          </p:nvSpPr>
          <p:spPr bwMode="auto">
            <a:xfrm>
              <a:off x="2107" y="2976"/>
              <a:ext cx="892"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zh-CN" altLang="en-US" sz="2400" b="0" smtClean="0">
                  <a:solidFill>
                    <a:srgbClr val="000066"/>
                  </a:solidFill>
                  <a:latin typeface="华文细黑" panose="02010600040101010101" pitchFamily="2" charset="-122"/>
                  <a:ea typeface="华文细黑" panose="02010600040101010101" pitchFamily="2" charset="-122"/>
                </a:rPr>
                <a:t>由事务映</a:t>
              </a:r>
            </a:p>
            <a:p>
              <a:pPr algn="ctr" fontAlgn="base">
                <a:spcBef>
                  <a:spcPct val="0"/>
                </a:spcBef>
                <a:spcAft>
                  <a:spcPct val="0"/>
                </a:spcAft>
                <a:buClrTx/>
                <a:buSzTx/>
                <a:buFontTx/>
                <a:buNone/>
              </a:pPr>
              <a:r>
                <a:rPr lang="zh-CN" altLang="en-US" sz="2400" b="0" smtClean="0">
                  <a:solidFill>
                    <a:srgbClr val="000066"/>
                  </a:solidFill>
                  <a:latin typeface="华文细黑" panose="02010600040101010101" pitchFamily="2" charset="-122"/>
                  <a:ea typeface="华文细黑" panose="02010600040101010101" pitchFamily="2" charset="-122"/>
                </a:rPr>
                <a:t>射产生</a:t>
              </a:r>
            </a:p>
          </p:txBody>
        </p:sp>
        <p:sp>
          <p:nvSpPr>
            <p:cNvPr id="51" name="Rectangle 324"/>
            <p:cNvSpPr>
              <a:spLocks noChangeArrowheads="1"/>
            </p:cNvSpPr>
            <p:nvPr/>
          </p:nvSpPr>
          <p:spPr bwMode="auto">
            <a:xfrm>
              <a:off x="3424" y="2704"/>
              <a:ext cx="15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zh-CN" altLang="en-US" sz="2400" b="0" dirty="0" smtClean="0">
                  <a:solidFill>
                    <a:srgbClr val="0000FF"/>
                  </a:solidFill>
                  <a:latin typeface="华文细黑" panose="02010600040101010101" pitchFamily="2" charset="-122"/>
                  <a:ea typeface="华文细黑" panose="02010600040101010101" pitchFamily="2" charset="-122"/>
                </a:rPr>
                <a:t>总控</a:t>
              </a:r>
            </a:p>
          </p:txBody>
        </p:sp>
        <p:sp>
          <p:nvSpPr>
            <p:cNvPr id="52" name="Rectangle 325"/>
            <p:cNvSpPr>
              <a:spLocks noChangeArrowheads="1"/>
            </p:cNvSpPr>
            <p:nvPr/>
          </p:nvSpPr>
          <p:spPr bwMode="auto">
            <a:xfrm>
              <a:off x="2880" y="3067"/>
              <a:ext cx="12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zh-CN" altLang="en-US" sz="2000" b="0" smtClean="0">
                  <a:solidFill>
                    <a:srgbClr val="0000FF"/>
                  </a:solidFill>
                  <a:latin typeface="华文细黑" panose="02010600040101010101" pitchFamily="2" charset="-122"/>
                  <a:ea typeface="华文细黑" panose="02010600040101010101" pitchFamily="2" charset="-122"/>
                </a:rPr>
                <a:t>接受模块</a:t>
              </a:r>
            </a:p>
          </p:txBody>
        </p:sp>
        <p:sp>
          <p:nvSpPr>
            <p:cNvPr id="53" name="Rectangle 326"/>
            <p:cNvSpPr>
              <a:spLocks noChangeArrowheads="1"/>
            </p:cNvSpPr>
            <p:nvPr/>
          </p:nvSpPr>
          <p:spPr bwMode="auto">
            <a:xfrm>
              <a:off x="3833" y="3113"/>
              <a:ext cx="15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zh-CN" altLang="en-US" sz="2000" b="0" dirty="0" smtClean="0">
                  <a:solidFill>
                    <a:srgbClr val="0000FF"/>
                  </a:solidFill>
                  <a:latin typeface="华文细黑" panose="02010600040101010101" pitchFamily="2" charset="-122"/>
                  <a:ea typeface="华文细黑" panose="02010600040101010101" pitchFamily="2" charset="-122"/>
                </a:rPr>
                <a:t>调度</a:t>
              </a:r>
            </a:p>
          </p:txBody>
        </p:sp>
        <p:sp>
          <p:nvSpPr>
            <p:cNvPr id="54" name="Rectangle 327"/>
            <p:cNvSpPr>
              <a:spLocks noChangeArrowheads="1"/>
            </p:cNvSpPr>
            <p:nvPr/>
          </p:nvSpPr>
          <p:spPr bwMode="auto">
            <a:xfrm>
              <a:off x="3923" y="3566"/>
              <a:ext cx="12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zh-CN" altLang="en-US" sz="2000" b="0" smtClean="0">
                  <a:solidFill>
                    <a:srgbClr val="0000FF"/>
                  </a:solidFill>
                  <a:latin typeface="华文细黑" panose="02010600040101010101" pitchFamily="2" charset="-122"/>
                  <a:ea typeface="华文细黑" panose="02010600040101010101" pitchFamily="2" charset="-122"/>
                </a:rPr>
                <a:t>动作模块</a:t>
              </a:r>
              <a:r>
                <a:rPr lang="en-US" altLang="zh-CN" sz="2000" b="0" smtClean="0">
                  <a:solidFill>
                    <a:srgbClr val="0000FF"/>
                  </a:solidFill>
                  <a:latin typeface="华文细黑" panose="02010600040101010101" pitchFamily="2" charset="-122"/>
                  <a:ea typeface="华文细黑" panose="02010600040101010101" pitchFamily="2" charset="-122"/>
                </a:rPr>
                <a:t>2</a:t>
              </a:r>
              <a:endParaRPr lang="en-US" altLang="zh-CN" sz="1400" b="0" smtClean="0">
                <a:solidFill>
                  <a:srgbClr val="0000FF"/>
                </a:solidFill>
                <a:latin typeface="华文细黑" panose="02010600040101010101" pitchFamily="2" charset="-122"/>
                <a:ea typeface="华文细黑" panose="02010600040101010101" pitchFamily="2" charset="-122"/>
              </a:endParaRPr>
            </a:p>
          </p:txBody>
        </p:sp>
        <p:sp>
          <p:nvSpPr>
            <p:cNvPr id="55" name="Rectangle 328"/>
            <p:cNvSpPr>
              <a:spLocks noChangeArrowheads="1"/>
            </p:cNvSpPr>
            <p:nvPr/>
          </p:nvSpPr>
          <p:spPr bwMode="auto">
            <a:xfrm>
              <a:off x="3016" y="3566"/>
              <a:ext cx="12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zh-CN" altLang="en-US" sz="2000" b="0" smtClean="0">
                  <a:solidFill>
                    <a:srgbClr val="0000FF"/>
                  </a:solidFill>
                  <a:latin typeface="华文细黑" panose="02010600040101010101" pitchFamily="2" charset="-122"/>
                  <a:ea typeface="华文细黑" panose="02010600040101010101" pitchFamily="2" charset="-122"/>
                </a:rPr>
                <a:t>动作模块</a:t>
              </a:r>
              <a:r>
                <a:rPr lang="en-US" altLang="zh-CN" sz="2000" b="0" smtClean="0">
                  <a:solidFill>
                    <a:srgbClr val="0000FF"/>
                  </a:solidFill>
                  <a:latin typeface="华文细黑" panose="02010600040101010101" pitchFamily="2" charset="-122"/>
                  <a:ea typeface="华文细黑" panose="02010600040101010101" pitchFamily="2" charset="-122"/>
                </a:rPr>
                <a:t>1</a:t>
              </a:r>
              <a:endParaRPr lang="en-US" altLang="zh-CN" sz="1400" b="0" smtClean="0">
                <a:solidFill>
                  <a:srgbClr val="0000FF"/>
                </a:solidFill>
                <a:latin typeface="华文细黑" panose="02010600040101010101" pitchFamily="2" charset="-122"/>
                <a:ea typeface="华文细黑" panose="02010600040101010101" pitchFamily="2" charset="-122"/>
              </a:endParaRPr>
            </a:p>
          </p:txBody>
        </p:sp>
        <p:sp>
          <p:nvSpPr>
            <p:cNvPr id="56" name="Rectangle 329"/>
            <p:cNvSpPr>
              <a:spLocks noChangeArrowheads="1"/>
            </p:cNvSpPr>
            <p:nvPr/>
          </p:nvSpPr>
          <p:spPr bwMode="auto">
            <a:xfrm>
              <a:off x="4740" y="3566"/>
              <a:ext cx="12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3300"/>
                </a:buClr>
                <a:buSzPct val="70000"/>
                <a:buFont typeface="Wingdings" panose="05000000000000000000" pitchFamily="2" charset="2"/>
                <a:buChar char="n"/>
                <a:defRPr sz="3000" b="1">
                  <a:solidFill>
                    <a:srgbClr val="FF3300"/>
                  </a:solidFill>
                  <a:latin typeface="Arial" panose="020B0604020202020204" pitchFamily="34" charset="0"/>
                  <a:ea typeface="楷体_GB2312" pitchFamily="49" charset="-122"/>
                </a:defRPr>
              </a:lvl1pPr>
              <a:lvl2pPr marL="742950" indent="-285750">
                <a:spcBef>
                  <a:spcPct val="20000"/>
                </a:spcBef>
                <a:buClr>
                  <a:schemeClr val="accent2"/>
                </a:buClr>
                <a:buSzPct val="70000"/>
                <a:buFont typeface="Wingdings" panose="05000000000000000000" pitchFamily="2" charset="2"/>
                <a:buChar char="Ø"/>
                <a:defRPr sz="2600">
                  <a:solidFill>
                    <a:srgbClr val="0000FF"/>
                  </a:solidFill>
                  <a:latin typeface="Arial" panose="020B0604020202020204" pitchFamily="34" charset="0"/>
                  <a:ea typeface="楷体_GB2312" pitchFamily="49" charset="-122"/>
                </a:defRPr>
              </a:lvl2pPr>
              <a:lvl3pPr marL="1143000" indent="-228600">
                <a:spcBef>
                  <a:spcPct val="20000"/>
                </a:spcBef>
                <a:buClr>
                  <a:schemeClr val="accent1"/>
                </a:buClr>
                <a:buSzPct val="70000"/>
                <a:buFont typeface="Wingdings" panose="05000000000000000000" pitchFamily="2" charset="2"/>
                <a:buChar char="ü"/>
                <a:defRPr sz="2300">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楷体_GB2312" pitchFamily="49" charset="-122"/>
                </a:defRPr>
              </a:lvl9pPr>
            </a:lstStyle>
            <a:p>
              <a:pPr algn="ctr" fontAlgn="base">
                <a:spcBef>
                  <a:spcPct val="0"/>
                </a:spcBef>
                <a:spcAft>
                  <a:spcPct val="0"/>
                </a:spcAft>
                <a:buClrTx/>
                <a:buSzTx/>
                <a:buFontTx/>
                <a:buNone/>
              </a:pPr>
              <a:r>
                <a:rPr lang="zh-CN" altLang="en-US" sz="2000" b="0" smtClean="0">
                  <a:solidFill>
                    <a:srgbClr val="0000FF"/>
                  </a:solidFill>
                  <a:latin typeface="华文细黑" panose="02010600040101010101" pitchFamily="2" charset="-122"/>
                  <a:ea typeface="华文细黑" panose="02010600040101010101" pitchFamily="2" charset="-122"/>
                </a:rPr>
                <a:t>动作模块</a:t>
              </a:r>
              <a:r>
                <a:rPr lang="en-US" altLang="zh-CN" sz="2000" b="0" smtClean="0">
                  <a:solidFill>
                    <a:srgbClr val="0000FF"/>
                  </a:solidFill>
                  <a:latin typeface="华文细黑" panose="02010600040101010101" pitchFamily="2" charset="-122"/>
                  <a:ea typeface="华文细黑" panose="02010600040101010101" pitchFamily="2" charset="-122"/>
                </a:rPr>
                <a:t>3</a:t>
              </a:r>
              <a:endParaRPr lang="en-US" altLang="zh-CN" sz="1400" b="0" smtClean="0">
                <a:solidFill>
                  <a:srgbClr val="0000FF"/>
                </a:solidFill>
                <a:latin typeface="华文细黑" panose="02010600040101010101" pitchFamily="2" charset="-122"/>
                <a:ea typeface="华文细黑" panose="02010600040101010101" pitchFamily="2" charset="-122"/>
              </a:endParaRPr>
            </a:p>
          </p:txBody>
        </p:sp>
      </p:grpSp>
      <p:sp>
        <p:nvSpPr>
          <p:cNvPr id="69" name="矩形 68"/>
          <p:cNvSpPr/>
          <p:nvPr/>
        </p:nvSpPr>
        <p:spPr>
          <a:xfrm>
            <a:off x="299963" y="1317626"/>
            <a:ext cx="7037415" cy="523220"/>
          </a:xfrm>
          <a:prstGeom prst="rect">
            <a:avLst/>
          </a:prstGeom>
        </p:spPr>
        <p:txBody>
          <a:bodyPr wrap="square">
            <a:spAutoFit/>
          </a:bodyPr>
          <a:lstStyle/>
          <a:p>
            <a:pPr marL="342900" indent="-342900" eaLnBrk="0" fontAlgn="base" hangingPunct="0">
              <a:spcBef>
                <a:spcPct val="20000"/>
              </a:spcBef>
              <a:spcAft>
                <a:spcPct val="20000"/>
              </a:spcAft>
              <a:buClr>
                <a:srgbClr val="800000"/>
              </a:buClr>
              <a:buFont typeface="Wingdings" pitchFamily="2" charset="2"/>
              <a:buChar char="§"/>
            </a:pPr>
            <a:r>
              <a:rPr lang="zh-CN" altLang="en-US" sz="2800" dirty="0">
                <a:latin typeface="华文细黑" panose="02010600040101010101" pitchFamily="2" charset="-122"/>
                <a:ea typeface="华文细黑" panose="02010600040101010101" pitchFamily="2" charset="-122"/>
              </a:rPr>
              <a:t>同时存在事务型和变换型两</a:t>
            </a:r>
            <a:r>
              <a:rPr lang="zh-CN" altLang="en-US" sz="2800" dirty="0" smtClean="0">
                <a:latin typeface="华文细黑" panose="02010600040101010101" pitchFamily="2" charset="-122"/>
                <a:ea typeface="华文细黑" panose="02010600040101010101" pitchFamily="2" charset="-122"/>
              </a:rPr>
              <a:t>类结构：</a:t>
            </a:r>
            <a:endParaRPr lang="zh-CN" altLang="en-US" sz="2800" dirty="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95250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blinds(horizontal)">
                                      <p:cBhvr>
                                        <p:cTn id="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5.5.4 </a:t>
            </a:r>
            <a:r>
              <a:rPr lang="zh-CN" altLang="en-US" dirty="0"/>
              <a:t>设计</a:t>
            </a:r>
            <a:r>
              <a:rPr lang="zh-CN" altLang="en-US" dirty="0" smtClean="0"/>
              <a:t>优化</a:t>
            </a:r>
            <a:endParaRPr lang="zh-CN" altLang="en-US" dirty="0"/>
          </a:p>
        </p:txBody>
      </p:sp>
      <p:sp>
        <p:nvSpPr>
          <p:cNvPr id="3" name="内容占位符 2"/>
          <p:cNvSpPr>
            <a:spLocks noGrp="1"/>
          </p:cNvSpPr>
          <p:nvPr>
            <p:ph idx="1"/>
          </p:nvPr>
        </p:nvSpPr>
        <p:spPr/>
        <p:txBody>
          <a:bodyPr/>
          <a:lstStyle/>
          <a:p>
            <a:r>
              <a:rPr lang="zh-CN" altLang="en-US" dirty="0" smtClean="0"/>
              <a:t>按照设计原理和启发式规则进行优化</a:t>
            </a:r>
            <a:endParaRPr lang="en-US" altLang="zh-CN" dirty="0" smtClean="0"/>
          </a:p>
          <a:p>
            <a:r>
              <a:rPr lang="zh-CN" altLang="en-US" dirty="0" smtClean="0"/>
              <a:t>先动起来，再快起来</a:t>
            </a:r>
            <a:endParaRPr lang="en-US" altLang="zh-CN" dirty="0" smtClean="0"/>
          </a:p>
          <a:p>
            <a:endParaRPr lang="zh-CN" altLang="en-US" dirty="0"/>
          </a:p>
        </p:txBody>
      </p:sp>
    </p:spTree>
    <p:extLst>
      <p:ext uri="{BB962C8B-B14F-4D97-AF65-F5344CB8AC3E}">
        <p14:creationId xmlns:p14="http://schemas.microsoft.com/office/powerpoint/2010/main" val="302629509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本章小结</a:t>
            </a:r>
          </a:p>
        </p:txBody>
      </p:sp>
      <p:sp>
        <p:nvSpPr>
          <p:cNvPr id="3" name="内容占位符 2"/>
          <p:cNvSpPr>
            <a:spLocks noGrp="1"/>
          </p:cNvSpPr>
          <p:nvPr>
            <p:ph idx="1"/>
          </p:nvPr>
        </p:nvSpPr>
        <p:spPr>
          <a:xfrm>
            <a:off x="609600" y="1494062"/>
            <a:ext cx="8001000" cy="4105459"/>
          </a:xfrm>
        </p:spPr>
        <p:txBody>
          <a:bodyPr/>
          <a:lstStyle/>
          <a:p>
            <a:r>
              <a:rPr lang="en-US" altLang="zh-CN" dirty="0"/>
              <a:t>1.</a:t>
            </a:r>
            <a:r>
              <a:rPr lang="zh-CN" altLang="en-US" dirty="0"/>
              <a:t>总体设计阶段主要由系统设计和结构设计两阶段</a:t>
            </a:r>
            <a:r>
              <a:rPr lang="zh-CN" altLang="en-US" dirty="0" smtClean="0"/>
              <a:t>组成</a:t>
            </a:r>
            <a:endParaRPr lang="zh-CN" altLang="en-US" dirty="0"/>
          </a:p>
          <a:p>
            <a:r>
              <a:rPr lang="en-US" altLang="zh-CN" dirty="0"/>
              <a:t>2.</a:t>
            </a:r>
            <a:r>
              <a:rPr lang="zh-CN" altLang="en-US" dirty="0"/>
              <a:t>进行软件结构设计时应该遵循的最主要的原理是模块独立原理。</a:t>
            </a:r>
          </a:p>
          <a:p>
            <a:r>
              <a:rPr lang="en-US" altLang="zh-CN" dirty="0"/>
              <a:t>3.</a:t>
            </a:r>
            <a:r>
              <a:rPr lang="zh-CN" altLang="en-US" dirty="0"/>
              <a:t>在软件开发过程中既要充分重视和利用这些启发式规则，又要从实际情况出发避免生搬硬套。</a:t>
            </a:r>
          </a:p>
          <a:p>
            <a:r>
              <a:rPr lang="en-US" altLang="zh-CN" dirty="0"/>
              <a:t>4.</a:t>
            </a:r>
            <a:r>
              <a:rPr lang="zh-CN" altLang="en-US" dirty="0"/>
              <a:t>层次图和结构图是描绘软件结构的常用工具。</a:t>
            </a:r>
          </a:p>
          <a:p>
            <a:r>
              <a:rPr lang="en-US" altLang="zh-CN" dirty="0"/>
              <a:t>5.</a:t>
            </a:r>
            <a:r>
              <a:rPr lang="zh-CN" altLang="en-US" dirty="0"/>
              <a:t>用形式化的方法由数据流图映射出软件结构。</a:t>
            </a:r>
          </a:p>
        </p:txBody>
      </p:sp>
    </p:spTree>
    <p:extLst>
      <p:ext uri="{BB962C8B-B14F-4D97-AF65-F5344CB8AC3E}">
        <p14:creationId xmlns:p14="http://schemas.microsoft.com/office/powerpoint/2010/main" val="27729552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什么是模块化</a:t>
            </a:r>
          </a:p>
        </p:txBody>
      </p:sp>
      <p:sp>
        <p:nvSpPr>
          <p:cNvPr id="3" name="内容占位符 2"/>
          <p:cNvSpPr>
            <a:spLocks noGrp="1"/>
          </p:cNvSpPr>
          <p:nvPr>
            <p:ph idx="1"/>
          </p:nvPr>
        </p:nvSpPr>
        <p:spPr/>
        <p:txBody>
          <a:bodyPr/>
          <a:lstStyle/>
          <a:p>
            <a:r>
              <a:rPr lang="zh-CN" altLang="en-US" b="0" dirty="0">
                <a:latin typeface="华文细黑" panose="02010600040101010101" pitchFamily="2" charset="-122"/>
                <a:ea typeface="华文细黑" panose="02010600040101010101" pitchFamily="2" charset="-122"/>
              </a:rPr>
              <a:t>模块化就是把程序划分成</a:t>
            </a:r>
            <a:r>
              <a:rPr lang="zh-CN" altLang="en-US" b="0" dirty="0">
                <a:solidFill>
                  <a:srgbClr val="0000FF"/>
                </a:solidFill>
                <a:latin typeface="华文细黑" panose="02010600040101010101" pitchFamily="2" charset="-122"/>
                <a:ea typeface="华文细黑" panose="02010600040101010101" pitchFamily="2" charset="-122"/>
              </a:rPr>
              <a:t>独立命名且可独立访问的模块</a:t>
            </a:r>
            <a:r>
              <a:rPr lang="zh-CN" altLang="en-US" b="0" dirty="0">
                <a:latin typeface="华文细黑" panose="02010600040101010101" pitchFamily="2" charset="-122"/>
                <a:ea typeface="华文细黑" panose="02010600040101010101" pitchFamily="2" charset="-122"/>
              </a:rPr>
              <a:t>，</a:t>
            </a:r>
            <a:r>
              <a:rPr lang="zh-CN" altLang="en-US" b="0" dirty="0">
                <a:solidFill>
                  <a:srgbClr val="0000FF"/>
                </a:solidFill>
                <a:latin typeface="华文细黑" panose="02010600040101010101" pitchFamily="2" charset="-122"/>
                <a:ea typeface="华文细黑" panose="02010600040101010101" pitchFamily="2" charset="-122"/>
              </a:rPr>
              <a:t>每个模块完成一个子功能</a:t>
            </a:r>
            <a:r>
              <a:rPr lang="zh-CN" altLang="en-US" b="0" dirty="0">
                <a:latin typeface="华文细黑" panose="02010600040101010101" pitchFamily="2" charset="-122"/>
                <a:ea typeface="华文细黑" panose="02010600040101010101" pitchFamily="2" charset="-122"/>
              </a:rPr>
              <a:t>，把这些模块集成起来构成一个整体，可以</a:t>
            </a:r>
            <a:r>
              <a:rPr lang="zh-CN" altLang="en-US" dirty="0"/>
              <a:t>完成满足用户的</a:t>
            </a:r>
            <a:r>
              <a:rPr lang="zh-CN" altLang="en-US" dirty="0" smtClean="0"/>
              <a:t>需求</a:t>
            </a:r>
            <a:r>
              <a:rPr lang="zh-CN" altLang="en-US" dirty="0"/>
              <a:t>的</a:t>
            </a:r>
            <a:r>
              <a:rPr lang="zh-CN" altLang="en-US" dirty="0" smtClean="0"/>
              <a:t>指定</a:t>
            </a:r>
            <a:r>
              <a:rPr lang="zh-CN" altLang="en-US" b="0" dirty="0" smtClean="0">
                <a:latin typeface="华文细黑" panose="02010600040101010101" pitchFamily="2" charset="-122"/>
                <a:ea typeface="华文细黑" panose="02010600040101010101" pitchFamily="2" charset="-122"/>
              </a:rPr>
              <a:t>功能。</a:t>
            </a:r>
            <a:endParaRPr lang="zh-CN" altLang="en-US" b="0" dirty="0">
              <a:latin typeface="华文细黑" panose="02010600040101010101" pitchFamily="2" charset="-122"/>
              <a:ea typeface="华文细黑" panose="02010600040101010101" pitchFamily="2" charset="-122"/>
            </a:endParaRPr>
          </a:p>
          <a:p>
            <a:endParaRPr lang="zh-CN" altLang="en-US" dirty="0"/>
          </a:p>
        </p:txBody>
      </p:sp>
      <p:pic>
        <p:nvPicPr>
          <p:cNvPr id="3076" name="Picture 4" descr="http://5b0988e595225.cdn.sohucs.com/q_70,c_zoom,w_640/images/20180619/9a2ccb4085e84b7b91671c10d8e9b98f.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72356" y="3341687"/>
            <a:ext cx="7143750" cy="267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78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randombar(horizontal)">
                                      <p:cBhvr>
                                        <p:cTn id="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1397000" y="404813"/>
            <a:ext cx="6384925" cy="600075"/>
          </a:xfrm>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r>
              <a:rPr lang="zh-CN" altLang="en-US" dirty="0"/>
              <a:t>模块化示例</a:t>
            </a:r>
          </a:p>
        </p:txBody>
      </p:sp>
      <p:pic>
        <p:nvPicPr>
          <p:cNvPr id="132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1237" y="1476375"/>
            <a:ext cx="6513512"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Oval 4"/>
          <p:cNvSpPr>
            <a:spLocks noChangeArrowheads="1"/>
          </p:cNvSpPr>
          <p:nvPr/>
        </p:nvSpPr>
        <p:spPr bwMode="auto">
          <a:xfrm>
            <a:off x="572474" y="2473828"/>
            <a:ext cx="1249363" cy="753058"/>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fontAlgn="base">
              <a:lnSpc>
                <a:spcPct val="90000"/>
              </a:lnSpc>
              <a:spcBef>
                <a:spcPct val="0"/>
              </a:spcBef>
              <a:spcAft>
                <a:spcPct val="0"/>
              </a:spcAft>
            </a:pPr>
            <a:r>
              <a:rPr kumimoji="1" lang="zh-CN" altLang="en-US" sz="1600" b="0" dirty="0">
                <a:solidFill>
                  <a:srgbClr val="0000FF"/>
                </a:solidFill>
                <a:latin typeface="华文细黑" panose="02010600040101010101" pitchFamily="2" charset="-122"/>
                <a:ea typeface="华文细黑" panose="02010600040101010101" pitchFamily="2" charset="-122"/>
              </a:rPr>
              <a:t>子系统划分</a:t>
            </a:r>
          </a:p>
        </p:txBody>
      </p:sp>
      <p:sp>
        <p:nvSpPr>
          <p:cNvPr id="132101" name="Line 5"/>
          <p:cNvSpPr>
            <a:spLocks noChangeShapeType="1"/>
          </p:cNvSpPr>
          <p:nvPr/>
        </p:nvSpPr>
        <p:spPr bwMode="auto">
          <a:xfrm>
            <a:off x="1170962" y="3281363"/>
            <a:ext cx="9302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zh-CN" altLang="en-US" sz="1400">
              <a:solidFill>
                <a:srgbClr val="0000FF"/>
              </a:solidFill>
              <a:latin typeface="华文细黑" panose="02010600040101010101" pitchFamily="2" charset="-122"/>
              <a:ea typeface="华文细黑" panose="02010600040101010101" pitchFamily="2" charset="-122"/>
            </a:endParaRPr>
          </a:p>
        </p:txBody>
      </p:sp>
      <p:sp>
        <p:nvSpPr>
          <p:cNvPr id="132102" name="Line 6"/>
          <p:cNvSpPr>
            <a:spLocks noChangeShapeType="1"/>
          </p:cNvSpPr>
          <p:nvPr/>
        </p:nvSpPr>
        <p:spPr bwMode="auto">
          <a:xfrm flipV="1">
            <a:off x="1170962" y="3146425"/>
            <a:ext cx="0" cy="1349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endParaRPr lang="zh-CN" altLang="en-US" sz="1600">
              <a:solidFill>
                <a:srgbClr val="0000FF"/>
              </a:solidFill>
              <a:latin typeface="华文细黑" panose="02010600040101010101" pitchFamily="2" charset="-122"/>
              <a:ea typeface="华文细黑" panose="02010600040101010101" pitchFamily="2" charset="-122"/>
            </a:endParaRPr>
          </a:p>
        </p:txBody>
      </p:sp>
      <p:sp>
        <p:nvSpPr>
          <p:cNvPr id="132103" name="Oval 7"/>
          <p:cNvSpPr>
            <a:spLocks noChangeArrowheads="1"/>
          </p:cNvSpPr>
          <p:nvPr/>
        </p:nvSpPr>
        <p:spPr bwMode="auto">
          <a:xfrm>
            <a:off x="572474" y="3387736"/>
            <a:ext cx="1249363" cy="822305"/>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kumimoji="1" lang="zh-CN" altLang="en-US" sz="1600" b="0">
                <a:solidFill>
                  <a:srgbClr val="0000FF"/>
                </a:solidFill>
                <a:latin typeface="华文细黑" panose="02010600040101010101" pitchFamily="2" charset="-122"/>
                <a:ea typeface="华文细黑" panose="02010600040101010101" pitchFamily="2" charset="-122"/>
              </a:rPr>
              <a:t>模块划分</a:t>
            </a:r>
          </a:p>
        </p:txBody>
      </p:sp>
      <p:sp>
        <p:nvSpPr>
          <p:cNvPr id="132104" name="Line 8"/>
          <p:cNvSpPr>
            <a:spLocks noChangeShapeType="1"/>
          </p:cNvSpPr>
          <p:nvPr/>
        </p:nvSpPr>
        <p:spPr bwMode="auto">
          <a:xfrm>
            <a:off x="1170962" y="4144963"/>
            <a:ext cx="9302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zh-CN" altLang="en-US" sz="1400">
              <a:solidFill>
                <a:srgbClr val="0000FF"/>
              </a:solidFill>
              <a:latin typeface="华文细黑" panose="02010600040101010101" pitchFamily="2" charset="-122"/>
              <a:ea typeface="华文细黑" panose="02010600040101010101" pitchFamily="2" charset="-122"/>
            </a:endParaRPr>
          </a:p>
        </p:txBody>
      </p:sp>
      <p:sp>
        <p:nvSpPr>
          <p:cNvPr id="132105" name="Line 9"/>
          <p:cNvSpPr>
            <a:spLocks noChangeShapeType="1"/>
          </p:cNvSpPr>
          <p:nvPr/>
        </p:nvSpPr>
        <p:spPr bwMode="auto">
          <a:xfrm flipV="1">
            <a:off x="1170962" y="4010025"/>
            <a:ext cx="0" cy="1349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endParaRPr lang="zh-CN" altLang="en-US" sz="1600">
              <a:solidFill>
                <a:srgbClr val="0000FF"/>
              </a:solidFill>
              <a:latin typeface="华文细黑" panose="02010600040101010101" pitchFamily="2" charset="-122"/>
              <a:ea typeface="华文细黑" panose="02010600040101010101" pitchFamily="2" charset="-122"/>
            </a:endParaRPr>
          </a:p>
        </p:txBody>
      </p:sp>
      <p:sp>
        <p:nvSpPr>
          <p:cNvPr id="132106" name="Oval 10"/>
          <p:cNvSpPr>
            <a:spLocks noChangeArrowheads="1"/>
          </p:cNvSpPr>
          <p:nvPr/>
        </p:nvSpPr>
        <p:spPr bwMode="auto">
          <a:xfrm>
            <a:off x="588349" y="4353015"/>
            <a:ext cx="1247775" cy="476071"/>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kumimoji="1" lang="zh-CN" altLang="en-US" sz="1600" b="0">
                <a:solidFill>
                  <a:srgbClr val="0000FF"/>
                </a:solidFill>
                <a:latin typeface="华文细黑" panose="02010600040101010101" pitchFamily="2" charset="-122"/>
                <a:ea typeface="华文细黑" panose="02010600040101010101" pitchFamily="2" charset="-122"/>
              </a:rPr>
              <a:t>零部件</a:t>
            </a:r>
          </a:p>
        </p:txBody>
      </p:sp>
      <p:sp>
        <p:nvSpPr>
          <p:cNvPr id="132107" name="Line 11"/>
          <p:cNvSpPr>
            <a:spLocks noChangeShapeType="1"/>
          </p:cNvSpPr>
          <p:nvPr/>
        </p:nvSpPr>
        <p:spPr bwMode="auto">
          <a:xfrm>
            <a:off x="1170962" y="4937125"/>
            <a:ext cx="9302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0"/>
              </a:spcBef>
              <a:spcAft>
                <a:spcPct val="0"/>
              </a:spcAft>
            </a:pPr>
            <a:endParaRPr lang="zh-CN" altLang="en-US" sz="1400">
              <a:solidFill>
                <a:srgbClr val="0000FF"/>
              </a:solidFill>
              <a:latin typeface="华文细黑" panose="02010600040101010101" pitchFamily="2" charset="-122"/>
              <a:ea typeface="华文细黑" panose="02010600040101010101" pitchFamily="2" charset="-122"/>
            </a:endParaRPr>
          </a:p>
        </p:txBody>
      </p:sp>
      <p:sp>
        <p:nvSpPr>
          <p:cNvPr id="132108" name="Line 12"/>
          <p:cNvSpPr>
            <a:spLocks noChangeShapeType="1"/>
          </p:cNvSpPr>
          <p:nvPr/>
        </p:nvSpPr>
        <p:spPr bwMode="auto">
          <a:xfrm flipV="1">
            <a:off x="1170962" y="4800600"/>
            <a:ext cx="0" cy="136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endParaRPr lang="zh-CN" altLang="en-US" sz="1600">
              <a:solidFill>
                <a:srgbClr val="0000FF"/>
              </a:solidFill>
              <a:latin typeface="华文细黑" panose="02010600040101010101" pitchFamily="2" charset="-122"/>
              <a:ea typeface="华文细黑" panose="02010600040101010101" pitchFamily="2" charset="-122"/>
            </a:endParaRPr>
          </a:p>
        </p:txBody>
      </p:sp>
      <p:sp>
        <p:nvSpPr>
          <p:cNvPr id="132109" name="Oval 13"/>
          <p:cNvSpPr>
            <a:spLocks noChangeArrowheads="1"/>
          </p:cNvSpPr>
          <p:nvPr/>
        </p:nvSpPr>
        <p:spPr bwMode="auto">
          <a:xfrm>
            <a:off x="520087" y="5026036"/>
            <a:ext cx="1249362" cy="822305"/>
          </a:xfrm>
          <a:prstGeom prst="ellipse">
            <a:avLst/>
          </a:prstGeom>
          <a:solidFill>
            <a:srgbClr val="EAEAE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b="1">
                <a:solidFill>
                  <a:schemeClr val="tx1"/>
                </a:solidFill>
                <a:latin typeface="Times New Roman" panose="02020603050405020304" pitchFamily="18" charset="0"/>
                <a:ea typeface="宋体" panose="02010600030101010101" pitchFamily="2" charset="-122"/>
              </a:defRPr>
            </a:lvl1pPr>
            <a:lvl2pPr marL="742950" indent="-285750">
              <a:defRPr sz="2400" b="1">
                <a:solidFill>
                  <a:schemeClr val="tx1"/>
                </a:solidFill>
                <a:latin typeface="Times New Roman" panose="02020603050405020304" pitchFamily="18" charset="0"/>
                <a:ea typeface="宋体" panose="02010600030101010101" pitchFamily="2" charset="-122"/>
              </a:defRPr>
            </a:lvl2pPr>
            <a:lvl3pPr marL="1143000" indent="-228600">
              <a:defRPr sz="2400" b="1">
                <a:solidFill>
                  <a:schemeClr val="tx1"/>
                </a:solidFill>
                <a:latin typeface="Times New Roman" panose="02020603050405020304" pitchFamily="18" charset="0"/>
                <a:ea typeface="宋体" panose="02010600030101010101" pitchFamily="2" charset="-122"/>
              </a:defRPr>
            </a:lvl3pPr>
            <a:lvl4pPr marL="1600200" indent="-228600">
              <a:defRPr sz="2400" b="1">
                <a:solidFill>
                  <a:schemeClr val="tx1"/>
                </a:solidFill>
                <a:latin typeface="Times New Roman" panose="02020603050405020304" pitchFamily="18" charset="0"/>
                <a:ea typeface="宋体" panose="02010600030101010101" pitchFamily="2" charset="-122"/>
              </a:defRPr>
            </a:lvl4pPr>
            <a:lvl5pPr marL="2057400" indent="-22860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fontAlgn="base">
              <a:spcBef>
                <a:spcPct val="0"/>
              </a:spcBef>
              <a:spcAft>
                <a:spcPct val="0"/>
              </a:spcAft>
            </a:pPr>
            <a:r>
              <a:rPr kumimoji="1" lang="zh-CN" altLang="en-US" sz="1600" b="0">
                <a:solidFill>
                  <a:srgbClr val="0000FF"/>
                </a:solidFill>
                <a:latin typeface="华文细黑" panose="02010600040101010101" pitchFamily="2" charset="-122"/>
                <a:ea typeface="华文细黑" panose="02010600040101010101" pitchFamily="2" charset="-122"/>
              </a:rPr>
              <a:t>关键技术</a:t>
            </a:r>
          </a:p>
        </p:txBody>
      </p:sp>
      <p:sp>
        <p:nvSpPr>
          <p:cNvPr id="132110" name="Line 14"/>
          <p:cNvSpPr>
            <a:spLocks noChangeShapeType="1"/>
          </p:cNvSpPr>
          <p:nvPr/>
        </p:nvSpPr>
        <p:spPr bwMode="auto">
          <a:xfrm>
            <a:off x="1769449" y="5440363"/>
            <a:ext cx="5318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fontAlgn="base" hangingPunct="0">
              <a:spcBef>
                <a:spcPct val="0"/>
              </a:spcBef>
              <a:spcAft>
                <a:spcPct val="0"/>
              </a:spcAft>
            </a:pPr>
            <a:endParaRPr lang="zh-CN" altLang="en-US" sz="2400" b="1">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0129778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模块化依据</a:t>
            </a:r>
          </a:p>
        </p:txBody>
      </p:sp>
      <p:sp>
        <p:nvSpPr>
          <p:cNvPr id="3" name="内容占位符 2"/>
          <p:cNvSpPr>
            <a:spLocks noGrp="1"/>
          </p:cNvSpPr>
          <p:nvPr>
            <p:ph idx="1"/>
          </p:nvPr>
        </p:nvSpPr>
        <p:spPr/>
        <p:txBody>
          <a:bodyPr/>
          <a:lstStyle/>
          <a:p>
            <a:r>
              <a:rPr lang="zh-CN" altLang="en-US" b="0" dirty="0">
                <a:latin typeface="华文细黑" panose="02010600040101010101" pitchFamily="2" charset="-122"/>
                <a:ea typeface="华文细黑" panose="02010600040101010101" pitchFamily="2" charset="-122"/>
              </a:rPr>
              <a:t>模块化是为了使一个复杂的大型程序能被人的智力所管理，是软件应该具备的唯一属性。</a:t>
            </a:r>
            <a:endParaRPr lang="en-US" altLang="zh-CN" b="0" dirty="0">
              <a:latin typeface="华文细黑" panose="02010600040101010101" pitchFamily="2" charset="-122"/>
              <a:ea typeface="华文细黑" panose="02010600040101010101" pitchFamily="2" charset="-122"/>
            </a:endParaRPr>
          </a:p>
          <a:p>
            <a:pPr marL="400050" lvl="1" indent="0">
              <a:buNone/>
            </a:pPr>
            <a:r>
              <a:rPr lang="zh-CN" altLang="en-US" sz="2800" dirty="0">
                <a:latin typeface="楷体" panose="02010609060101010101" pitchFamily="49" charset="-122"/>
                <a:ea typeface="楷体" panose="02010609060101010101" pitchFamily="49" charset="-122"/>
              </a:rPr>
              <a:t>证明：设函数</a:t>
            </a:r>
            <a:r>
              <a:rPr lang="en-US" altLang="zh-CN" sz="2800" b="0" i="1" dirty="0">
                <a:solidFill>
                  <a:srgbClr val="0000FF"/>
                </a:solidFill>
                <a:ea typeface="楷体" panose="02010609060101010101" pitchFamily="49" charset="-122"/>
              </a:rPr>
              <a:t>C(x)</a:t>
            </a:r>
            <a:r>
              <a:rPr lang="zh-CN" altLang="en-US" sz="2800" dirty="0">
                <a:latin typeface="楷体" panose="02010609060101010101" pitchFamily="49" charset="-122"/>
                <a:ea typeface="楷体" panose="02010609060101010101" pitchFamily="49" charset="-122"/>
              </a:rPr>
              <a:t>定义问题</a:t>
            </a:r>
            <a:r>
              <a:rPr lang="en-US" altLang="zh-CN" sz="2800" b="0" i="1" dirty="0">
                <a:solidFill>
                  <a:srgbClr val="0000FF"/>
                </a:solidFill>
                <a:ea typeface="楷体" panose="02010609060101010101" pitchFamily="49" charset="-122"/>
              </a:rPr>
              <a:t>x</a:t>
            </a:r>
            <a:r>
              <a:rPr lang="zh-CN" altLang="en-US" sz="2800" dirty="0">
                <a:latin typeface="楷体" panose="02010609060101010101" pitchFamily="49" charset="-122"/>
                <a:ea typeface="楷体" panose="02010609060101010101" pitchFamily="49" charset="-122"/>
              </a:rPr>
              <a:t>的复杂程度，函数</a:t>
            </a:r>
            <a:r>
              <a:rPr lang="en-US" altLang="zh-CN" sz="2800" b="0" i="1" dirty="0">
                <a:solidFill>
                  <a:srgbClr val="0000FF"/>
                </a:solidFill>
                <a:ea typeface="楷体" panose="02010609060101010101" pitchFamily="49" charset="-122"/>
              </a:rPr>
              <a:t>E(x)</a:t>
            </a:r>
            <a:r>
              <a:rPr lang="zh-CN" altLang="en-US" sz="2800" dirty="0">
                <a:latin typeface="楷体" panose="02010609060101010101" pitchFamily="49" charset="-122"/>
                <a:ea typeface="楷体" panose="02010609060101010101" pitchFamily="49" charset="-122"/>
              </a:rPr>
              <a:t>确定解决问题</a:t>
            </a:r>
            <a:r>
              <a:rPr lang="en-US" altLang="zh-CN" sz="2800" b="0" i="1" dirty="0">
                <a:solidFill>
                  <a:srgbClr val="0000FF"/>
                </a:solidFill>
                <a:ea typeface="楷体" panose="02010609060101010101" pitchFamily="49" charset="-122"/>
              </a:rPr>
              <a:t>x</a:t>
            </a:r>
            <a:r>
              <a:rPr lang="zh-CN" altLang="en-US" sz="2800" dirty="0">
                <a:latin typeface="楷体" panose="02010609060101010101" pitchFamily="49" charset="-122"/>
                <a:ea typeface="楷体" panose="02010609060101010101" pitchFamily="49" charset="-122"/>
              </a:rPr>
              <a:t>需要的工作量</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时间</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。对于两个问题</a:t>
            </a:r>
            <a:r>
              <a:rPr lang="en-US" altLang="zh-CN" sz="2800" b="0" i="1" dirty="0">
                <a:solidFill>
                  <a:srgbClr val="0000FF"/>
                </a:solidFill>
                <a:ea typeface="楷体" panose="02010609060101010101" pitchFamily="49" charset="-122"/>
              </a:rPr>
              <a:t>P1</a:t>
            </a:r>
            <a:r>
              <a:rPr lang="zh-CN" altLang="en-US" sz="2800" dirty="0">
                <a:latin typeface="楷体" panose="02010609060101010101" pitchFamily="49" charset="-122"/>
                <a:ea typeface="楷体" panose="02010609060101010101" pitchFamily="49" charset="-122"/>
              </a:rPr>
              <a:t>和</a:t>
            </a:r>
            <a:r>
              <a:rPr lang="en-US" altLang="zh-CN" sz="2800" b="0" i="1" dirty="0">
                <a:solidFill>
                  <a:srgbClr val="0000FF"/>
                </a:solidFill>
                <a:ea typeface="楷体" panose="02010609060101010101" pitchFamily="49" charset="-122"/>
              </a:rPr>
              <a:t>P2</a:t>
            </a:r>
            <a:r>
              <a:rPr lang="zh-CN" altLang="en-US" sz="2800" dirty="0">
                <a:latin typeface="楷体" panose="02010609060101010101" pitchFamily="49" charset="-122"/>
                <a:ea typeface="楷体" panose="02010609060101010101" pitchFamily="49" charset="-122"/>
              </a:rPr>
              <a:t>。</a:t>
            </a:r>
            <a:endParaRPr lang="en-US" altLang="zh-CN" sz="2800" dirty="0">
              <a:latin typeface="楷体" panose="02010609060101010101" pitchFamily="49" charset="-122"/>
              <a:ea typeface="楷体" panose="02010609060101010101" pitchFamily="49" charset="-122"/>
            </a:endParaRPr>
          </a:p>
          <a:p>
            <a:pPr marL="400050" lvl="1" indent="0">
              <a:buNone/>
            </a:pPr>
            <a:r>
              <a:rPr lang="zh-CN" altLang="en-US" sz="2800" dirty="0">
                <a:latin typeface="楷体" panose="02010609060101010101" pitchFamily="49" charset="-122"/>
                <a:ea typeface="楷体" panose="02010609060101010101" pitchFamily="49" charset="-122"/>
              </a:rPr>
              <a:t>如果：</a:t>
            </a:r>
            <a:r>
              <a:rPr lang="en-US" altLang="zh-CN" sz="2800" b="0" i="1" dirty="0">
                <a:solidFill>
                  <a:srgbClr val="0000FF"/>
                </a:solidFill>
                <a:ea typeface="楷体" panose="02010609060101010101" pitchFamily="49" charset="-122"/>
              </a:rPr>
              <a:t>C(P1)&gt;C(P2), </a:t>
            </a:r>
            <a:r>
              <a:rPr lang="zh-CN" altLang="en-US" sz="2800" dirty="0">
                <a:latin typeface="楷体" panose="02010609060101010101" pitchFamily="49" charset="-122"/>
                <a:ea typeface="楷体" panose="02010609060101010101" pitchFamily="49" charset="-122"/>
              </a:rPr>
              <a:t>显然 </a:t>
            </a:r>
            <a:r>
              <a:rPr lang="en-US" altLang="zh-CN" sz="2800" b="0" i="1" dirty="0">
                <a:solidFill>
                  <a:srgbClr val="0000FF"/>
                </a:solidFill>
                <a:ea typeface="楷体" panose="02010609060101010101" pitchFamily="49" charset="-122"/>
              </a:rPr>
              <a:t>E(P1)&gt;E(P2)</a:t>
            </a:r>
          </a:p>
          <a:p>
            <a:pPr marL="400050" lvl="1" indent="0">
              <a:buNone/>
            </a:pPr>
            <a:r>
              <a:rPr lang="zh-CN" altLang="en-US" sz="2800" dirty="0">
                <a:latin typeface="楷体" panose="02010609060101010101" pitchFamily="49" charset="-122"/>
                <a:ea typeface="楷体" panose="02010609060101010101" pitchFamily="49" charset="-122"/>
              </a:rPr>
              <a:t>根据人类解决一般问题的经验，另一个有趣的规律是：</a:t>
            </a:r>
            <a:r>
              <a:rPr lang="en-US" altLang="zh-CN" sz="2800" b="0" i="1" dirty="0">
                <a:solidFill>
                  <a:srgbClr val="0000FF"/>
                </a:solidFill>
                <a:ea typeface="楷体" panose="02010609060101010101" pitchFamily="49" charset="-122"/>
              </a:rPr>
              <a:t>C(P1+P2)&gt;C(P1)+C(P2)</a:t>
            </a:r>
          </a:p>
          <a:p>
            <a:endParaRPr lang="zh-CN" altLang="en-US" dirty="0"/>
          </a:p>
        </p:txBody>
      </p:sp>
    </p:spTree>
    <p:extLst>
      <p:ext uri="{BB962C8B-B14F-4D97-AF65-F5344CB8AC3E}">
        <p14:creationId xmlns:p14="http://schemas.microsoft.com/office/powerpoint/2010/main" val="41397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模块化依据</a:t>
            </a:r>
          </a:p>
        </p:txBody>
      </p:sp>
      <p:sp>
        <p:nvSpPr>
          <p:cNvPr id="3" name="内容占位符 2"/>
          <p:cNvSpPr>
            <a:spLocks noGrp="1"/>
          </p:cNvSpPr>
          <p:nvPr>
            <p:ph idx="1"/>
          </p:nvPr>
        </p:nvSpPr>
        <p:spPr/>
        <p:txBody>
          <a:bodyPr/>
          <a:lstStyle/>
          <a:p>
            <a:pPr marL="400050" lvl="1" indent="0">
              <a:buNone/>
            </a:pPr>
            <a:r>
              <a:rPr lang="zh-CN" altLang="en-US" sz="2800" dirty="0">
                <a:latin typeface="楷体" panose="02010609060101010101" pitchFamily="49" charset="-122"/>
                <a:ea typeface="楷体" panose="02010609060101010101" pitchFamily="49" charset="-122"/>
              </a:rPr>
              <a:t>即：若一个问题由</a:t>
            </a:r>
            <a:r>
              <a:rPr lang="en-US" altLang="zh-CN" sz="2800" i="1" dirty="0">
                <a:solidFill>
                  <a:srgbClr val="0000FF"/>
                </a:solidFill>
                <a:latin typeface="楷体" panose="02010609060101010101" pitchFamily="49" charset="-122"/>
                <a:ea typeface="楷体" panose="02010609060101010101" pitchFamily="49" charset="-122"/>
              </a:rPr>
              <a:t>P1</a:t>
            </a:r>
            <a:r>
              <a:rPr lang="zh-CN" altLang="en-US" sz="2800" dirty="0">
                <a:latin typeface="楷体" panose="02010609060101010101" pitchFamily="49" charset="-122"/>
                <a:ea typeface="楷体" panose="02010609060101010101" pitchFamily="49" charset="-122"/>
              </a:rPr>
              <a:t>和</a:t>
            </a:r>
            <a:r>
              <a:rPr lang="en-US" altLang="zh-CN" sz="2800" i="1" dirty="0">
                <a:solidFill>
                  <a:srgbClr val="0000FF"/>
                </a:solidFill>
                <a:latin typeface="楷体" panose="02010609060101010101" pitchFamily="49" charset="-122"/>
                <a:ea typeface="楷体" panose="02010609060101010101" pitchFamily="49" charset="-122"/>
              </a:rPr>
              <a:t>P2</a:t>
            </a:r>
            <a:r>
              <a:rPr lang="zh-CN" altLang="en-US" sz="2800" dirty="0">
                <a:latin typeface="楷体" panose="02010609060101010101" pitchFamily="49" charset="-122"/>
                <a:ea typeface="楷体" panose="02010609060101010101" pitchFamily="49" charset="-122"/>
              </a:rPr>
              <a:t>两个问题组合而成，则它的复杂程度大于分别考虑每个问题时的复杂程度之和。</a:t>
            </a:r>
            <a:endParaRPr lang="en-US" altLang="zh-CN" sz="2800" dirty="0">
              <a:latin typeface="楷体" panose="02010609060101010101" pitchFamily="49" charset="-122"/>
              <a:ea typeface="楷体" panose="02010609060101010101" pitchFamily="49" charset="-122"/>
            </a:endParaRPr>
          </a:p>
          <a:p>
            <a:pPr marL="400050" lvl="1" indent="0">
              <a:buNone/>
            </a:pPr>
            <a:r>
              <a:rPr lang="en-US" altLang="zh-CN" sz="2800" b="0" i="1" dirty="0">
                <a:solidFill>
                  <a:srgbClr val="0000FF"/>
                </a:solidFill>
                <a:ea typeface="楷体" panose="02010609060101010101" pitchFamily="49" charset="-122"/>
              </a:rPr>
              <a:t>E(P1+P2)&gt;E(P1)+E(P2)</a:t>
            </a:r>
          </a:p>
          <a:p>
            <a:pPr marL="342900" lvl="1" indent="-342900">
              <a:spcAft>
                <a:spcPct val="20000"/>
              </a:spcAft>
              <a:buClr>
                <a:srgbClr val="800000"/>
              </a:buClr>
              <a:buFont typeface="Wingdings" pitchFamily="2" charset="2"/>
              <a:buChar char="§"/>
            </a:pPr>
            <a:r>
              <a:rPr lang="zh-CN" altLang="en-US" sz="2800" b="0" dirty="0">
                <a:latin typeface="华文细黑" panose="02010600040101010101" pitchFamily="2" charset="-122"/>
                <a:ea typeface="华文细黑" panose="02010600040101010101" pitchFamily="2" charset="-122"/>
                <a:cs typeface="+mn-cs"/>
              </a:rPr>
              <a:t>以上不等式导致“各个击破”的结论</a:t>
            </a:r>
            <a:r>
              <a:rPr lang="en-US" altLang="zh-CN" sz="2800" b="0" dirty="0">
                <a:latin typeface="华文细黑" panose="02010600040101010101" pitchFamily="2" charset="-122"/>
                <a:ea typeface="华文细黑" panose="02010600040101010101" pitchFamily="2" charset="-122"/>
                <a:cs typeface="+mn-cs"/>
              </a:rPr>
              <a:t>——</a:t>
            </a:r>
            <a:r>
              <a:rPr lang="zh-CN" altLang="en-US" sz="2800" b="0" dirty="0">
                <a:solidFill>
                  <a:srgbClr val="0000FF"/>
                </a:solidFill>
                <a:latin typeface="华文细黑" panose="02010600040101010101" pitchFamily="2" charset="-122"/>
                <a:ea typeface="华文细黑" panose="02010600040101010101" pitchFamily="2" charset="-122"/>
                <a:cs typeface="+mn-cs"/>
              </a:rPr>
              <a:t>把复杂的问题分解成许多容易解决的小问题</a:t>
            </a:r>
            <a:r>
              <a:rPr lang="zh-CN" altLang="en-US" sz="2800" b="0" dirty="0">
                <a:latin typeface="华文细黑" panose="02010600040101010101" pitchFamily="2" charset="-122"/>
                <a:ea typeface="华文细黑" panose="02010600040101010101" pitchFamily="2" charset="-122"/>
                <a:cs typeface="+mn-cs"/>
              </a:rPr>
              <a:t>，原来的问题就容易解决了，这就是模块化的根据。</a:t>
            </a:r>
          </a:p>
          <a:p>
            <a:pPr marL="400050" lvl="1" indent="0">
              <a:buNone/>
            </a:pPr>
            <a:endParaRPr lang="zh-CN" altLang="en-US" dirty="0"/>
          </a:p>
        </p:txBody>
      </p:sp>
    </p:spTree>
    <p:extLst>
      <p:ext uri="{BB962C8B-B14F-4D97-AF65-F5344CB8AC3E}">
        <p14:creationId xmlns:p14="http://schemas.microsoft.com/office/powerpoint/2010/main" val="417734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模块化≠无限分割软件</a:t>
            </a:r>
          </a:p>
        </p:txBody>
      </p:sp>
      <p:sp>
        <p:nvSpPr>
          <p:cNvPr id="5" name="矩形 4"/>
          <p:cNvSpPr/>
          <p:nvPr/>
        </p:nvSpPr>
        <p:spPr>
          <a:xfrm>
            <a:off x="5539152" y="2059397"/>
            <a:ext cx="3270740" cy="3046988"/>
          </a:xfrm>
          <a:prstGeom prst="rect">
            <a:avLst/>
          </a:prstGeom>
        </p:spPr>
        <p:txBody>
          <a:bodyPr wrap="square">
            <a:spAutoFit/>
          </a:bodyPr>
          <a:lstStyle/>
          <a:p>
            <a:r>
              <a:rPr lang="zh-CN" altLang="en-US" sz="2400" dirty="0">
                <a:latin typeface="华文细黑" panose="02010600040101010101" pitchFamily="2" charset="-122"/>
                <a:ea typeface="华文细黑" panose="02010600040101010101" pitchFamily="2" charset="-122"/>
              </a:rPr>
              <a:t>当模块数目增加时每个模块的</a:t>
            </a:r>
            <a:r>
              <a:rPr lang="zh-CN" altLang="en-US" sz="2400" dirty="0">
                <a:solidFill>
                  <a:srgbClr val="0000FF"/>
                </a:solidFill>
                <a:latin typeface="华文细黑" panose="02010600040101010101" pitchFamily="2" charset="-122"/>
                <a:ea typeface="华文细黑" panose="02010600040101010101" pitchFamily="2" charset="-122"/>
              </a:rPr>
              <a:t>规模将减小</a:t>
            </a:r>
            <a:r>
              <a:rPr lang="zh-CN" altLang="en-US" sz="2400" dirty="0">
                <a:latin typeface="华文细黑" panose="02010600040101010101" pitchFamily="2" charset="-122"/>
                <a:ea typeface="华文细黑" panose="02010600040101010101" pitchFamily="2" charset="-122"/>
              </a:rPr>
              <a:t>，开发单个模块需要的</a:t>
            </a:r>
            <a:r>
              <a:rPr lang="zh-CN" altLang="en-US" sz="2400" dirty="0">
                <a:solidFill>
                  <a:srgbClr val="0000FF"/>
                </a:solidFill>
                <a:latin typeface="华文细黑" panose="02010600040101010101" pitchFamily="2" charset="-122"/>
                <a:ea typeface="华文细黑" panose="02010600040101010101" pitchFamily="2" charset="-122"/>
              </a:rPr>
              <a:t>成本</a:t>
            </a:r>
            <a:r>
              <a:rPr lang="en-US" altLang="zh-CN" sz="2400" dirty="0">
                <a:solidFill>
                  <a:srgbClr val="0000FF"/>
                </a:solidFill>
                <a:latin typeface="华文细黑" panose="02010600040101010101" pitchFamily="2" charset="-122"/>
                <a:ea typeface="华文细黑" panose="02010600040101010101" pitchFamily="2" charset="-122"/>
              </a:rPr>
              <a:t>(</a:t>
            </a:r>
            <a:r>
              <a:rPr lang="zh-CN" altLang="en-US" sz="2400" dirty="0">
                <a:solidFill>
                  <a:srgbClr val="0000FF"/>
                </a:solidFill>
                <a:latin typeface="华文细黑" panose="02010600040101010101" pitchFamily="2" charset="-122"/>
                <a:ea typeface="华文细黑" panose="02010600040101010101" pitchFamily="2" charset="-122"/>
              </a:rPr>
              <a:t>工作量</a:t>
            </a:r>
            <a:r>
              <a:rPr lang="en-US" altLang="zh-CN" sz="2400" dirty="0">
                <a:solidFill>
                  <a:srgbClr val="0000FF"/>
                </a:solidFill>
                <a:latin typeface="华文细黑" panose="02010600040101010101" pitchFamily="2" charset="-122"/>
                <a:ea typeface="华文细黑" panose="02010600040101010101" pitchFamily="2" charset="-122"/>
              </a:rPr>
              <a:t>)</a:t>
            </a:r>
            <a:r>
              <a:rPr lang="zh-CN" altLang="en-US" sz="2400" dirty="0">
                <a:solidFill>
                  <a:srgbClr val="0000FF"/>
                </a:solidFill>
                <a:latin typeface="华文细黑" panose="02010600040101010101" pitchFamily="2" charset="-122"/>
                <a:ea typeface="华文细黑" panose="02010600040101010101" pitchFamily="2" charset="-122"/>
              </a:rPr>
              <a:t>确实减少</a:t>
            </a:r>
            <a:r>
              <a:rPr lang="zh-CN" altLang="en-US" sz="2400" dirty="0">
                <a:latin typeface="华文细黑" panose="02010600040101010101" pitchFamily="2" charset="-122"/>
                <a:ea typeface="华文细黑" panose="02010600040101010101" pitchFamily="2" charset="-122"/>
              </a:rPr>
              <a:t>了；</a:t>
            </a:r>
          </a:p>
          <a:p>
            <a:endParaRPr lang="en-US" altLang="zh-CN" sz="2400" dirty="0">
              <a:latin typeface="华文细黑" panose="02010600040101010101" pitchFamily="2" charset="-122"/>
              <a:ea typeface="华文细黑" panose="02010600040101010101" pitchFamily="2" charset="-122"/>
            </a:endParaRPr>
          </a:p>
          <a:p>
            <a:r>
              <a:rPr lang="zh-CN" altLang="en-US" sz="2400" dirty="0">
                <a:latin typeface="华文细黑" panose="02010600040101010101" pitchFamily="2" charset="-122"/>
                <a:ea typeface="华文细黑" panose="02010600040101010101" pitchFamily="2" charset="-122"/>
              </a:rPr>
              <a:t>但是，随着</a:t>
            </a:r>
            <a:r>
              <a:rPr lang="zh-CN" altLang="en-US" sz="2400" dirty="0">
                <a:solidFill>
                  <a:srgbClr val="0000FF"/>
                </a:solidFill>
                <a:latin typeface="华文细黑" panose="02010600040101010101" pitchFamily="2" charset="-122"/>
                <a:ea typeface="华文细黑" panose="02010600040101010101" pitchFamily="2" charset="-122"/>
              </a:rPr>
              <a:t>模块数目增加，设计模块间接口</a:t>
            </a:r>
            <a:r>
              <a:rPr lang="zh-CN" altLang="en-US" sz="2400" dirty="0">
                <a:latin typeface="华文细黑" panose="02010600040101010101" pitchFamily="2" charset="-122"/>
                <a:ea typeface="华文细黑" panose="02010600040101010101" pitchFamily="2" charset="-122"/>
              </a:rPr>
              <a:t>所需要的工作量也将</a:t>
            </a:r>
            <a:r>
              <a:rPr lang="zh-CN" altLang="en-US" sz="2400" dirty="0">
                <a:solidFill>
                  <a:srgbClr val="0000FF"/>
                </a:solidFill>
                <a:latin typeface="华文细黑" panose="02010600040101010101" pitchFamily="2" charset="-122"/>
                <a:ea typeface="华文细黑" panose="02010600040101010101" pitchFamily="2" charset="-122"/>
              </a:rPr>
              <a:t>增加</a:t>
            </a:r>
            <a:r>
              <a:rPr lang="zh-CN" altLang="en-US" sz="2400" dirty="0">
                <a:latin typeface="华文细黑" panose="02010600040101010101" pitchFamily="2" charset="-122"/>
                <a:ea typeface="华文细黑" panose="02010600040101010101" pitchFamily="2" charset="-122"/>
              </a:rPr>
              <a:t>。</a:t>
            </a:r>
            <a:endParaRPr lang="en-US" altLang="zh-CN" sz="2400" dirty="0">
              <a:latin typeface="华文细黑" panose="02010600040101010101" pitchFamily="2" charset="-122"/>
              <a:ea typeface="华文细黑" panose="02010600040101010101" pitchFamily="2" charset="-122"/>
            </a:endParaRPr>
          </a:p>
        </p:txBody>
      </p:sp>
      <p:grpSp>
        <p:nvGrpSpPr>
          <p:cNvPr id="6" name="组合 5"/>
          <p:cNvGrpSpPr/>
          <p:nvPr/>
        </p:nvGrpSpPr>
        <p:grpSpPr>
          <a:xfrm>
            <a:off x="425814" y="2059397"/>
            <a:ext cx="5229224" cy="3500438"/>
            <a:chOff x="698500" y="1892300"/>
            <a:chExt cx="5229224" cy="3500438"/>
          </a:xfrm>
        </p:grpSpPr>
        <p:sp>
          <p:nvSpPr>
            <p:cNvPr id="7" name="Line 5"/>
            <p:cNvSpPr>
              <a:spLocks noChangeShapeType="1"/>
            </p:cNvSpPr>
            <p:nvPr/>
          </p:nvSpPr>
          <p:spPr bwMode="auto">
            <a:xfrm>
              <a:off x="1109663" y="2178050"/>
              <a:ext cx="0" cy="2708275"/>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8" name="Text Box 6"/>
            <p:cNvSpPr txBox="1">
              <a:spLocks noChangeArrowheads="1"/>
            </p:cNvSpPr>
            <p:nvPr/>
          </p:nvSpPr>
          <p:spPr bwMode="auto">
            <a:xfrm>
              <a:off x="4327525" y="2179638"/>
              <a:ext cx="1484313" cy="428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zh-CN" altLang="en-US" sz="20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软件总成本</a:t>
              </a:r>
            </a:p>
          </p:txBody>
        </p:sp>
        <p:sp>
          <p:nvSpPr>
            <p:cNvPr id="9" name="Text Box 7"/>
            <p:cNvSpPr txBox="1">
              <a:spLocks noChangeArrowheads="1"/>
            </p:cNvSpPr>
            <p:nvPr/>
          </p:nvSpPr>
          <p:spPr bwMode="auto">
            <a:xfrm>
              <a:off x="698500" y="2324100"/>
              <a:ext cx="482600" cy="213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软件开发工</a:t>
              </a:r>
            </a:p>
            <a:p>
              <a:pPr marL="0" marR="0" lvl="0" indent="0" algn="just" defTabSz="914400" eaLnBrk="0" fontAlgn="base" latinLnBrk="0" hangingPunct="0">
                <a:lnSpc>
                  <a:spcPct val="10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作</a:t>
              </a:r>
            </a:p>
            <a:p>
              <a:pPr marL="0" marR="0" lvl="0" indent="0" algn="just" defTabSz="914400" eaLnBrk="0" fontAlgn="base" latinLnBrk="0" hangingPunct="0">
                <a:lnSpc>
                  <a:spcPct val="10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量</a:t>
              </a:r>
            </a:p>
          </p:txBody>
        </p:sp>
        <p:sp>
          <p:nvSpPr>
            <p:cNvPr id="10" name="Text Box 8"/>
            <p:cNvSpPr txBox="1">
              <a:spLocks noChangeArrowheads="1"/>
            </p:cNvSpPr>
            <p:nvPr/>
          </p:nvSpPr>
          <p:spPr bwMode="auto">
            <a:xfrm>
              <a:off x="2570163" y="4843463"/>
              <a:ext cx="1873250" cy="549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模块数量</a:t>
              </a:r>
            </a:p>
          </p:txBody>
        </p:sp>
        <p:sp>
          <p:nvSpPr>
            <p:cNvPr id="11" name="Text Box 9"/>
            <p:cNvSpPr txBox="1">
              <a:spLocks noChangeArrowheads="1"/>
            </p:cNvSpPr>
            <p:nvPr/>
          </p:nvSpPr>
          <p:spPr bwMode="auto">
            <a:xfrm>
              <a:off x="4659313" y="2971799"/>
              <a:ext cx="1268411" cy="631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zh-CN" altLang="en-US" sz="2000" b="0" i="0" u="none" strike="noStrike" kern="0" cap="none" spc="0" normalizeH="0" baseline="0" noProof="0" dirty="0" smtClean="0">
                  <a:ln>
                    <a:noFill/>
                  </a:ln>
                  <a:solidFill>
                    <a:srgbClr val="0000FF"/>
                  </a:solidFill>
                  <a:effectLst/>
                  <a:uLnTx/>
                  <a:uFillTx/>
                  <a:latin typeface="华文细黑" panose="02010600040101010101" pitchFamily="2" charset="-122"/>
                  <a:ea typeface="华文细黑" panose="02010600040101010101" pitchFamily="2" charset="-122"/>
                </a:rPr>
                <a:t>集成成本</a:t>
              </a:r>
              <a:endParaRPr kumimoji="0" lang="zh-CN" altLang="en-US" sz="20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endParaRPr>
            </a:p>
          </p:txBody>
        </p:sp>
        <p:sp>
          <p:nvSpPr>
            <p:cNvPr id="12" name="Rectangle 10"/>
            <p:cNvSpPr>
              <a:spLocks noChangeArrowheads="1"/>
            </p:cNvSpPr>
            <p:nvPr/>
          </p:nvSpPr>
          <p:spPr bwMode="auto">
            <a:xfrm>
              <a:off x="2066925" y="2324100"/>
              <a:ext cx="2090738" cy="714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成本最小区域</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dirty="0">
                  <a:ln>
                    <a:noFill/>
                  </a:ln>
                  <a:solidFill>
                    <a:srgbClr val="A50021"/>
                  </a:solidFill>
                  <a:effectLst/>
                  <a:uLnTx/>
                  <a:uFillTx/>
                  <a:latin typeface="华文细黑" panose="02010600040101010101" pitchFamily="2" charset="-122"/>
                  <a:ea typeface="华文细黑" panose="02010600040101010101" pitchFamily="2" charset="-122"/>
                </a:rPr>
                <a:t>M</a:t>
              </a:r>
            </a:p>
          </p:txBody>
        </p:sp>
        <p:sp>
          <p:nvSpPr>
            <p:cNvPr id="13" name="Line 11"/>
            <p:cNvSpPr>
              <a:spLocks noChangeShapeType="1"/>
            </p:cNvSpPr>
            <p:nvPr/>
          </p:nvSpPr>
          <p:spPr bwMode="auto">
            <a:xfrm>
              <a:off x="1109663" y="4886325"/>
              <a:ext cx="450691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4" name="Line 12"/>
            <p:cNvSpPr>
              <a:spLocks noChangeShapeType="1"/>
            </p:cNvSpPr>
            <p:nvPr/>
          </p:nvSpPr>
          <p:spPr bwMode="auto">
            <a:xfrm flipV="1">
              <a:off x="2879725" y="3319463"/>
              <a:ext cx="0" cy="1566863"/>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5" name="Line 13"/>
            <p:cNvSpPr>
              <a:spLocks noChangeShapeType="1"/>
            </p:cNvSpPr>
            <p:nvPr/>
          </p:nvSpPr>
          <p:spPr bwMode="auto">
            <a:xfrm flipV="1">
              <a:off x="3362325" y="3319463"/>
              <a:ext cx="0" cy="1566863"/>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6" name="AutoShape 14"/>
            <p:cNvSpPr>
              <a:spLocks/>
            </p:cNvSpPr>
            <p:nvPr/>
          </p:nvSpPr>
          <p:spPr bwMode="auto">
            <a:xfrm rot="5400000">
              <a:off x="3049587" y="2863850"/>
              <a:ext cx="142875" cy="482600"/>
            </a:xfrm>
            <a:prstGeom prst="leftBrace">
              <a:avLst>
                <a:gd name="adj1" fmla="val 28148"/>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7" name="Arc 15"/>
            <p:cNvSpPr>
              <a:spLocks/>
            </p:cNvSpPr>
            <p:nvPr/>
          </p:nvSpPr>
          <p:spPr bwMode="auto">
            <a:xfrm>
              <a:off x="1431925" y="1892300"/>
              <a:ext cx="3409950" cy="1711325"/>
            </a:xfrm>
            <a:custGeom>
              <a:avLst/>
              <a:gdLst>
                <a:gd name="T0" fmla="*/ 121 w 38132"/>
                <a:gd name="T1" fmla="*/ 26 h 21600"/>
                <a:gd name="T2" fmla="*/ 0 w 38132"/>
                <a:gd name="T3" fmla="*/ 25 h 21600"/>
                <a:gd name="T4" fmla="*/ 61 w 38132"/>
                <a:gd name="T5" fmla="*/ 0 h 21600"/>
                <a:gd name="T6" fmla="*/ 0 60000 65536"/>
                <a:gd name="T7" fmla="*/ 0 60000 65536"/>
                <a:gd name="T8" fmla="*/ 0 60000 65536"/>
                <a:gd name="T9" fmla="*/ 0 w 38132"/>
                <a:gd name="T10" fmla="*/ 0 h 21600"/>
                <a:gd name="T11" fmla="*/ 38132 w 38132"/>
                <a:gd name="T12" fmla="*/ 21600 h 21600"/>
              </a:gdLst>
              <a:ahLst/>
              <a:cxnLst>
                <a:cxn ang="T6">
                  <a:pos x="T0" y="T1"/>
                </a:cxn>
                <a:cxn ang="T7">
                  <a:pos x="T2" y="T3"/>
                </a:cxn>
                <a:cxn ang="T8">
                  <a:pos x="T4" y="T5"/>
                </a:cxn>
              </a:cxnLst>
              <a:rect l="T9" t="T10" r="T11" b="T12"/>
              <a:pathLst>
                <a:path w="38132" h="21600" fill="none" extrusionOk="0">
                  <a:moveTo>
                    <a:pt x="36676" y="9442"/>
                  </a:moveTo>
                  <a:cubicBezTo>
                    <a:pt x="32612" y="14507"/>
                    <a:pt x="26115" y="17503"/>
                    <a:pt x="19200" y="17504"/>
                  </a:cubicBezTo>
                  <a:cubicBezTo>
                    <a:pt x="12085" y="17504"/>
                    <a:pt x="5427" y="14332"/>
                    <a:pt x="1398" y="9025"/>
                  </a:cubicBezTo>
                </a:path>
                <a:path w="38132" h="21600" stroke="0" extrusionOk="0">
                  <a:moveTo>
                    <a:pt x="36676" y="9442"/>
                  </a:moveTo>
                  <a:cubicBezTo>
                    <a:pt x="32612" y="14507"/>
                    <a:pt x="26115" y="17503"/>
                    <a:pt x="19200" y="17504"/>
                  </a:cubicBezTo>
                  <a:cubicBezTo>
                    <a:pt x="12085" y="17504"/>
                    <a:pt x="5427" y="14332"/>
                    <a:pt x="1398" y="9025"/>
                  </a:cubicBezTo>
                  <a:lnTo>
                    <a:pt x="19200" y="0"/>
                  </a:lnTo>
                  <a:close/>
                </a:path>
              </a:pathLst>
            </a:custGeom>
            <a:noFill/>
            <a:ln w="19050">
              <a:solidFill>
                <a:srgbClr val="000000"/>
              </a:solidFill>
              <a:prstDash val="lg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8" name="Arc 16"/>
            <p:cNvSpPr>
              <a:spLocks/>
            </p:cNvSpPr>
            <p:nvPr/>
          </p:nvSpPr>
          <p:spPr bwMode="auto">
            <a:xfrm flipH="1" flipV="1">
              <a:off x="1431925" y="2890838"/>
              <a:ext cx="2895600" cy="1568450"/>
            </a:xfrm>
            <a:custGeom>
              <a:avLst/>
              <a:gdLst>
                <a:gd name="T0" fmla="*/ 0 w 21600"/>
                <a:gd name="T1" fmla="*/ 0 h 21600"/>
                <a:gd name="T2" fmla="*/ 154 w 21600"/>
                <a:gd name="T3" fmla="*/ 45 h 21600"/>
                <a:gd name="T4" fmla="*/ 0 w 21600"/>
                <a:gd name="T5" fmla="*/ 4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9" name="Arc 17"/>
            <p:cNvSpPr>
              <a:spLocks/>
            </p:cNvSpPr>
            <p:nvPr/>
          </p:nvSpPr>
          <p:spPr bwMode="auto">
            <a:xfrm flipH="1" flipV="1">
              <a:off x="1914525" y="2890838"/>
              <a:ext cx="2887663" cy="1565275"/>
            </a:xfrm>
            <a:custGeom>
              <a:avLst/>
              <a:gdLst>
                <a:gd name="T0" fmla="*/ 0 w 21542"/>
                <a:gd name="T1" fmla="*/ 42 h 21578"/>
                <a:gd name="T2" fmla="*/ 147 w 21542"/>
                <a:gd name="T3" fmla="*/ 0 h 21578"/>
                <a:gd name="T4" fmla="*/ 154 w 21542"/>
                <a:gd name="T5" fmla="*/ 45 h 21578"/>
                <a:gd name="T6" fmla="*/ 0 60000 65536"/>
                <a:gd name="T7" fmla="*/ 0 60000 65536"/>
                <a:gd name="T8" fmla="*/ 0 60000 65536"/>
                <a:gd name="T9" fmla="*/ 0 w 21542"/>
                <a:gd name="T10" fmla="*/ 0 h 21578"/>
                <a:gd name="T11" fmla="*/ 21542 w 21542"/>
                <a:gd name="T12" fmla="*/ 21578 h 21578"/>
              </a:gdLst>
              <a:ahLst/>
              <a:cxnLst>
                <a:cxn ang="T6">
                  <a:pos x="T0" y="T1"/>
                </a:cxn>
                <a:cxn ang="T7">
                  <a:pos x="T2" y="T3"/>
                </a:cxn>
                <a:cxn ang="T8">
                  <a:pos x="T4" y="T5"/>
                </a:cxn>
              </a:cxnLst>
              <a:rect l="T9" t="T10" r="T11" b="T12"/>
              <a:pathLst>
                <a:path w="21542" h="21578" fill="none" extrusionOk="0">
                  <a:moveTo>
                    <a:pt x="-1" y="20000"/>
                  </a:moveTo>
                  <a:cubicBezTo>
                    <a:pt x="798" y="9086"/>
                    <a:pt x="9634" y="494"/>
                    <a:pt x="20567" y="0"/>
                  </a:cubicBezTo>
                </a:path>
                <a:path w="21542" h="21578" stroke="0" extrusionOk="0">
                  <a:moveTo>
                    <a:pt x="-1" y="20000"/>
                  </a:moveTo>
                  <a:cubicBezTo>
                    <a:pt x="798" y="9086"/>
                    <a:pt x="9634" y="494"/>
                    <a:pt x="20567" y="0"/>
                  </a:cubicBezTo>
                  <a:lnTo>
                    <a:pt x="21542" y="21578"/>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0" name="Rectangle 19"/>
            <p:cNvSpPr>
              <a:spLocks noChangeArrowheads="1"/>
            </p:cNvSpPr>
            <p:nvPr/>
          </p:nvSpPr>
          <p:spPr bwMode="auto">
            <a:xfrm>
              <a:off x="3983038" y="4149080"/>
              <a:ext cx="1828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 </a:t>
              </a:r>
              <a:r>
                <a:rPr kumimoji="0" lang="zh-CN" altLang="en-US" sz="20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成本</a:t>
              </a:r>
              <a:r>
                <a:rPr kumimoji="0" lang="en-US" altLang="zh-CN" sz="2000" b="0" i="0" u="none" strike="noStrike" kern="0" cap="none" spc="0" normalizeH="0" baseline="0" noProof="0" dirty="0" smtClean="0">
                  <a:ln>
                    <a:noFill/>
                  </a:ln>
                  <a:solidFill>
                    <a:srgbClr val="0000FF"/>
                  </a:solidFill>
                  <a:effectLst/>
                  <a:uLnTx/>
                  <a:uFillTx/>
                  <a:latin typeface="华文细黑" panose="02010600040101010101" pitchFamily="2" charset="-122"/>
                  <a:ea typeface="华文细黑" panose="02010600040101010101" pitchFamily="2" charset="-122"/>
                </a:rPr>
                <a:t>/</a:t>
              </a:r>
              <a:r>
                <a:rPr kumimoji="0" lang="zh-CN" altLang="en-US" sz="2000" b="0" i="0" u="none" strike="noStrike" kern="0" cap="none" spc="0" normalizeH="0" baseline="0" noProof="0" dirty="0" smtClean="0">
                  <a:ln>
                    <a:noFill/>
                  </a:ln>
                  <a:solidFill>
                    <a:srgbClr val="0000FF"/>
                  </a:solidFill>
                  <a:effectLst/>
                  <a:uLnTx/>
                  <a:uFillTx/>
                  <a:latin typeface="华文细黑" panose="02010600040101010101" pitchFamily="2" charset="-122"/>
                  <a:ea typeface="华文细黑" panose="02010600040101010101" pitchFamily="2" charset="-122"/>
                </a:rPr>
                <a:t>模块</a:t>
              </a:r>
              <a:endParaRPr kumimoji="0" lang="zh-CN" altLang="en-US" sz="20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endParaRPr>
            </a:p>
          </p:txBody>
        </p:sp>
      </p:grpSp>
    </p:spTree>
    <p:extLst>
      <p:ext uri="{BB962C8B-B14F-4D97-AF65-F5344CB8AC3E}">
        <p14:creationId xmlns:p14="http://schemas.microsoft.com/office/powerpoint/2010/main" val="161760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模块化优点</a:t>
            </a:r>
          </a:p>
        </p:txBody>
      </p:sp>
      <p:sp>
        <p:nvSpPr>
          <p:cNvPr id="3" name="内容占位符 2"/>
          <p:cNvSpPr>
            <a:spLocks noGrp="1"/>
          </p:cNvSpPr>
          <p:nvPr>
            <p:ph idx="1"/>
          </p:nvPr>
        </p:nvSpPr>
        <p:spPr/>
        <p:txBody>
          <a:bodyPr/>
          <a:lstStyle/>
          <a:p>
            <a:r>
              <a:rPr lang="zh-CN" altLang="en-US" b="0" dirty="0">
                <a:latin typeface="华文细黑" panose="02010600040101010101" pitchFamily="2" charset="-122"/>
                <a:ea typeface="华文细黑" panose="02010600040101010101" pitchFamily="2" charset="-122"/>
              </a:rPr>
              <a:t>软件结构清晰，易于设计、阅读和理解</a:t>
            </a:r>
          </a:p>
          <a:p>
            <a:r>
              <a:rPr lang="zh-CN" altLang="en-US" b="0" dirty="0">
                <a:latin typeface="华文细黑" panose="02010600040101010101" pitchFamily="2" charset="-122"/>
                <a:ea typeface="华文细黑" panose="02010600040101010101" pitchFamily="2" charset="-122"/>
              </a:rPr>
              <a:t>使软件容易测试和调试，提高软件的可靠性</a:t>
            </a:r>
          </a:p>
          <a:p>
            <a:r>
              <a:rPr lang="zh-CN" altLang="en-US" b="0" dirty="0">
                <a:latin typeface="华文细黑" panose="02010600040101010101" pitchFamily="2" charset="-122"/>
                <a:ea typeface="华文细黑" panose="02010600040101010101" pitchFamily="2" charset="-122"/>
              </a:rPr>
              <a:t>模块化能够提高软件的可修改性</a:t>
            </a:r>
          </a:p>
          <a:p>
            <a:r>
              <a:rPr lang="zh-CN" altLang="en-US" b="0" dirty="0">
                <a:latin typeface="华文细黑" panose="02010600040101010101" pitchFamily="2" charset="-122"/>
                <a:ea typeface="华文细黑" panose="02010600040101010101" pitchFamily="2" charset="-122"/>
              </a:rPr>
              <a:t>模块化有助于软件开发工程的组织管理。</a:t>
            </a:r>
            <a:endParaRPr lang="en-US" altLang="zh-CN" b="0" dirty="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358163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5.2.2 </a:t>
            </a:r>
            <a:r>
              <a:rPr lang="zh-CN" altLang="en-US" dirty="0"/>
              <a:t>抽象</a:t>
            </a:r>
          </a:p>
        </p:txBody>
      </p:sp>
      <p:pic>
        <p:nvPicPr>
          <p:cNvPr id="4" name="图片 3"/>
          <p:cNvPicPr>
            <a:picLocks noChangeAspect="1"/>
          </p:cNvPicPr>
          <p:nvPr/>
        </p:nvPicPr>
        <p:blipFill>
          <a:blip r:embed="rId2"/>
          <a:stretch>
            <a:fillRect/>
          </a:stretch>
        </p:blipFill>
        <p:spPr>
          <a:xfrm>
            <a:off x="1110706" y="1398587"/>
            <a:ext cx="6693988" cy="4785775"/>
          </a:xfrm>
          <a:prstGeom prst="rect">
            <a:avLst/>
          </a:prstGeom>
        </p:spPr>
      </p:pic>
    </p:spTree>
    <p:extLst>
      <p:ext uri="{BB962C8B-B14F-4D97-AF65-F5344CB8AC3E}">
        <p14:creationId xmlns:p14="http://schemas.microsoft.com/office/powerpoint/2010/main" val="41819957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需求分析</a:t>
            </a:r>
            <a:r>
              <a:rPr lang="en-US" altLang="zh-CN" dirty="0"/>
              <a:t>VS</a:t>
            </a:r>
            <a:r>
              <a:rPr lang="zh-CN" altLang="en-US" dirty="0"/>
              <a:t>总体设计</a:t>
            </a:r>
          </a:p>
        </p:txBody>
      </p:sp>
      <p:sp>
        <p:nvSpPr>
          <p:cNvPr id="8" name="AutoShape 3"/>
          <p:cNvSpPr>
            <a:spLocks noChangeArrowheads="1"/>
          </p:cNvSpPr>
          <p:nvPr/>
        </p:nvSpPr>
        <p:spPr bwMode="auto">
          <a:xfrm>
            <a:off x="434975" y="3326675"/>
            <a:ext cx="8280400" cy="1439862"/>
          </a:xfrm>
          <a:prstGeom prst="roundRect">
            <a:avLst>
              <a:gd name="adj" fmla="val 16667"/>
            </a:avLst>
          </a:prstGeom>
          <a:solidFill>
            <a:schemeClr val="bg1"/>
          </a:solidFill>
          <a:ln w="9525">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9" name="Rectangle 4"/>
          <p:cNvSpPr>
            <a:spLocks noChangeArrowheads="1"/>
          </p:cNvSpPr>
          <p:nvPr/>
        </p:nvSpPr>
        <p:spPr bwMode="auto">
          <a:xfrm>
            <a:off x="628938" y="3631106"/>
            <a:ext cx="5349830" cy="830997"/>
          </a:xfrm>
          <a:prstGeom prst="rect">
            <a:avLst/>
          </a:prstGeom>
          <a:solidFill>
            <a:srgbClr val="DDDDDD"/>
          </a:solidFill>
          <a:ln w="9525">
            <a:noFill/>
            <a:miter lim="800000"/>
            <a:headEnd/>
            <a:tailEnd/>
          </a:ln>
        </p:spPr>
        <p:txBody>
          <a:bodyPr wrap="square">
            <a:spAutoFit/>
          </a:bodyPr>
          <a:lstStyle/>
          <a:p>
            <a:r>
              <a:rPr lang="zh-CN" altLang="en-US" sz="2400" dirty="0">
                <a:latin typeface="华文细黑" panose="02010600040101010101" pitchFamily="2" charset="-122"/>
                <a:ea typeface="华文细黑" panose="02010600040101010101" pitchFamily="2" charset="-122"/>
              </a:rPr>
              <a:t>总体设计的基本目的就是回答</a:t>
            </a:r>
            <a:r>
              <a:rPr lang="zh-CN" altLang="en-US" sz="2400" dirty="0">
                <a:solidFill>
                  <a:srgbClr val="0000FF"/>
                </a:solidFill>
                <a:latin typeface="华文细黑" panose="02010600040101010101" pitchFamily="2" charset="-122"/>
                <a:ea typeface="华文细黑" panose="02010600040101010101" pitchFamily="2" charset="-122"/>
              </a:rPr>
              <a:t>“概括地说，系统应该如何实现”</a:t>
            </a:r>
            <a:r>
              <a:rPr lang="zh-CN" altLang="en-US" sz="2400" dirty="0">
                <a:latin typeface="华文细黑" panose="02010600040101010101" pitchFamily="2" charset="-122"/>
                <a:ea typeface="华文细黑" panose="02010600040101010101" pitchFamily="2" charset="-122"/>
              </a:rPr>
              <a:t>这个问题。</a:t>
            </a:r>
          </a:p>
        </p:txBody>
      </p:sp>
      <p:sp>
        <p:nvSpPr>
          <p:cNvPr id="10" name="AutoShape 5"/>
          <p:cNvSpPr>
            <a:spLocks noChangeArrowheads="1"/>
          </p:cNvSpPr>
          <p:nvPr/>
        </p:nvSpPr>
        <p:spPr bwMode="auto">
          <a:xfrm>
            <a:off x="434975" y="1506175"/>
            <a:ext cx="8280400" cy="1439863"/>
          </a:xfrm>
          <a:prstGeom prst="roundRect">
            <a:avLst>
              <a:gd name="adj" fmla="val 16667"/>
            </a:avLst>
          </a:prstGeom>
          <a:solidFill>
            <a:schemeClr val="bg1"/>
          </a:solidFill>
          <a:ln w="9525">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11" name="Rectangle 6"/>
          <p:cNvSpPr>
            <a:spLocks noChangeArrowheads="1"/>
          </p:cNvSpPr>
          <p:nvPr/>
        </p:nvSpPr>
        <p:spPr bwMode="auto">
          <a:xfrm>
            <a:off x="3098460" y="1625940"/>
            <a:ext cx="5543550" cy="1200329"/>
          </a:xfrm>
          <a:prstGeom prst="rect">
            <a:avLst/>
          </a:prstGeom>
          <a:solidFill>
            <a:srgbClr val="DDDDDD"/>
          </a:solidFill>
          <a:ln w="9525">
            <a:noFill/>
            <a:miter lim="800000"/>
            <a:headEnd/>
            <a:tailEnd/>
          </a:ln>
        </p:spPr>
        <p:txBody>
          <a:bodyPr wrap="square">
            <a:spAutoFit/>
          </a:bodyPr>
          <a:lstStyle/>
          <a:p>
            <a:r>
              <a:rPr lang="zh-CN" altLang="en-US" sz="2400" dirty="0">
                <a:latin typeface="华文细黑" panose="02010600040101010101" pitchFamily="2" charset="-122"/>
                <a:ea typeface="华文细黑" panose="02010600040101010101" pitchFamily="2" charset="-122"/>
              </a:rPr>
              <a:t>需求分析：准确回答</a:t>
            </a:r>
            <a:r>
              <a:rPr lang="zh-CN" altLang="en-US" sz="2400" dirty="0">
                <a:solidFill>
                  <a:srgbClr val="0000FF"/>
                </a:solidFill>
                <a:latin typeface="华文细黑" panose="02010600040101010101" pitchFamily="2" charset="-122"/>
                <a:ea typeface="华文细黑" panose="02010600040101010101" pitchFamily="2" charset="-122"/>
              </a:rPr>
              <a:t>“系统必须做</a:t>
            </a:r>
            <a:r>
              <a:rPr lang="zh-CN" altLang="en-US" sz="2400" dirty="0" smtClean="0">
                <a:solidFill>
                  <a:srgbClr val="0000FF"/>
                </a:solidFill>
                <a:latin typeface="华文细黑" panose="02010600040101010101" pitchFamily="2" charset="-122"/>
                <a:ea typeface="华文细黑" panose="02010600040101010101" pitchFamily="2" charset="-122"/>
              </a:rPr>
              <a:t>什么</a:t>
            </a:r>
            <a:r>
              <a:rPr lang="zh-CN" altLang="en-US" sz="2400" dirty="0">
                <a:solidFill>
                  <a:srgbClr val="0000FF"/>
                </a:solidFill>
                <a:latin typeface="华文细黑" panose="02010600040101010101" pitchFamily="2" charset="-122"/>
                <a:ea typeface="华文细黑" panose="02010600040101010101" pitchFamily="2" charset="-122"/>
              </a:rPr>
              <a:t>？</a:t>
            </a:r>
            <a:r>
              <a:rPr lang="zh-CN" altLang="en-US" sz="2400" dirty="0" smtClean="0">
                <a:solidFill>
                  <a:srgbClr val="0000FF"/>
                </a:solidFill>
                <a:latin typeface="华文细黑" panose="02010600040101010101" pitchFamily="2" charset="-122"/>
                <a:ea typeface="华文细黑" panose="02010600040101010101" pitchFamily="2" charset="-122"/>
              </a:rPr>
              <a:t>”</a:t>
            </a:r>
            <a:r>
              <a:rPr lang="zh-CN" altLang="en-US" sz="2400" dirty="0">
                <a:solidFill>
                  <a:srgbClr val="0000FF"/>
                </a:solidFill>
                <a:latin typeface="华文细黑" panose="02010600040101010101" pitchFamily="2" charset="-122"/>
                <a:ea typeface="华文细黑" panose="02010600040101010101" pitchFamily="2" charset="-122"/>
              </a:rPr>
              <a:t>。</a:t>
            </a:r>
            <a:r>
              <a:rPr lang="zh-CN" altLang="en-US" sz="2400" dirty="0">
                <a:latin typeface="华文细黑" panose="02010600040101010101" pitchFamily="2" charset="-122"/>
                <a:ea typeface="华文细黑" panose="02010600040101010101" pitchFamily="2" charset="-122"/>
              </a:rPr>
              <a:t>该阶段需要给出</a:t>
            </a:r>
            <a:r>
              <a:rPr lang="zh-CN" altLang="en-US" sz="2400" dirty="0">
                <a:solidFill>
                  <a:srgbClr val="008000"/>
                </a:solidFill>
                <a:latin typeface="华文细黑" panose="02010600040101010101" pitchFamily="2" charset="-122"/>
                <a:ea typeface="华文细黑" panose="02010600040101010101" pitchFamily="2" charset="-122"/>
              </a:rPr>
              <a:t>软件需求规格说明书</a:t>
            </a:r>
          </a:p>
        </p:txBody>
      </p:sp>
      <p:pic>
        <p:nvPicPr>
          <p:cNvPr id="13" name="Picture 9" descr="BD07179_"/>
          <p:cNvPicPr>
            <a:picLocks noChangeAspect="1" noChangeArrowheads="1"/>
          </p:cNvPicPr>
          <p:nvPr/>
        </p:nvPicPr>
        <p:blipFill>
          <a:blip r:embed="rId2" cstate="print">
            <a:lum bright="24000" contrast="24000"/>
          </a:blip>
          <a:srcRect/>
          <a:stretch>
            <a:fillRect/>
          </a:stretch>
        </p:blipFill>
        <p:spPr bwMode="auto">
          <a:xfrm>
            <a:off x="6338888" y="3425893"/>
            <a:ext cx="1728787" cy="1241425"/>
          </a:xfrm>
          <a:prstGeom prst="rect">
            <a:avLst/>
          </a:prstGeom>
          <a:noFill/>
          <a:ln w="9525">
            <a:noFill/>
            <a:miter lim="800000"/>
            <a:headEnd/>
            <a:tailEnd/>
          </a:ln>
        </p:spPr>
      </p:pic>
      <p:pic>
        <p:nvPicPr>
          <p:cNvPr id="14" name="图片 13"/>
          <p:cNvPicPr>
            <a:picLocks noChangeAspect="1"/>
          </p:cNvPicPr>
          <p:nvPr/>
        </p:nvPicPr>
        <p:blipFill>
          <a:blip r:embed="rId3"/>
          <a:stretch>
            <a:fillRect/>
          </a:stretch>
        </p:blipFill>
        <p:spPr>
          <a:xfrm>
            <a:off x="628938" y="1701256"/>
            <a:ext cx="2047587" cy="1049699"/>
          </a:xfrm>
          <a:prstGeom prst="rect">
            <a:avLst/>
          </a:prstGeom>
        </p:spPr>
      </p:pic>
      <p:sp>
        <p:nvSpPr>
          <p:cNvPr id="15" name="矩形 14"/>
          <p:cNvSpPr/>
          <p:nvPr/>
        </p:nvSpPr>
        <p:spPr>
          <a:xfrm>
            <a:off x="506412" y="5289369"/>
            <a:ext cx="8269288" cy="707886"/>
          </a:xfrm>
          <a:prstGeom prst="rect">
            <a:avLst/>
          </a:prstGeom>
          <a:noFill/>
          <a:ln w="9525">
            <a:noFill/>
            <a:miter lim="800000"/>
            <a:headEnd/>
            <a:tailEnd/>
          </a:ln>
        </p:spPr>
        <p:txBody>
          <a:bodyPr>
            <a:spAutoFit/>
          </a:bodyPr>
          <a:lstStyle/>
          <a:p>
            <a:pPr fontAlgn="base">
              <a:spcBef>
                <a:spcPct val="0"/>
              </a:spcBef>
              <a:spcAft>
                <a:spcPct val="0"/>
              </a:spcAft>
            </a:pPr>
            <a:r>
              <a:rPr lang="zh-CN" altLang="en-US" sz="2000" dirty="0">
                <a:latin typeface="华文细黑" panose="02010600040101010101" pitchFamily="2" charset="-122"/>
                <a:ea typeface="华文细黑" panose="02010600040101010101" pitchFamily="2" charset="-122"/>
              </a:rPr>
              <a:t>总体设计又称为</a:t>
            </a:r>
            <a:r>
              <a:rPr lang="zh-CN" altLang="en-US" sz="2000" dirty="0">
                <a:solidFill>
                  <a:srgbClr val="0000FF"/>
                </a:solidFill>
                <a:latin typeface="华文细黑" panose="02010600040101010101" pitchFamily="2" charset="-122"/>
                <a:ea typeface="华文细黑" panose="02010600040101010101" pitchFamily="2" charset="-122"/>
              </a:rPr>
              <a:t>概要设计或初步设计</a:t>
            </a:r>
            <a:r>
              <a:rPr lang="zh-CN" altLang="en-US" sz="2000" dirty="0">
                <a:latin typeface="华文细黑" panose="02010600040101010101" pitchFamily="2" charset="-122"/>
                <a:ea typeface="华文细黑" panose="02010600040101010101" pitchFamily="2" charset="-122"/>
              </a:rPr>
              <a:t>。公司中，一般称为</a:t>
            </a:r>
            <a:r>
              <a:rPr lang="en-US" altLang="zh-CN" sz="2000" dirty="0">
                <a:solidFill>
                  <a:srgbClr val="0000FF"/>
                </a:solidFill>
                <a:latin typeface="华文细黑" panose="02010600040101010101" pitchFamily="2" charset="-122"/>
                <a:ea typeface="华文细黑" panose="02010600040101010101" pitchFamily="2" charset="-122"/>
              </a:rPr>
              <a:t>High-level Design</a:t>
            </a:r>
            <a:r>
              <a:rPr lang="zh-CN" altLang="en-US" sz="2000" dirty="0">
                <a:solidFill>
                  <a:srgbClr val="0000FF"/>
                </a:solidFill>
                <a:latin typeface="华文细黑" panose="02010600040101010101" pitchFamily="2" charset="-122"/>
                <a:ea typeface="华文细黑" panose="02010600040101010101" pitchFamily="2" charset="-122"/>
              </a:rPr>
              <a:t>，</a:t>
            </a:r>
            <a:r>
              <a:rPr lang="en-US" altLang="zh-CN" sz="2000" dirty="0">
                <a:solidFill>
                  <a:srgbClr val="0000FF"/>
                </a:solidFill>
                <a:latin typeface="华文细黑" panose="02010600040101010101" pitchFamily="2" charset="-122"/>
                <a:ea typeface="华文细黑" panose="02010600040101010101" pitchFamily="2" charset="-122"/>
              </a:rPr>
              <a:t>Software Architecture Design</a:t>
            </a:r>
          </a:p>
        </p:txBody>
      </p:sp>
    </p:spTree>
    <p:extLst>
      <p:ext uri="{BB962C8B-B14F-4D97-AF65-F5344CB8AC3E}">
        <p14:creationId xmlns:p14="http://schemas.microsoft.com/office/powerpoint/2010/main" val="229319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4" presetClass="entr" presetSubtype="1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randombar(horizontal)">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抽象思想</a:t>
            </a:r>
          </a:p>
        </p:txBody>
      </p:sp>
      <p:sp>
        <p:nvSpPr>
          <p:cNvPr id="3" name="内容占位符 2"/>
          <p:cNvSpPr>
            <a:spLocks noGrp="1"/>
          </p:cNvSpPr>
          <p:nvPr>
            <p:ph idx="1"/>
          </p:nvPr>
        </p:nvSpPr>
        <p:spPr/>
        <p:txBody>
          <a:bodyPr/>
          <a:lstStyle/>
          <a:p>
            <a:r>
              <a:rPr lang="zh-CN" altLang="en-US" b="0" dirty="0">
                <a:latin typeface="华文细黑" panose="02010600040101010101" pitchFamily="2" charset="-122"/>
                <a:ea typeface="华文细黑" panose="02010600040101010101" pitchFamily="2" charset="-122"/>
              </a:rPr>
              <a:t>在认识事物、分析和解决问题的过程中，</a:t>
            </a:r>
            <a:r>
              <a:rPr lang="zh-CN" altLang="en-US" b="0" dirty="0">
                <a:solidFill>
                  <a:srgbClr val="0000FF"/>
                </a:solidFill>
                <a:latin typeface="华文细黑" panose="02010600040101010101" pitchFamily="2" charset="-122"/>
                <a:ea typeface="华文细黑" panose="02010600040101010101" pitchFamily="2" charset="-122"/>
              </a:rPr>
              <a:t>忽略那些与当前研究目标不相关的部分</a:t>
            </a:r>
            <a:r>
              <a:rPr lang="en-US" altLang="zh-CN" b="0" dirty="0">
                <a:latin typeface="华文细黑" panose="02010600040101010101" pitchFamily="2" charset="-122"/>
                <a:ea typeface="华文细黑" panose="02010600040101010101" pitchFamily="2" charset="-122"/>
              </a:rPr>
              <a:t>, </a:t>
            </a:r>
            <a:r>
              <a:rPr lang="zh-CN" altLang="en-US" b="0" dirty="0">
                <a:latin typeface="华文细黑" panose="02010600040101010101" pitchFamily="2" charset="-122"/>
                <a:ea typeface="华文细黑" panose="02010600040101010101" pitchFamily="2" charset="-122"/>
              </a:rPr>
              <a:t>以便将注意力</a:t>
            </a:r>
            <a:r>
              <a:rPr lang="zh-CN" altLang="en-US" b="0" dirty="0">
                <a:solidFill>
                  <a:srgbClr val="0000FF"/>
                </a:solidFill>
                <a:latin typeface="华文细黑" panose="02010600040101010101" pitchFamily="2" charset="-122"/>
                <a:ea typeface="华文细黑" panose="02010600040101010101" pitchFamily="2" charset="-122"/>
              </a:rPr>
              <a:t>集中于与当前目标相关</a:t>
            </a:r>
            <a:r>
              <a:rPr lang="zh-CN" altLang="en-US" b="0" dirty="0">
                <a:latin typeface="华文细黑" panose="02010600040101010101" pitchFamily="2" charset="-122"/>
                <a:ea typeface="华文细黑" panose="02010600040101010101" pitchFamily="2" charset="-122"/>
              </a:rPr>
              <a:t>的方面。</a:t>
            </a:r>
            <a:endParaRPr lang="en-US" altLang="zh-CN" b="0" dirty="0">
              <a:latin typeface="华文细黑" panose="02010600040101010101" pitchFamily="2" charset="-122"/>
              <a:ea typeface="华文细黑" panose="02010600040101010101" pitchFamily="2" charset="-122"/>
            </a:endParaRPr>
          </a:p>
          <a:p>
            <a:endParaRPr lang="zh-CN" altLang="en-US" dirty="0"/>
          </a:p>
          <a:p>
            <a:endParaRPr lang="zh-CN" altLang="en-US" dirty="0"/>
          </a:p>
        </p:txBody>
      </p:sp>
      <p:pic>
        <p:nvPicPr>
          <p:cNvPr id="4098" name="Picture 2" descr="https://gss1.bdstatic.com/-vo3dSag_xI4khGkpoWK1HF6hhy/baike/c0%3Dbaike80%2C5%2C5%2C80%2C26/sign=24f7fd3f213fb80e18dc698557b8444b/0eb30f2442a7d933ed8b157dad4bd11373f0019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021" y="2883876"/>
            <a:ext cx="3168678" cy="309263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gss1.bdstatic.com/-vo3dSag_xI4khGkpoWK1HF6hhy/baike/crop%3D0%2C28%2C500%2C330%3Bc0%3Dbaike80%2C5%2C5%2C80%2C26/sign=afa98f9a998fa0ec6b883e4d1ba775dc/8644ebf81a4c510f1480afb36859252dd52aa5d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231" y="2883876"/>
            <a:ext cx="3870082" cy="3092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90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randombar(horizontal)">
                                      <p:cBhvr>
                                        <p:cTn id="7" dur="500"/>
                                        <p:tgtEl>
                                          <p:spTgt spid="4098"/>
                                        </p:tgtEl>
                                      </p:cBhvr>
                                    </p:animEffect>
                                  </p:childTnLst>
                                </p:cTn>
                              </p:par>
                              <p:par>
                                <p:cTn id="8" presetID="14" presetClass="entr" presetSubtype="10"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randombar(horizontal)">
                                      <p:cBhvr>
                                        <p:cTn id="10"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软件开发是典型的抽象过程</a:t>
            </a:r>
          </a:p>
        </p:txBody>
      </p:sp>
      <p:sp>
        <p:nvSpPr>
          <p:cNvPr id="3" name="内容占位符 2"/>
          <p:cNvSpPr>
            <a:spLocks noGrp="1"/>
          </p:cNvSpPr>
          <p:nvPr>
            <p:ph idx="1"/>
          </p:nvPr>
        </p:nvSpPr>
        <p:spPr/>
        <p:txBody>
          <a:bodyPr/>
          <a:lstStyle/>
          <a:p>
            <a:r>
              <a:rPr lang="zh-CN" altLang="en-US" b="0" dirty="0">
                <a:latin typeface="华文细黑" panose="02010600040101010101" pitchFamily="2" charset="-122"/>
                <a:ea typeface="华文细黑" panose="02010600040101010101" pitchFamily="2" charset="-122"/>
              </a:rPr>
              <a:t>软件开发实际上就是一个</a:t>
            </a:r>
            <a:r>
              <a:rPr lang="zh-CN" altLang="en-US" b="0" dirty="0">
                <a:solidFill>
                  <a:srgbClr val="0000FF"/>
                </a:solidFill>
                <a:latin typeface="华文细黑" panose="02010600040101010101" pitchFamily="2" charset="-122"/>
                <a:ea typeface="华文细黑" panose="02010600040101010101" pitchFamily="2" charset="-122"/>
              </a:rPr>
              <a:t>从高层次抽象到低层次抽象逐步过渡</a:t>
            </a:r>
            <a:r>
              <a:rPr lang="zh-CN" altLang="en-US" b="0" dirty="0">
                <a:latin typeface="华文细黑" panose="02010600040101010101" pitchFamily="2" charset="-122"/>
                <a:ea typeface="华文细黑" panose="02010600040101010101" pitchFamily="2" charset="-122"/>
              </a:rPr>
              <a:t>的过程。</a:t>
            </a:r>
          </a:p>
          <a:p>
            <a:r>
              <a:rPr lang="zh-CN" altLang="en-US" b="0" dirty="0">
                <a:latin typeface="华文细黑" panose="02010600040101010101" pitchFamily="2" charset="-122"/>
                <a:ea typeface="华文细黑" panose="02010600040101010101" pitchFamily="2" charset="-122"/>
              </a:rPr>
              <a:t>一个复杂的系统</a:t>
            </a:r>
            <a:r>
              <a:rPr lang="zh-CN" altLang="en-US" b="0" dirty="0">
                <a:solidFill>
                  <a:srgbClr val="0000FF"/>
                </a:solidFill>
                <a:latin typeface="华文细黑" panose="02010600040101010101" pitchFamily="2" charset="-122"/>
                <a:ea typeface="华文细黑" panose="02010600040101010101" pitchFamily="2" charset="-122"/>
              </a:rPr>
              <a:t>先用一些高级的抽象概念构造和理解</a:t>
            </a:r>
            <a:r>
              <a:rPr lang="zh-CN" altLang="en-US" b="0" dirty="0">
                <a:latin typeface="华文细黑" panose="02010600040101010101" pitchFamily="2" charset="-122"/>
                <a:ea typeface="华文细黑" panose="02010600040101010101" pitchFamily="2" charset="-122"/>
              </a:rPr>
              <a:t>，这些高级概念</a:t>
            </a:r>
            <a:r>
              <a:rPr lang="zh-CN" altLang="en-US" b="0" dirty="0">
                <a:solidFill>
                  <a:srgbClr val="0000FF"/>
                </a:solidFill>
                <a:latin typeface="华文细黑" panose="02010600040101010101" pitchFamily="2" charset="-122"/>
                <a:ea typeface="华文细黑" panose="02010600040101010101" pitchFamily="2" charset="-122"/>
              </a:rPr>
              <a:t>又用较低级的概念构造和理解</a:t>
            </a:r>
            <a:r>
              <a:rPr lang="zh-CN" altLang="en-US" b="0" dirty="0">
                <a:latin typeface="华文细黑" panose="02010600040101010101" pitchFamily="2" charset="-122"/>
                <a:ea typeface="华文细黑" panose="02010600040101010101" pitchFamily="2" charset="-122"/>
              </a:rPr>
              <a:t>，如此进行下去，直到具体元素。</a:t>
            </a:r>
          </a:p>
          <a:p>
            <a:endParaRPr lang="zh-CN" altLang="en-US" dirty="0"/>
          </a:p>
          <a:p>
            <a:endParaRPr lang="zh-CN" altLang="en-US" dirty="0"/>
          </a:p>
        </p:txBody>
      </p:sp>
    </p:spTree>
    <p:extLst>
      <p:ext uri="{BB962C8B-B14F-4D97-AF65-F5344CB8AC3E}">
        <p14:creationId xmlns:p14="http://schemas.microsoft.com/office/powerpoint/2010/main" val="290883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5.2.3 </a:t>
            </a:r>
            <a:r>
              <a:rPr lang="zh-CN" altLang="en-US" dirty="0"/>
              <a:t>逐步求精</a:t>
            </a:r>
          </a:p>
        </p:txBody>
      </p:sp>
      <p:sp>
        <p:nvSpPr>
          <p:cNvPr id="3" name="内容占位符 2"/>
          <p:cNvSpPr>
            <a:spLocks noGrp="1"/>
          </p:cNvSpPr>
          <p:nvPr>
            <p:ph idx="1"/>
          </p:nvPr>
        </p:nvSpPr>
        <p:spPr/>
        <p:txBody>
          <a:bodyPr/>
          <a:lstStyle/>
          <a:p>
            <a:r>
              <a:rPr lang="zh-CN" altLang="en-US" b="0" dirty="0">
                <a:solidFill>
                  <a:srgbClr val="0000FF"/>
                </a:solidFill>
                <a:latin typeface="华文细黑" panose="02010600040101010101" pitchFamily="2" charset="-122"/>
                <a:ea typeface="华文细黑" panose="02010600040101010101" pitchFamily="2" charset="-122"/>
              </a:rPr>
              <a:t>定义</a:t>
            </a:r>
            <a:r>
              <a:rPr lang="en-US" altLang="zh-CN" b="0" dirty="0">
                <a:solidFill>
                  <a:srgbClr val="0000FF"/>
                </a:solidFill>
                <a:latin typeface="华文细黑" panose="02010600040101010101" pitchFamily="2" charset="-122"/>
                <a:ea typeface="华文细黑" panose="02010600040101010101" pitchFamily="2" charset="-122"/>
              </a:rPr>
              <a:t>:</a:t>
            </a:r>
            <a:r>
              <a:rPr lang="zh-CN" altLang="en-US" b="0" dirty="0">
                <a:latin typeface="华文细黑" panose="02010600040101010101" pitchFamily="2" charset="-122"/>
                <a:ea typeface="华文细黑" panose="02010600040101010101" pitchFamily="2" charset="-122"/>
              </a:rPr>
              <a:t>为了能集中精力解决主要问题而尽量推迟对问题细节的考虑。</a:t>
            </a:r>
          </a:p>
          <a:p>
            <a:r>
              <a:rPr lang="zh-CN" altLang="en-US" b="0" dirty="0">
                <a:solidFill>
                  <a:srgbClr val="0000FF"/>
                </a:solidFill>
                <a:latin typeface="华文细黑" panose="02010600040101010101" pitchFamily="2" charset="-122"/>
                <a:ea typeface="华文细黑" panose="02010600040101010101" pitchFamily="2" charset="-122"/>
              </a:rPr>
              <a:t>依据</a:t>
            </a:r>
            <a:r>
              <a:rPr lang="en-US" altLang="zh-CN" b="0" dirty="0">
                <a:solidFill>
                  <a:srgbClr val="0000FF"/>
                </a:solidFill>
                <a:latin typeface="华文细黑" panose="02010600040101010101" pitchFamily="2" charset="-122"/>
                <a:ea typeface="华文细黑" panose="02010600040101010101" pitchFamily="2" charset="-122"/>
              </a:rPr>
              <a:t>: </a:t>
            </a:r>
            <a:r>
              <a:rPr lang="en-US" altLang="zh-CN" b="0" dirty="0">
                <a:latin typeface="华文细黑" panose="02010600040101010101" pitchFamily="2" charset="-122"/>
                <a:ea typeface="华文细黑" panose="02010600040101010101" pitchFamily="2" charset="-122"/>
              </a:rPr>
              <a:t>Miller</a:t>
            </a:r>
            <a:r>
              <a:rPr lang="zh-CN" altLang="en-US" b="0" dirty="0">
                <a:latin typeface="华文细黑" panose="02010600040101010101" pitchFamily="2" charset="-122"/>
                <a:ea typeface="华文细黑" panose="02010600040101010101" pitchFamily="2" charset="-122"/>
              </a:rPr>
              <a:t>法则，一个人在任何时候都只能把注意力集中在</a:t>
            </a:r>
            <a:r>
              <a:rPr lang="zh-CN" altLang="en-US" b="0" dirty="0">
                <a:solidFill>
                  <a:srgbClr val="0000FF"/>
                </a:solidFill>
                <a:latin typeface="华文细黑" panose="02010600040101010101" pitchFamily="2" charset="-122"/>
                <a:ea typeface="华文细黑" panose="02010600040101010101" pitchFamily="2" charset="-122"/>
              </a:rPr>
              <a:t>（</a:t>
            </a:r>
            <a:r>
              <a:rPr lang="en-US" altLang="zh-CN" b="0" dirty="0">
                <a:solidFill>
                  <a:srgbClr val="0000FF"/>
                </a:solidFill>
                <a:latin typeface="华文细黑" panose="02010600040101010101" pitchFamily="2" charset="-122"/>
                <a:ea typeface="华文细黑" panose="02010600040101010101" pitchFamily="2" charset="-122"/>
              </a:rPr>
              <a:t>7±2</a:t>
            </a:r>
            <a:r>
              <a:rPr lang="zh-CN" altLang="en-US" b="0" dirty="0">
                <a:solidFill>
                  <a:srgbClr val="0000FF"/>
                </a:solidFill>
                <a:latin typeface="华文细黑" panose="02010600040101010101" pitchFamily="2" charset="-122"/>
                <a:ea typeface="华文细黑" panose="02010600040101010101" pitchFamily="2" charset="-122"/>
              </a:rPr>
              <a:t>）</a:t>
            </a:r>
            <a:r>
              <a:rPr lang="zh-CN" altLang="en-US" b="0" dirty="0">
                <a:latin typeface="华文细黑" panose="02010600040101010101" pitchFamily="2" charset="-122"/>
                <a:ea typeface="华文细黑" panose="02010600040101010101" pitchFamily="2" charset="-122"/>
              </a:rPr>
              <a:t>个知识块上</a:t>
            </a:r>
            <a:endParaRPr lang="en-US" altLang="zh-CN" b="0" dirty="0">
              <a:latin typeface="华文细黑" panose="02010600040101010101" pitchFamily="2" charset="-122"/>
              <a:ea typeface="华文细黑" panose="02010600040101010101" pitchFamily="2" charset="-122"/>
            </a:endParaRPr>
          </a:p>
          <a:p>
            <a:endParaRPr lang="zh-CN" altLang="en-US" dirty="0"/>
          </a:p>
          <a:p>
            <a:endParaRPr lang="zh-CN" altLang="en-US" dirty="0"/>
          </a:p>
        </p:txBody>
      </p:sp>
    </p:spTree>
    <p:extLst>
      <p:ext uri="{BB962C8B-B14F-4D97-AF65-F5344CB8AC3E}">
        <p14:creationId xmlns:p14="http://schemas.microsoft.com/office/powerpoint/2010/main" val="243679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注意力测试</a:t>
            </a:r>
          </a:p>
        </p:txBody>
      </p:sp>
      <p:sp>
        <p:nvSpPr>
          <p:cNvPr id="6" name="矩形 5"/>
          <p:cNvSpPr/>
          <p:nvPr/>
        </p:nvSpPr>
        <p:spPr>
          <a:xfrm>
            <a:off x="1233938" y="2189499"/>
            <a:ext cx="6944667" cy="1916294"/>
          </a:xfrm>
          <a:prstGeom prst="rect">
            <a:avLst/>
          </a:prstGeom>
        </p:spPr>
        <p:txBody>
          <a:bodyPr wrap="square">
            <a:spAutoFit/>
          </a:bodyPr>
          <a:lstStyle/>
          <a:p>
            <a:pPr>
              <a:lnSpc>
                <a:spcPct val="200000"/>
              </a:lnSpc>
            </a:pPr>
            <a:r>
              <a:rPr lang="zh-CN" altLang="en-US" sz="3200" dirty="0">
                <a:solidFill>
                  <a:srgbClr val="0000FF"/>
                </a:solidFill>
                <a:latin typeface="楷体" panose="02010609060101010101" pitchFamily="49" charset="-122"/>
                <a:ea typeface="楷体" panose="02010609060101010101" pitchFamily="49" charset="-122"/>
              </a:rPr>
              <a:t>苹果  猴子  飞机  珠宝   鲜花  地图  面包   勺子   美女   仓库</a:t>
            </a:r>
          </a:p>
        </p:txBody>
      </p:sp>
    </p:spTree>
    <p:extLst>
      <p:ext uri="{BB962C8B-B14F-4D97-AF65-F5344CB8AC3E}">
        <p14:creationId xmlns:p14="http://schemas.microsoft.com/office/powerpoint/2010/main" val="41201839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逐步求精的原则</a:t>
            </a:r>
          </a:p>
        </p:txBody>
      </p:sp>
      <p:sp>
        <p:nvSpPr>
          <p:cNvPr id="3" name="内容占位符 2"/>
          <p:cNvSpPr>
            <a:spLocks noGrp="1"/>
          </p:cNvSpPr>
          <p:nvPr>
            <p:ph idx="1"/>
          </p:nvPr>
        </p:nvSpPr>
        <p:spPr/>
        <p:txBody>
          <a:bodyPr/>
          <a:lstStyle/>
          <a:p>
            <a:r>
              <a:rPr lang="zh-CN" altLang="en-US" b="0" dirty="0">
                <a:latin typeface="华文细黑" panose="02010600040101010101" pitchFamily="2" charset="-122"/>
                <a:ea typeface="华文细黑" panose="02010600040101010101" pitchFamily="2" charset="-122"/>
              </a:rPr>
              <a:t>把精力</a:t>
            </a:r>
            <a:r>
              <a:rPr lang="zh-CN" altLang="en-US" b="0" dirty="0">
                <a:solidFill>
                  <a:srgbClr val="0000FF"/>
                </a:solidFill>
                <a:latin typeface="华文细黑" panose="02010600040101010101" pitchFamily="2" charset="-122"/>
                <a:ea typeface="华文细黑" panose="02010600040101010101" pitchFamily="2" charset="-122"/>
              </a:rPr>
              <a:t>集中在</a:t>
            </a:r>
            <a:r>
              <a:rPr lang="zh-CN" altLang="en-US" b="0" dirty="0">
                <a:latin typeface="华文细黑" panose="02010600040101010101" pitchFamily="2" charset="-122"/>
                <a:ea typeface="华文细黑" panose="02010600040101010101" pitchFamily="2" charset="-122"/>
              </a:rPr>
              <a:t>与当前开发阶段</a:t>
            </a:r>
            <a:r>
              <a:rPr lang="zh-CN" altLang="en-US" b="0" dirty="0">
                <a:solidFill>
                  <a:srgbClr val="0000FF"/>
                </a:solidFill>
                <a:latin typeface="华文细黑" panose="02010600040101010101" pitchFamily="2" charset="-122"/>
                <a:ea typeface="华文细黑" panose="02010600040101010101" pitchFamily="2" charset="-122"/>
              </a:rPr>
              <a:t>最相关</a:t>
            </a:r>
            <a:r>
              <a:rPr lang="zh-CN" altLang="en-US" b="0" dirty="0">
                <a:latin typeface="华文细黑" panose="02010600040101010101" pitchFamily="2" charset="-122"/>
                <a:ea typeface="华文细黑" panose="02010600040101010101" pitchFamily="2" charset="-122"/>
              </a:rPr>
              <a:t>的那些方面；</a:t>
            </a:r>
            <a:endParaRPr lang="en-US" altLang="zh-CN" b="0" dirty="0">
              <a:latin typeface="华文细黑" panose="02010600040101010101" pitchFamily="2" charset="-122"/>
              <a:ea typeface="华文细黑" panose="02010600040101010101" pitchFamily="2" charset="-122"/>
            </a:endParaRPr>
          </a:p>
          <a:p>
            <a:r>
              <a:rPr lang="zh-CN" altLang="en-US" b="0" dirty="0">
                <a:latin typeface="华文细黑" panose="02010600040101010101" pitchFamily="2" charset="-122"/>
                <a:ea typeface="华文细黑" panose="02010600040101010101" pitchFamily="2" charset="-122"/>
              </a:rPr>
              <a:t>而</a:t>
            </a:r>
            <a:r>
              <a:rPr lang="zh-CN" altLang="en-US" b="0" dirty="0">
                <a:solidFill>
                  <a:srgbClr val="0000FF"/>
                </a:solidFill>
                <a:latin typeface="华文细黑" panose="02010600040101010101" pitchFamily="2" charset="-122"/>
                <a:ea typeface="华文细黑" panose="02010600040101010101" pitchFamily="2" charset="-122"/>
              </a:rPr>
              <a:t>忽略</a:t>
            </a:r>
            <a:r>
              <a:rPr lang="zh-CN" altLang="en-US" b="0" dirty="0">
                <a:latin typeface="华文细黑" panose="02010600040101010101" pitchFamily="2" charset="-122"/>
                <a:ea typeface="华文细黑" panose="02010600040101010101" pitchFamily="2" charset="-122"/>
              </a:rPr>
              <a:t>那些对整体解决方案来说虽然是必要的，然而目前还不需要考虑的</a:t>
            </a:r>
            <a:r>
              <a:rPr lang="zh-CN" altLang="en-US" b="0" dirty="0">
                <a:solidFill>
                  <a:srgbClr val="0000FF"/>
                </a:solidFill>
                <a:latin typeface="华文细黑" panose="02010600040101010101" pitchFamily="2" charset="-122"/>
                <a:ea typeface="华文细黑" panose="02010600040101010101" pitchFamily="2" charset="-122"/>
              </a:rPr>
              <a:t>细节</a:t>
            </a:r>
            <a:r>
              <a:rPr lang="zh-CN" altLang="en-US" b="0" dirty="0">
                <a:latin typeface="华文细黑" panose="02010600040101010101" pitchFamily="2" charset="-122"/>
                <a:ea typeface="华文细黑" panose="02010600040101010101" pitchFamily="2" charset="-122"/>
              </a:rPr>
              <a:t>；</a:t>
            </a:r>
            <a:endParaRPr lang="en-US" altLang="zh-CN" b="0" dirty="0">
              <a:latin typeface="华文细黑" panose="02010600040101010101" pitchFamily="2" charset="-122"/>
              <a:ea typeface="华文细黑" panose="02010600040101010101" pitchFamily="2" charset="-122"/>
            </a:endParaRPr>
          </a:p>
          <a:p>
            <a:r>
              <a:rPr lang="zh-CN" altLang="en-US" b="0" dirty="0">
                <a:latin typeface="华文细黑" panose="02010600040101010101" pitchFamily="2" charset="-122"/>
                <a:ea typeface="华文细黑" panose="02010600040101010101" pitchFamily="2" charset="-122"/>
              </a:rPr>
              <a:t>这些细节将留到以后再考虑。</a:t>
            </a:r>
          </a:p>
          <a:p>
            <a:endParaRPr lang="zh-CN" altLang="en-US" dirty="0"/>
          </a:p>
        </p:txBody>
      </p:sp>
    </p:spTree>
    <p:extLst>
      <p:ext uri="{BB962C8B-B14F-4D97-AF65-F5344CB8AC3E}">
        <p14:creationId xmlns:p14="http://schemas.microsoft.com/office/powerpoint/2010/main" val="252409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抽象与求精是互补的过程</a:t>
            </a:r>
          </a:p>
        </p:txBody>
      </p:sp>
      <p:sp>
        <p:nvSpPr>
          <p:cNvPr id="3" name="内容占位符 2"/>
          <p:cNvSpPr>
            <a:spLocks noGrp="1"/>
          </p:cNvSpPr>
          <p:nvPr>
            <p:ph idx="1"/>
          </p:nvPr>
        </p:nvSpPr>
        <p:spPr/>
        <p:txBody>
          <a:bodyPr/>
          <a:lstStyle/>
          <a:p>
            <a:r>
              <a:rPr lang="zh-CN" altLang="en-US" sz="3200" b="0" dirty="0">
                <a:latin typeface="华文细黑" panose="02010600040101010101" pitchFamily="2" charset="-122"/>
                <a:ea typeface="华文细黑" panose="02010600040101010101" pitchFamily="2" charset="-122"/>
              </a:rPr>
              <a:t>抽象→ 过程</a:t>
            </a:r>
            <a:r>
              <a:rPr lang="en-US" altLang="zh-CN" sz="3200" b="0" dirty="0">
                <a:latin typeface="华文细黑" panose="02010600040101010101" pitchFamily="2" charset="-122"/>
                <a:ea typeface="华文细黑" panose="02010600040101010101" pitchFamily="2" charset="-122"/>
              </a:rPr>
              <a:t>, </a:t>
            </a:r>
            <a:r>
              <a:rPr lang="zh-CN" altLang="en-US" sz="3200" b="0" dirty="0">
                <a:latin typeface="华文细黑" panose="02010600040101010101" pitchFamily="2" charset="-122"/>
                <a:ea typeface="华文细黑" panose="02010600040101010101" pitchFamily="2" charset="-122"/>
              </a:rPr>
              <a:t>数据</a:t>
            </a:r>
            <a:r>
              <a:rPr lang="en-US" altLang="zh-CN" sz="3200" b="0" dirty="0">
                <a:latin typeface="华文细黑" panose="02010600040101010101" pitchFamily="2" charset="-122"/>
                <a:ea typeface="华文细黑" panose="02010600040101010101" pitchFamily="2" charset="-122"/>
              </a:rPr>
              <a:t>, </a:t>
            </a:r>
            <a:r>
              <a:rPr lang="zh-CN" altLang="en-US" sz="3200" b="0" dirty="0">
                <a:latin typeface="华文细黑" panose="02010600040101010101" pitchFamily="2" charset="-122"/>
                <a:ea typeface="华文细黑" panose="02010600040101010101" pitchFamily="2" charset="-122"/>
              </a:rPr>
              <a:t>忽略底层细节</a:t>
            </a:r>
          </a:p>
          <a:p>
            <a:r>
              <a:rPr lang="zh-CN" altLang="en-US" sz="3200" b="0" dirty="0">
                <a:latin typeface="华文细黑" panose="02010600040101010101" pitchFamily="2" charset="-122"/>
                <a:ea typeface="华文细黑" panose="02010600040101010101" pitchFamily="2" charset="-122"/>
              </a:rPr>
              <a:t>求精→ 设计中揭示出底层细节</a:t>
            </a:r>
          </a:p>
          <a:p>
            <a:endParaRPr lang="zh-CN" altLang="en-US" dirty="0"/>
          </a:p>
        </p:txBody>
      </p:sp>
    </p:spTree>
    <p:extLst>
      <p:ext uri="{BB962C8B-B14F-4D97-AF65-F5344CB8AC3E}">
        <p14:creationId xmlns:p14="http://schemas.microsoft.com/office/powerpoint/2010/main" val="213555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800" dirty="0" smtClean="0">
                <a:solidFill>
                  <a:srgbClr val="000000"/>
                </a:solidFill>
                <a:latin typeface="华文细黑" panose="02010600040101010101" pitchFamily="2" charset="-122"/>
                <a:ea typeface="华文细黑" panose="02010600040101010101" pitchFamily="2" charset="-122"/>
                <a:sym typeface="Microsoft Yahei" panose="020B0503020204020204" pitchFamily="34" charset="-122"/>
              </a:rPr>
              <a:t>结构化程序</a:t>
            </a:r>
            <a:r>
              <a:rPr lang="zh-CN" altLang="en-US" sz="2800" dirty="0">
                <a:solidFill>
                  <a:srgbClr val="000000"/>
                </a:solidFill>
                <a:latin typeface="华文细黑" panose="02010600040101010101" pitchFamily="2" charset="-122"/>
                <a:ea typeface="华文细黑" panose="02010600040101010101" pitchFamily="2" charset="-122"/>
                <a:sym typeface="Microsoft Yahei" panose="020B0503020204020204" pitchFamily="34" charset="-122"/>
              </a:rPr>
              <a:t>设计的一种基本方法</a:t>
            </a:r>
            <a:r>
              <a:rPr lang="zh-CN" altLang="en-US" sz="2800" dirty="0" smtClean="0">
                <a:solidFill>
                  <a:srgbClr val="000000"/>
                </a:solidFill>
                <a:latin typeface="华文细黑" panose="02010600040101010101" pitchFamily="2" charset="-122"/>
                <a:ea typeface="华文细黑" panose="02010600040101010101" pitchFamily="2" charset="-122"/>
                <a:sym typeface="Microsoft Yahei" panose="020B0503020204020204" pitchFamily="34" charset="-122"/>
              </a:rPr>
              <a:t>是（）</a:t>
            </a:r>
            <a:endParaRPr lang="zh-CN" altLang="en-US" sz="2800" dirty="0">
              <a:solidFill>
                <a:srgbClr val="000000"/>
              </a:solidFill>
              <a:latin typeface="华文细黑" panose="02010600040101010101" pitchFamily="2" charset="-122"/>
              <a:ea typeface="华文细黑" panose="02010600040101010101" pitchFamily="2" charset="-122"/>
              <a:sym typeface="Microsoft Yahei" panose="020B0503020204020204" pitchFamily="34" charset="-122"/>
            </a:endParaRPr>
          </a:p>
        </p:txBody>
      </p:sp>
      <p:sp>
        <p:nvSpPr>
          <p:cNvPr id="6" name="文本框 5"/>
          <p:cNvSpPr txBox="1"/>
          <p:nvPr>
            <p:custDataLst>
              <p:tags r:id="rId3"/>
            </p:custDataLst>
          </p:nvPr>
        </p:nvSpPr>
        <p:spPr>
          <a:xfrm>
            <a:off x="1828800" y="2407996"/>
            <a:ext cx="6400800" cy="642938"/>
          </a:xfrm>
          <a:prstGeom prst="rect">
            <a:avLst/>
          </a:prstGeom>
          <a:noFill/>
        </p:spPr>
        <p:txBody>
          <a:bodyPr vert="horz" rtlCol="0" anchor="ctr" anchorCtr="0">
            <a:noAutofit/>
          </a:bodyPr>
          <a:lstStyle/>
          <a:p>
            <a:r>
              <a:rPr lang="zh-CN" altLang="en-US" sz="2600" dirty="0">
                <a:solidFill>
                  <a:srgbClr val="000000"/>
                </a:solidFill>
                <a:latin typeface="华文细黑" panose="02010600040101010101" pitchFamily="2" charset="-122"/>
                <a:ea typeface="华文细黑" panose="02010600040101010101" pitchFamily="2" charset="-122"/>
                <a:sym typeface="Microsoft Yahei" panose="020B0503020204020204" pitchFamily="34" charset="-122"/>
              </a:rPr>
              <a:t>筛选法	</a:t>
            </a:r>
          </a:p>
        </p:txBody>
      </p:sp>
      <p:sp>
        <p:nvSpPr>
          <p:cNvPr id="7" name="文本框 6"/>
          <p:cNvSpPr txBox="1"/>
          <p:nvPr>
            <p:custDataLst>
              <p:tags r:id="rId4"/>
            </p:custDataLst>
          </p:nvPr>
        </p:nvSpPr>
        <p:spPr>
          <a:xfrm>
            <a:off x="1828800" y="3265246"/>
            <a:ext cx="6400800" cy="642938"/>
          </a:xfrm>
          <a:prstGeom prst="rect">
            <a:avLst/>
          </a:prstGeom>
          <a:noFill/>
        </p:spPr>
        <p:txBody>
          <a:bodyPr vert="horz" rtlCol="0" anchor="ctr" anchorCtr="0">
            <a:noAutofit/>
          </a:bodyPr>
          <a:lstStyle/>
          <a:p>
            <a:r>
              <a:rPr lang="zh-CN" altLang="en-US" sz="2600" dirty="0">
                <a:solidFill>
                  <a:srgbClr val="000000"/>
                </a:solidFill>
                <a:latin typeface="华文细黑" panose="02010600040101010101" pitchFamily="2" charset="-122"/>
                <a:ea typeface="华文细黑" panose="02010600040101010101" pitchFamily="2" charset="-122"/>
                <a:sym typeface="Microsoft Yahei" panose="020B0503020204020204" pitchFamily="34" charset="-122"/>
              </a:rPr>
              <a:t>递归法</a:t>
            </a:r>
          </a:p>
        </p:txBody>
      </p:sp>
      <p:sp>
        <p:nvSpPr>
          <p:cNvPr id="8" name="文本框 7"/>
          <p:cNvSpPr txBox="1"/>
          <p:nvPr>
            <p:custDataLst>
              <p:tags r:id="rId5"/>
            </p:custDataLst>
          </p:nvPr>
        </p:nvSpPr>
        <p:spPr>
          <a:xfrm>
            <a:off x="1828800" y="4122496"/>
            <a:ext cx="6400800" cy="642938"/>
          </a:xfrm>
          <a:prstGeom prst="rect">
            <a:avLst/>
          </a:prstGeom>
          <a:noFill/>
        </p:spPr>
        <p:txBody>
          <a:bodyPr vert="horz" rtlCol="0" anchor="ctr" anchorCtr="0">
            <a:noAutofit/>
          </a:bodyPr>
          <a:lstStyle/>
          <a:p>
            <a:r>
              <a:rPr lang="zh-CN" altLang="en-US" sz="2600" dirty="0">
                <a:solidFill>
                  <a:srgbClr val="000000"/>
                </a:solidFill>
                <a:latin typeface="华文细黑" panose="02010600040101010101" pitchFamily="2" charset="-122"/>
                <a:ea typeface="华文细黑" panose="02010600040101010101" pitchFamily="2" charset="-122"/>
                <a:sym typeface="Microsoft Yahei" panose="020B0503020204020204" pitchFamily="34" charset="-122"/>
              </a:rPr>
              <a:t>归纳法</a:t>
            </a:r>
          </a:p>
        </p:txBody>
      </p:sp>
      <p:sp>
        <p:nvSpPr>
          <p:cNvPr id="9" name="文本框 8"/>
          <p:cNvSpPr txBox="1"/>
          <p:nvPr>
            <p:custDataLst>
              <p:tags r:id="rId6"/>
            </p:custDataLst>
          </p:nvPr>
        </p:nvSpPr>
        <p:spPr>
          <a:xfrm>
            <a:off x="1828800" y="4979746"/>
            <a:ext cx="6400800" cy="642938"/>
          </a:xfrm>
          <a:prstGeom prst="rect">
            <a:avLst/>
          </a:prstGeom>
          <a:noFill/>
        </p:spPr>
        <p:txBody>
          <a:bodyPr vert="horz" rtlCol="0" anchor="ctr" anchorCtr="0">
            <a:noAutofit/>
          </a:bodyPr>
          <a:lstStyle/>
          <a:p>
            <a:r>
              <a:rPr lang="zh-CN" altLang="en-US" sz="2600" dirty="0">
                <a:solidFill>
                  <a:srgbClr val="000000"/>
                </a:solidFill>
                <a:latin typeface="华文细黑" panose="02010600040101010101" pitchFamily="2" charset="-122"/>
                <a:ea typeface="华文细黑" panose="02010600040101010101" pitchFamily="2" charset="-122"/>
                <a:sym typeface="Microsoft Yahei" panose="020B0503020204020204" pitchFamily="34" charset="-122"/>
              </a:rPr>
              <a:t>逐步求精法</a:t>
            </a:r>
          </a:p>
        </p:txBody>
      </p:sp>
      <p:sp>
        <p:nvSpPr>
          <p:cNvPr id="10" name="椭圆 9"/>
          <p:cNvSpPr>
            <a:spLocks noChangeAspect="1"/>
          </p:cNvSpPr>
          <p:nvPr>
            <p:custDataLst>
              <p:tags r:id="rId7"/>
            </p:custDataLst>
          </p:nvPr>
        </p:nvSpPr>
        <p:spPr>
          <a:xfrm>
            <a:off x="1114425" y="2472289"/>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华文细黑" panose="02010600040101010101" pitchFamily="2" charset="-122"/>
                <a:ea typeface="华文细黑" panose="02010600040101010101" pitchFamily="2" charset="-122"/>
                <a:sym typeface="Microsoft Yahei" panose="020B0503020204020204" pitchFamily="34" charset="-122"/>
              </a:rPr>
              <a:t>A</a:t>
            </a:r>
            <a:endParaRPr lang="zh-CN" altLang="en-US" sz="1600">
              <a:solidFill>
                <a:srgbClr val="FFFFFF"/>
              </a:solidFill>
              <a:latin typeface="华文细黑" panose="02010600040101010101" pitchFamily="2" charset="-122"/>
              <a:ea typeface="华文细黑" panose="02010600040101010101" pitchFamily="2" charset="-122"/>
              <a:sym typeface="Microsoft Yahei" panose="020B0503020204020204" pitchFamily="34" charset="-122"/>
            </a:endParaRPr>
          </a:p>
        </p:txBody>
      </p:sp>
      <p:sp>
        <p:nvSpPr>
          <p:cNvPr id="11" name="椭圆 10"/>
          <p:cNvSpPr>
            <a:spLocks noChangeAspect="1"/>
          </p:cNvSpPr>
          <p:nvPr>
            <p:custDataLst>
              <p:tags r:id="rId8"/>
            </p:custDataLst>
          </p:nvPr>
        </p:nvSpPr>
        <p:spPr>
          <a:xfrm>
            <a:off x="1114425" y="3329539"/>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华文细黑" panose="02010600040101010101" pitchFamily="2" charset="-122"/>
                <a:ea typeface="华文细黑" panose="02010600040101010101" pitchFamily="2" charset="-122"/>
                <a:sym typeface="Microsoft Yahei" panose="020B0503020204020204" pitchFamily="34" charset="-122"/>
              </a:rPr>
              <a:t>B</a:t>
            </a:r>
            <a:endParaRPr lang="zh-CN" altLang="en-US" sz="1600">
              <a:solidFill>
                <a:srgbClr val="FFFFFF"/>
              </a:solidFill>
              <a:latin typeface="华文细黑" panose="02010600040101010101" pitchFamily="2" charset="-122"/>
              <a:ea typeface="华文细黑" panose="02010600040101010101" pitchFamily="2" charset="-122"/>
              <a:sym typeface="Microsoft Yahei" panose="020B0503020204020204" pitchFamily="34" charset="-122"/>
            </a:endParaRPr>
          </a:p>
        </p:txBody>
      </p:sp>
      <p:sp>
        <p:nvSpPr>
          <p:cNvPr id="12" name="椭圆 11"/>
          <p:cNvSpPr>
            <a:spLocks noChangeAspect="1"/>
          </p:cNvSpPr>
          <p:nvPr>
            <p:custDataLst>
              <p:tags r:id="rId9"/>
            </p:custDataLst>
          </p:nvPr>
        </p:nvSpPr>
        <p:spPr>
          <a:xfrm>
            <a:off x="1114425" y="4186789"/>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华文细黑" panose="02010600040101010101" pitchFamily="2" charset="-122"/>
                <a:ea typeface="华文细黑" panose="02010600040101010101" pitchFamily="2" charset="-122"/>
                <a:sym typeface="Microsoft Yahei" panose="020B0503020204020204" pitchFamily="34" charset="-122"/>
              </a:rPr>
              <a:t>C</a:t>
            </a:r>
            <a:endParaRPr lang="zh-CN" altLang="en-US" sz="1600">
              <a:solidFill>
                <a:srgbClr val="FFFFFF"/>
              </a:solidFill>
              <a:latin typeface="华文细黑" panose="02010600040101010101" pitchFamily="2" charset="-122"/>
              <a:ea typeface="华文细黑" panose="02010600040101010101" pitchFamily="2" charset="-122"/>
              <a:sym typeface="Microsoft Yahei" panose="020B0503020204020204" pitchFamily="34" charset="-122"/>
            </a:endParaRPr>
          </a:p>
        </p:txBody>
      </p:sp>
      <p:sp>
        <p:nvSpPr>
          <p:cNvPr id="13" name="椭圆 12"/>
          <p:cNvSpPr>
            <a:spLocks noChangeAspect="1"/>
          </p:cNvSpPr>
          <p:nvPr>
            <p:custDataLst>
              <p:tags r:id="rId10"/>
            </p:custDataLst>
          </p:nvPr>
        </p:nvSpPr>
        <p:spPr>
          <a:xfrm>
            <a:off x="1114425" y="5044039"/>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华文细黑" panose="02010600040101010101" pitchFamily="2" charset="-122"/>
                <a:ea typeface="华文细黑" panose="02010600040101010101" pitchFamily="2" charset="-122"/>
                <a:sym typeface="Microsoft Yahei" panose="020B0503020204020204" pitchFamily="34" charset="-122"/>
              </a:rPr>
              <a:t>D</a:t>
            </a:r>
            <a:endParaRPr lang="zh-CN" altLang="en-US" sz="1600">
              <a:solidFill>
                <a:srgbClr val="FFFFFF"/>
              </a:solidFill>
              <a:latin typeface="华文细黑" panose="02010600040101010101" pitchFamily="2" charset="-122"/>
              <a:ea typeface="华文细黑" panose="02010600040101010101" pitchFamily="2" charset="-122"/>
              <a:sym typeface="Microsoft Yahei" panose="020B0503020204020204" pitchFamily="34" charset="-122"/>
            </a:endParaRPr>
          </a:p>
        </p:txBody>
      </p:sp>
      <p:sp>
        <p:nvSpPr>
          <p:cNvPr id="14" name="圆角矩形 13"/>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9" name="组合 18"/>
          <p:cNvGrpSpPr/>
          <p:nvPr>
            <p:custDataLst>
              <p:tags r:id="rId12"/>
            </p:custDataLst>
          </p:nvPr>
        </p:nvGrpSpPr>
        <p:grpSpPr>
          <a:xfrm>
            <a:off x="0" y="0"/>
            <a:ext cx="9144000" cy="635000"/>
            <a:chOff x="0" y="0"/>
            <a:chExt cx="9144000" cy="635000"/>
          </a:xfrm>
        </p:grpSpPr>
        <p:sp>
          <p:nvSpPr>
            <p:cNvPr id="15"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6"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dirty="0" smtClean="0">
                  <a:solidFill>
                    <a:srgbClr val="000000"/>
                  </a:solidFill>
                  <a:latin typeface="华文细黑" panose="02010600040101010101" pitchFamily="2" charset="-122"/>
                  <a:ea typeface="华文细黑" panose="02010600040101010101" pitchFamily="2" charset="-122"/>
                  <a:sym typeface="Microsoft Yahei" panose="020B0503020204020204" pitchFamily="34" charset="-122"/>
                </a:rPr>
                <a:t>单选题</a:t>
              </a:r>
              <a:endParaRPr lang="zh-CN" altLang="en-US" sz="2600" dirty="0">
                <a:solidFill>
                  <a:srgbClr val="000000"/>
                </a:solidFill>
                <a:latin typeface="华文细黑" panose="02010600040101010101" pitchFamily="2" charset="-122"/>
                <a:ea typeface="华文细黑" panose="02010600040101010101" pitchFamily="2" charset="-122"/>
                <a:sym typeface="Microsoft Yahei" panose="020B0503020204020204" pitchFamily="34" charset="-122"/>
              </a:endParaRPr>
            </a:p>
          </p:txBody>
        </p:sp>
        <p:sp>
          <p:nvSpPr>
            <p:cNvPr id="18" name="TipText"/>
            <p:cNvSpPr txBox="1"/>
            <p:nvPr>
              <p:custDataLst>
                <p:tags r:id="rId17"/>
              </p:custDataLst>
            </p:nvPr>
          </p:nvSpPr>
          <p:spPr>
            <a:xfrm>
              <a:off x="1510030"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华文细黑" panose="02010600040101010101" pitchFamily="2" charset="-122"/>
                  <a:ea typeface="华文细黑" panose="02010600040101010101" pitchFamily="2" charset="-122"/>
                  <a:sym typeface="Microsoft Yahei" panose="020B0503020204020204" pitchFamily="34" charset="-122"/>
                </a:rPr>
                <a:t>1</a:t>
              </a:r>
              <a:r>
                <a:rPr lang="zh-CN" altLang="en-US" sz="2000" smtClean="0">
                  <a:solidFill>
                    <a:srgbClr val="808080"/>
                  </a:solidFill>
                  <a:latin typeface="华文细黑" panose="02010600040101010101" pitchFamily="2" charset="-122"/>
                  <a:ea typeface="华文细黑" panose="02010600040101010101" pitchFamily="2" charset="-122"/>
                  <a:sym typeface="Microsoft Yahei" panose="020B0503020204020204" pitchFamily="34" charset="-122"/>
                </a:rPr>
                <a:t>分</a:t>
              </a:r>
              <a:endParaRPr lang="zh-CN" altLang="en-US" sz="2000">
                <a:solidFill>
                  <a:srgbClr val="808080"/>
                </a:solidFill>
                <a:latin typeface="华文细黑" panose="02010600040101010101" pitchFamily="2" charset="-122"/>
                <a:ea typeface="华文细黑" panose="02010600040101010101" pitchFamily="2"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078814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5.2.4 </a:t>
            </a:r>
            <a:r>
              <a:rPr lang="zh-CN" altLang="en-US" dirty="0"/>
              <a:t>信息隐藏和局部化</a:t>
            </a:r>
          </a:p>
        </p:txBody>
      </p:sp>
      <p:sp>
        <p:nvSpPr>
          <p:cNvPr id="3" name="内容占位符 2"/>
          <p:cNvSpPr>
            <a:spLocks noGrp="1"/>
          </p:cNvSpPr>
          <p:nvPr>
            <p:ph idx="1"/>
          </p:nvPr>
        </p:nvSpPr>
        <p:spPr/>
        <p:txBody>
          <a:bodyPr/>
          <a:lstStyle/>
          <a:p>
            <a:r>
              <a:rPr lang="zh-CN" altLang="en-US" b="0" dirty="0">
                <a:latin typeface="华文细黑" panose="02010600040101010101" pitchFamily="2" charset="-122"/>
                <a:ea typeface="华文细黑" panose="02010600040101010101" pitchFamily="2" charset="-122"/>
              </a:rPr>
              <a:t>应用模块化原理时</a:t>
            </a:r>
            <a:r>
              <a:rPr lang="zh-CN" altLang="en-US" b="0" dirty="0" smtClean="0">
                <a:latin typeface="华文细黑" panose="02010600040101010101" pitchFamily="2" charset="-122"/>
                <a:ea typeface="华文细黑" panose="02010600040101010101" pitchFamily="2" charset="-122"/>
              </a:rPr>
              <a:t>，“为了</a:t>
            </a:r>
            <a:r>
              <a:rPr lang="zh-CN" altLang="en-US" b="0" dirty="0">
                <a:latin typeface="华文细黑" panose="02010600040101010101" pitchFamily="2" charset="-122"/>
                <a:ea typeface="华文细黑" panose="02010600040101010101" pitchFamily="2" charset="-122"/>
              </a:rPr>
              <a:t>得到最好的一组模块，应该怎样分解软件呢？</a:t>
            </a:r>
            <a:r>
              <a:rPr lang="zh-CN" altLang="en-US" b="0" dirty="0" smtClean="0">
                <a:latin typeface="华文细黑" panose="02010600040101010101" pitchFamily="2" charset="-122"/>
                <a:ea typeface="华文细黑" panose="02010600040101010101" pitchFamily="2" charset="-122"/>
              </a:rPr>
              <a:t>”</a:t>
            </a:r>
            <a:endParaRPr lang="en-US" altLang="zh-CN" b="0" dirty="0" smtClean="0">
              <a:latin typeface="华文细黑" panose="02010600040101010101" pitchFamily="2" charset="-122"/>
              <a:ea typeface="华文细黑" panose="02010600040101010101" pitchFamily="2" charset="-122"/>
            </a:endParaRPr>
          </a:p>
          <a:p>
            <a:r>
              <a:rPr lang="zh-CN" altLang="en-US" b="0" dirty="0">
                <a:latin typeface="华文细黑" panose="02010600040101010101" pitchFamily="2" charset="-122"/>
                <a:ea typeface="华文细黑" panose="02010600040101010101" pitchFamily="2" charset="-122"/>
              </a:rPr>
              <a:t>应该这样设计和确定模块：使得一个</a:t>
            </a:r>
            <a:r>
              <a:rPr lang="zh-CN" altLang="en-US" b="0" dirty="0">
                <a:solidFill>
                  <a:srgbClr val="0000FF"/>
                </a:solidFill>
                <a:latin typeface="华文细黑" panose="02010600040101010101" pitchFamily="2" charset="-122"/>
                <a:ea typeface="华文细黑" panose="02010600040101010101" pitchFamily="2" charset="-122"/>
              </a:rPr>
              <a:t>模块内包含的信息</a:t>
            </a:r>
            <a:r>
              <a:rPr lang="en-US" altLang="zh-CN" b="0" dirty="0">
                <a:solidFill>
                  <a:srgbClr val="0000FF"/>
                </a:solidFill>
                <a:latin typeface="华文细黑" panose="02010600040101010101" pitchFamily="2" charset="-122"/>
                <a:ea typeface="华文细黑" panose="02010600040101010101" pitchFamily="2" charset="-122"/>
              </a:rPr>
              <a:t>(</a:t>
            </a:r>
            <a:r>
              <a:rPr lang="zh-CN" altLang="en-US" b="0" dirty="0">
                <a:solidFill>
                  <a:srgbClr val="0000FF"/>
                </a:solidFill>
                <a:latin typeface="华文细黑" panose="02010600040101010101" pitchFamily="2" charset="-122"/>
                <a:ea typeface="华文细黑" panose="02010600040101010101" pitchFamily="2" charset="-122"/>
              </a:rPr>
              <a:t>过程和数据</a:t>
            </a:r>
            <a:r>
              <a:rPr lang="en-US" altLang="zh-CN" b="0" dirty="0">
                <a:solidFill>
                  <a:srgbClr val="0000FF"/>
                </a:solidFill>
                <a:latin typeface="华文细黑" panose="02010600040101010101" pitchFamily="2" charset="-122"/>
                <a:ea typeface="华文细黑" panose="02010600040101010101" pitchFamily="2" charset="-122"/>
              </a:rPr>
              <a:t>)</a:t>
            </a:r>
            <a:r>
              <a:rPr lang="zh-CN" altLang="en-US" b="0" dirty="0">
                <a:solidFill>
                  <a:srgbClr val="0000FF"/>
                </a:solidFill>
                <a:latin typeface="华文细黑" panose="02010600040101010101" pitchFamily="2" charset="-122"/>
                <a:ea typeface="华文细黑" panose="02010600040101010101" pitchFamily="2" charset="-122"/>
              </a:rPr>
              <a:t>对于不需要这些信息的模块来说，是不能访问的。</a:t>
            </a:r>
          </a:p>
          <a:p>
            <a:r>
              <a:rPr lang="zh-CN" altLang="en-US" b="0" dirty="0">
                <a:latin typeface="华文细黑" panose="02010600040101010101" pitchFamily="2" charset="-122"/>
                <a:ea typeface="华文细黑" panose="02010600040101010101" pitchFamily="2" charset="-122"/>
              </a:rPr>
              <a:t>应该隐藏的不是有关模块的一切信息，而是模块的实现</a:t>
            </a:r>
            <a:r>
              <a:rPr lang="zh-CN" altLang="en-US" b="0" dirty="0" smtClean="0">
                <a:latin typeface="华文细黑" panose="02010600040101010101" pitchFamily="2" charset="-122"/>
                <a:ea typeface="华文细黑" panose="02010600040101010101" pitchFamily="2" charset="-122"/>
              </a:rPr>
              <a:t>细节</a:t>
            </a:r>
            <a:r>
              <a:rPr lang="en-US" altLang="zh-CN" b="0" dirty="0" smtClean="0">
                <a:latin typeface="华文细黑" panose="02010600040101010101" pitchFamily="2" charset="-122"/>
                <a:ea typeface="华文细黑" panose="02010600040101010101" pitchFamily="2" charset="-122"/>
              </a:rPr>
              <a:t>----- </a:t>
            </a:r>
            <a:r>
              <a:rPr lang="en-US" altLang="zh-CN" b="0" dirty="0">
                <a:solidFill>
                  <a:srgbClr val="0000FF"/>
                </a:solidFill>
                <a:latin typeface="华文细黑" panose="02010600040101010101" pitchFamily="2" charset="-122"/>
                <a:ea typeface="华文细黑" panose="02010600040101010101" pitchFamily="2" charset="-122"/>
              </a:rPr>
              <a:t>“</a:t>
            </a:r>
            <a:r>
              <a:rPr lang="zh-CN" altLang="en-US" b="0" dirty="0">
                <a:solidFill>
                  <a:srgbClr val="0000FF"/>
                </a:solidFill>
                <a:latin typeface="华文细黑" panose="02010600040101010101" pitchFamily="2" charset="-122"/>
                <a:ea typeface="华文细黑" panose="02010600040101010101" pitchFamily="2" charset="-122"/>
              </a:rPr>
              <a:t>细节隐藏</a:t>
            </a:r>
            <a:r>
              <a:rPr lang="zh-CN" altLang="en-US" b="0" dirty="0" smtClean="0">
                <a:solidFill>
                  <a:srgbClr val="0000FF"/>
                </a:solidFill>
                <a:latin typeface="华文细黑" panose="02010600040101010101" pitchFamily="2" charset="-122"/>
                <a:ea typeface="华文细黑" panose="02010600040101010101" pitchFamily="2" charset="-122"/>
              </a:rPr>
              <a:t>”</a:t>
            </a:r>
            <a:endParaRPr lang="zh-CN" altLang="en-US" b="0" dirty="0">
              <a:latin typeface="华文细黑" panose="02010600040101010101" pitchFamily="2" charset="-122"/>
              <a:ea typeface="华文细黑" panose="02010600040101010101" pitchFamily="2" charset="-122"/>
            </a:endParaRPr>
          </a:p>
          <a:p>
            <a:endParaRPr lang="zh-CN" altLang="en-US" dirty="0"/>
          </a:p>
        </p:txBody>
      </p:sp>
    </p:spTree>
    <p:extLst>
      <p:ext uri="{BB962C8B-B14F-4D97-AF65-F5344CB8AC3E}">
        <p14:creationId xmlns:p14="http://schemas.microsoft.com/office/powerpoint/2010/main" val="357333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局部化</a:t>
            </a:r>
          </a:p>
        </p:txBody>
      </p:sp>
      <p:sp>
        <p:nvSpPr>
          <p:cNvPr id="3" name="内容占位符 2"/>
          <p:cNvSpPr>
            <a:spLocks noGrp="1"/>
          </p:cNvSpPr>
          <p:nvPr>
            <p:ph idx="1"/>
          </p:nvPr>
        </p:nvSpPr>
        <p:spPr/>
        <p:txBody>
          <a:bodyPr/>
          <a:lstStyle/>
          <a:p>
            <a:r>
              <a:rPr lang="zh-CN" altLang="en-US" b="0" dirty="0">
                <a:latin typeface="华文细黑" panose="02010600040101010101" pitchFamily="2" charset="-122"/>
                <a:ea typeface="华文细黑" panose="02010600040101010101" pitchFamily="2" charset="-122"/>
              </a:rPr>
              <a:t>局部化是指把一些</a:t>
            </a:r>
            <a:r>
              <a:rPr lang="zh-CN" altLang="en-US" b="0" dirty="0">
                <a:solidFill>
                  <a:srgbClr val="0000FF"/>
                </a:solidFill>
                <a:latin typeface="华文细黑" panose="02010600040101010101" pitchFamily="2" charset="-122"/>
                <a:ea typeface="华文细黑" panose="02010600040101010101" pitchFamily="2" charset="-122"/>
              </a:rPr>
              <a:t>关系密切的软件元素物理地放得彼此靠近</a:t>
            </a:r>
            <a:r>
              <a:rPr lang="zh-CN" altLang="en-US" b="0" dirty="0">
                <a:latin typeface="华文细黑" panose="02010600040101010101" pitchFamily="2" charset="-122"/>
                <a:ea typeface="华文细黑" panose="02010600040101010101" pitchFamily="2" charset="-122"/>
              </a:rPr>
              <a:t>。</a:t>
            </a:r>
          </a:p>
          <a:p>
            <a:r>
              <a:rPr lang="zh-CN" altLang="en-US" b="0" dirty="0">
                <a:latin typeface="华文细黑" panose="02010600040101010101" pitchFamily="2" charset="-122"/>
                <a:ea typeface="华文细黑" panose="02010600040101010101" pitchFamily="2" charset="-122"/>
              </a:rPr>
              <a:t>如果在</a:t>
            </a:r>
            <a:r>
              <a:rPr lang="zh-CN" altLang="en-US" b="0" dirty="0">
                <a:solidFill>
                  <a:srgbClr val="0000FF"/>
                </a:solidFill>
                <a:latin typeface="华文细黑" panose="02010600040101010101" pitchFamily="2" charset="-122"/>
                <a:ea typeface="华文细黑" panose="02010600040101010101" pitchFamily="2" charset="-122"/>
              </a:rPr>
              <a:t>测试期间</a:t>
            </a:r>
            <a:r>
              <a:rPr lang="zh-CN" altLang="en-US" b="0" dirty="0">
                <a:latin typeface="华文细黑" panose="02010600040101010101" pitchFamily="2" charset="-122"/>
                <a:ea typeface="华文细黑" panose="02010600040101010101" pitchFamily="2" charset="-122"/>
              </a:rPr>
              <a:t>和以后的</a:t>
            </a:r>
            <a:r>
              <a:rPr lang="zh-CN" altLang="en-US" b="0" dirty="0">
                <a:solidFill>
                  <a:srgbClr val="0000FF"/>
                </a:solidFill>
                <a:latin typeface="华文细黑" panose="02010600040101010101" pitchFamily="2" charset="-122"/>
                <a:ea typeface="华文细黑" panose="02010600040101010101" pitchFamily="2" charset="-122"/>
              </a:rPr>
              <a:t>软件维护期间</a:t>
            </a:r>
            <a:r>
              <a:rPr lang="zh-CN" altLang="en-US" b="0" dirty="0">
                <a:latin typeface="华文细黑" panose="02010600040101010101" pitchFamily="2" charset="-122"/>
                <a:ea typeface="华文细黑" panose="02010600040101010101" pitchFamily="2" charset="-122"/>
              </a:rPr>
              <a:t>需要修改软件，使用信息隐藏原理作为模块化系统设计的标准就会带来极大好处。</a:t>
            </a:r>
          </a:p>
        </p:txBody>
      </p:sp>
    </p:spTree>
    <p:extLst>
      <p:ext uri="{BB962C8B-B14F-4D97-AF65-F5344CB8AC3E}">
        <p14:creationId xmlns:p14="http://schemas.microsoft.com/office/powerpoint/2010/main" val="138336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5.2.5 </a:t>
            </a:r>
            <a:r>
              <a:rPr lang="zh-CN" altLang="en-US" dirty="0"/>
              <a:t>模块独立</a:t>
            </a:r>
          </a:p>
        </p:txBody>
      </p:sp>
      <p:pic>
        <p:nvPicPr>
          <p:cNvPr id="7170" name="Picture 2" descr="https://timgsa.baidu.com/timg?image&amp;quality=80&amp;size=b9999_10000&amp;sec=1572790255855&amp;di=d57bf0c7e028aefca8315f2d5766e998&amp;imgtype=0&amp;src=http%3A%2F%2Fpic2.zhimg.com%2Fv2-32275b5344ad4d5155aa6ea78a5b597a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637" y="1882194"/>
            <a:ext cx="3674248" cy="333269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462984" y="5330248"/>
            <a:ext cx="3479801" cy="523220"/>
          </a:xfrm>
          <a:prstGeom prst="rect">
            <a:avLst/>
          </a:prstGeom>
        </p:spPr>
        <p:txBody>
          <a:bodyPr wrap="square">
            <a:spAutoFit/>
          </a:bodyPr>
          <a:lstStyle/>
          <a:p>
            <a:r>
              <a:rPr lang="zh-CN" altLang="en-US" sz="2800" dirty="0">
                <a:solidFill>
                  <a:srgbClr val="0000FF"/>
                </a:solidFill>
                <a:latin typeface="华文细黑" panose="02010600040101010101" pitchFamily="2" charset="-122"/>
                <a:ea typeface="华文细黑" panose="02010600040101010101" pitchFamily="2" charset="-122"/>
              </a:rPr>
              <a:t>软件是木桶结构的？</a:t>
            </a:r>
          </a:p>
        </p:txBody>
      </p:sp>
      <p:pic>
        <p:nvPicPr>
          <p:cNvPr id="6" name="图片 5"/>
          <p:cNvPicPr>
            <a:picLocks noChangeAspect="1"/>
          </p:cNvPicPr>
          <p:nvPr/>
        </p:nvPicPr>
        <p:blipFill>
          <a:blip r:embed="rId3"/>
          <a:stretch>
            <a:fillRect/>
          </a:stretch>
        </p:blipFill>
        <p:spPr>
          <a:xfrm>
            <a:off x="4290809" y="2113315"/>
            <a:ext cx="4225148" cy="2870457"/>
          </a:xfrm>
          <a:prstGeom prst="rect">
            <a:avLst/>
          </a:prstGeom>
        </p:spPr>
      </p:pic>
    </p:spTree>
    <p:extLst>
      <p:ext uri="{BB962C8B-B14F-4D97-AF65-F5344CB8AC3E}">
        <p14:creationId xmlns:p14="http://schemas.microsoft.com/office/powerpoint/2010/main" val="149665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randombar(horizontal)">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总体设计是业务和实现的桥梁</a:t>
            </a:r>
            <a:endParaRPr lang="zh-CN" altLang="en-US" dirty="0"/>
          </a:p>
        </p:txBody>
      </p:sp>
      <p:sp>
        <p:nvSpPr>
          <p:cNvPr id="4" name="Freeform 2"/>
          <p:cNvSpPr>
            <a:spLocks/>
          </p:cNvSpPr>
          <p:nvPr/>
        </p:nvSpPr>
        <p:spPr bwMode="auto">
          <a:xfrm>
            <a:off x="1063625" y="3632689"/>
            <a:ext cx="7178675" cy="1903413"/>
          </a:xfrm>
          <a:custGeom>
            <a:avLst/>
            <a:gdLst>
              <a:gd name="T0" fmla="*/ 2147483647 w 4522"/>
              <a:gd name="T1" fmla="*/ 267136623 h 1199"/>
              <a:gd name="T2" fmla="*/ 2147483647 w 4522"/>
              <a:gd name="T3" fmla="*/ 241935064 h 1199"/>
              <a:gd name="T4" fmla="*/ 2147483647 w 4522"/>
              <a:gd name="T5" fmla="*/ 181451273 h 1199"/>
              <a:gd name="T6" fmla="*/ 2147483647 w 4522"/>
              <a:gd name="T7" fmla="*/ 105846597 h 1199"/>
              <a:gd name="T8" fmla="*/ 2147483647 w 4522"/>
              <a:gd name="T9" fmla="*/ 42843456 h 1199"/>
              <a:gd name="T10" fmla="*/ 2147483647 w 4522"/>
              <a:gd name="T11" fmla="*/ 0 h 1199"/>
              <a:gd name="T12" fmla="*/ 2147483647 w 4522"/>
              <a:gd name="T13" fmla="*/ 7561265 h 1199"/>
              <a:gd name="T14" fmla="*/ 2147483647 w 4522"/>
              <a:gd name="T15" fmla="*/ 83165963 h 1199"/>
              <a:gd name="T16" fmla="*/ 2147483647 w 4522"/>
              <a:gd name="T17" fmla="*/ 246975376 h 1199"/>
              <a:gd name="T18" fmla="*/ 2147483647 w 4522"/>
              <a:gd name="T19" fmla="*/ 519152311 h 1199"/>
              <a:gd name="T20" fmla="*/ 2147483647 w 4522"/>
              <a:gd name="T21" fmla="*/ 912296827 h 1199"/>
              <a:gd name="T22" fmla="*/ 2147483647 w 4522"/>
              <a:gd name="T23" fmla="*/ 1365924887 h 1199"/>
              <a:gd name="T24" fmla="*/ 2147483647 w 4522"/>
              <a:gd name="T25" fmla="*/ 1842235540 h 1199"/>
              <a:gd name="T26" fmla="*/ 2147483647 w 4522"/>
              <a:gd name="T27" fmla="*/ 2147483647 h 1199"/>
              <a:gd name="T28" fmla="*/ 2147483647 w 4522"/>
              <a:gd name="T29" fmla="*/ 2147483647 h 1199"/>
              <a:gd name="T30" fmla="*/ 2147483647 w 4522"/>
              <a:gd name="T31" fmla="*/ 2147483647 h 1199"/>
              <a:gd name="T32" fmla="*/ 2147483647 w 4522"/>
              <a:gd name="T33" fmla="*/ 2147483647 h 1199"/>
              <a:gd name="T34" fmla="*/ 2147483647 w 4522"/>
              <a:gd name="T35" fmla="*/ 2147483647 h 1199"/>
              <a:gd name="T36" fmla="*/ 2147483647 w 4522"/>
              <a:gd name="T37" fmla="*/ 2147483647 h 1199"/>
              <a:gd name="T38" fmla="*/ 2147483647 w 4522"/>
              <a:gd name="T39" fmla="*/ 2147483647 h 1199"/>
              <a:gd name="T40" fmla="*/ 1670862872 w 4522"/>
              <a:gd name="T41" fmla="*/ 1842235540 h 1199"/>
              <a:gd name="T42" fmla="*/ 970259340 w 4522"/>
              <a:gd name="T43" fmla="*/ 1365924887 h 1199"/>
              <a:gd name="T44" fmla="*/ 446066868 w 4522"/>
              <a:gd name="T45" fmla="*/ 912296827 h 1199"/>
              <a:gd name="T46" fmla="*/ 113406238 w 4522"/>
              <a:gd name="T47" fmla="*/ 519152311 h 1199"/>
              <a:gd name="T48" fmla="*/ 0 w 4522"/>
              <a:gd name="T49" fmla="*/ 246975376 h 1199"/>
              <a:gd name="T50" fmla="*/ 113406238 w 4522"/>
              <a:gd name="T51" fmla="*/ 83165963 h 1199"/>
              <a:gd name="T52" fmla="*/ 446066868 w 4522"/>
              <a:gd name="T53" fmla="*/ 7561265 h 1199"/>
              <a:gd name="T54" fmla="*/ 970259340 w 4522"/>
              <a:gd name="T55" fmla="*/ 0 h 1199"/>
              <a:gd name="T56" fmla="*/ 1670862872 w 4522"/>
              <a:gd name="T57" fmla="*/ 42843456 h 1199"/>
              <a:gd name="T58" fmla="*/ 2147483647 w 4522"/>
              <a:gd name="T59" fmla="*/ 105846597 h 1199"/>
              <a:gd name="T60" fmla="*/ 2147483647 w 4522"/>
              <a:gd name="T61" fmla="*/ 181451273 h 1199"/>
              <a:gd name="T62" fmla="*/ 2147483647 w 4522"/>
              <a:gd name="T63" fmla="*/ 241935064 h 1199"/>
              <a:gd name="T64" fmla="*/ 2147483647 w 4522"/>
              <a:gd name="T65" fmla="*/ 267136623 h 11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22"/>
              <a:gd name="T100" fmla="*/ 0 h 1199"/>
              <a:gd name="T101" fmla="*/ 4522 w 4522"/>
              <a:gd name="T102" fmla="*/ 1199 h 119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22" h="1199">
                <a:moveTo>
                  <a:pt x="2260" y="106"/>
                </a:moveTo>
                <a:lnTo>
                  <a:pt x="2713" y="96"/>
                </a:lnTo>
                <a:lnTo>
                  <a:pt x="3138" y="72"/>
                </a:lnTo>
                <a:lnTo>
                  <a:pt x="3521" y="42"/>
                </a:lnTo>
                <a:lnTo>
                  <a:pt x="3857" y="17"/>
                </a:lnTo>
                <a:lnTo>
                  <a:pt x="4133" y="0"/>
                </a:lnTo>
                <a:lnTo>
                  <a:pt x="4343" y="3"/>
                </a:lnTo>
                <a:lnTo>
                  <a:pt x="4474" y="33"/>
                </a:lnTo>
                <a:lnTo>
                  <a:pt x="4522" y="98"/>
                </a:lnTo>
                <a:lnTo>
                  <a:pt x="4474" y="206"/>
                </a:lnTo>
                <a:lnTo>
                  <a:pt x="4343" y="362"/>
                </a:lnTo>
                <a:lnTo>
                  <a:pt x="4133" y="542"/>
                </a:lnTo>
                <a:lnTo>
                  <a:pt x="3857" y="731"/>
                </a:lnTo>
                <a:lnTo>
                  <a:pt x="3521" y="907"/>
                </a:lnTo>
                <a:lnTo>
                  <a:pt x="3138" y="1058"/>
                </a:lnTo>
                <a:lnTo>
                  <a:pt x="2713" y="1159"/>
                </a:lnTo>
                <a:lnTo>
                  <a:pt x="2260" y="1199"/>
                </a:lnTo>
                <a:lnTo>
                  <a:pt x="1803" y="1159"/>
                </a:lnTo>
                <a:lnTo>
                  <a:pt x="1380" y="1058"/>
                </a:lnTo>
                <a:lnTo>
                  <a:pt x="997" y="907"/>
                </a:lnTo>
                <a:lnTo>
                  <a:pt x="663" y="731"/>
                </a:lnTo>
                <a:lnTo>
                  <a:pt x="385" y="542"/>
                </a:lnTo>
                <a:lnTo>
                  <a:pt x="177" y="362"/>
                </a:lnTo>
                <a:lnTo>
                  <a:pt x="45" y="206"/>
                </a:lnTo>
                <a:lnTo>
                  <a:pt x="0" y="98"/>
                </a:lnTo>
                <a:lnTo>
                  <a:pt x="45" y="33"/>
                </a:lnTo>
                <a:lnTo>
                  <a:pt x="177" y="3"/>
                </a:lnTo>
                <a:lnTo>
                  <a:pt x="385" y="0"/>
                </a:lnTo>
                <a:lnTo>
                  <a:pt x="663" y="17"/>
                </a:lnTo>
                <a:lnTo>
                  <a:pt x="997" y="42"/>
                </a:lnTo>
                <a:lnTo>
                  <a:pt x="1380" y="72"/>
                </a:lnTo>
                <a:lnTo>
                  <a:pt x="1803" y="96"/>
                </a:lnTo>
                <a:lnTo>
                  <a:pt x="2260" y="106"/>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3"/>
          <p:cNvSpPr>
            <a:spLocks/>
          </p:cNvSpPr>
          <p:nvPr/>
        </p:nvSpPr>
        <p:spPr bwMode="auto">
          <a:xfrm>
            <a:off x="1063625" y="3651739"/>
            <a:ext cx="7178675" cy="1831975"/>
          </a:xfrm>
          <a:custGeom>
            <a:avLst/>
            <a:gdLst>
              <a:gd name="T0" fmla="*/ 2147483647 w 4522"/>
              <a:gd name="T1" fmla="*/ 252015618 h 1154"/>
              <a:gd name="T2" fmla="*/ 2147483647 w 4522"/>
              <a:gd name="T3" fmla="*/ 224293117 h 1154"/>
              <a:gd name="T4" fmla="*/ 2147483647 w 4522"/>
              <a:gd name="T5" fmla="*/ 171370602 h 1154"/>
              <a:gd name="T6" fmla="*/ 2147483647 w 4522"/>
              <a:gd name="T7" fmla="*/ 100806232 h 1154"/>
              <a:gd name="T8" fmla="*/ 2147483647 w 4522"/>
              <a:gd name="T9" fmla="*/ 40322495 h 1154"/>
              <a:gd name="T10" fmla="*/ 2147483647 w 4522"/>
              <a:gd name="T11" fmla="*/ 0 h 1154"/>
              <a:gd name="T12" fmla="*/ 2147483647 w 4522"/>
              <a:gd name="T13" fmla="*/ 10080624 h 1154"/>
              <a:gd name="T14" fmla="*/ 2147483647 w 4522"/>
              <a:gd name="T15" fmla="*/ 83165940 h 1154"/>
              <a:gd name="T16" fmla="*/ 2147483647 w 4522"/>
              <a:gd name="T17" fmla="*/ 246975307 h 1154"/>
              <a:gd name="T18" fmla="*/ 2147483647 w 4522"/>
              <a:gd name="T19" fmla="*/ 511590907 h 1154"/>
              <a:gd name="T20" fmla="*/ 2147483647 w 4522"/>
              <a:gd name="T21" fmla="*/ 884574073 h 1154"/>
              <a:gd name="T22" fmla="*/ 2147483647 w 4522"/>
              <a:gd name="T23" fmla="*/ 1323082662 h 1154"/>
              <a:gd name="T24" fmla="*/ 2147483647 w 4522"/>
              <a:gd name="T25" fmla="*/ 1779230353 h 1154"/>
              <a:gd name="T26" fmla="*/ 2147483647 w 4522"/>
              <a:gd name="T27" fmla="*/ 2147483647 h 1154"/>
              <a:gd name="T28" fmla="*/ 2147483647 w 4522"/>
              <a:gd name="T29" fmla="*/ 2147483647 h 1154"/>
              <a:gd name="T30" fmla="*/ 2147483647 w 4522"/>
              <a:gd name="T31" fmla="*/ 2147483647 h 1154"/>
              <a:gd name="T32" fmla="*/ 2147483647 w 4522"/>
              <a:gd name="T33" fmla="*/ 2147483647 h 1154"/>
              <a:gd name="T34" fmla="*/ 2147483647 w 4522"/>
              <a:gd name="T35" fmla="*/ 2147483647 h 1154"/>
              <a:gd name="T36" fmla="*/ 2147483647 w 4522"/>
              <a:gd name="T37" fmla="*/ 2147483647 h 1154"/>
              <a:gd name="T38" fmla="*/ 2147483647 w 4522"/>
              <a:gd name="T39" fmla="*/ 2147483647 h 1154"/>
              <a:gd name="T40" fmla="*/ 1670862872 w 4522"/>
              <a:gd name="T41" fmla="*/ 1779230353 h 1154"/>
              <a:gd name="T42" fmla="*/ 970259340 w 4522"/>
              <a:gd name="T43" fmla="*/ 1323082662 h 1154"/>
              <a:gd name="T44" fmla="*/ 446066868 w 4522"/>
              <a:gd name="T45" fmla="*/ 884574073 h 1154"/>
              <a:gd name="T46" fmla="*/ 113406238 w 4522"/>
              <a:gd name="T47" fmla="*/ 511590907 h 1154"/>
              <a:gd name="T48" fmla="*/ 0 w 4522"/>
              <a:gd name="T49" fmla="*/ 246975307 h 1154"/>
              <a:gd name="T50" fmla="*/ 113406238 w 4522"/>
              <a:gd name="T51" fmla="*/ 83165940 h 1154"/>
              <a:gd name="T52" fmla="*/ 446066868 w 4522"/>
              <a:gd name="T53" fmla="*/ 10080624 h 1154"/>
              <a:gd name="T54" fmla="*/ 970259340 w 4522"/>
              <a:gd name="T55" fmla="*/ 0 h 1154"/>
              <a:gd name="T56" fmla="*/ 1670862872 w 4522"/>
              <a:gd name="T57" fmla="*/ 40322495 h 1154"/>
              <a:gd name="T58" fmla="*/ 2147483647 w 4522"/>
              <a:gd name="T59" fmla="*/ 100806232 h 1154"/>
              <a:gd name="T60" fmla="*/ 2147483647 w 4522"/>
              <a:gd name="T61" fmla="*/ 171370602 h 1154"/>
              <a:gd name="T62" fmla="*/ 2147483647 w 4522"/>
              <a:gd name="T63" fmla="*/ 224293117 h 1154"/>
              <a:gd name="T64" fmla="*/ 2147483647 w 4522"/>
              <a:gd name="T65" fmla="*/ 252015618 h 11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22"/>
              <a:gd name="T100" fmla="*/ 0 h 1154"/>
              <a:gd name="T101" fmla="*/ 4522 w 4522"/>
              <a:gd name="T102" fmla="*/ 1154 h 115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22" h="1154">
                <a:moveTo>
                  <a:pt x="2260" y="100"/>
                </a:moveTo>
                <a:lnTo>
                  <a:pt x="2713" y="89"/>
                </a:lnTo>
                <a:lnTo>
                  <a:pt x="3138" y="68"/>
                </a:lnTo>
                <a:lnTo>
                  <a:pt x="3521" y="40"/>
                </a:lnTo>
                <a:lnTo>
                  <a:pt x="3857" y="16"/>
                </a:lnTo>
                <a:lnTo>
                  <a:pt x="4133" y="0"/>
                </a:lnTo>
                <a:lnTo>
                  <a:pt x="4343" y="4"/>
                </a:lnTo>
                <a:lnTo>
                  <a:pt x="4474" y="33"/>
                </a:lnTo>
                <a:lnTo>
                  <a:pt x="4522" y="98"/>
                </a:lnTo>
                <a:lnTo>
                  <a:pt x="4474" y="203"/>
                </a:lnTo>
                <a:lnTo>
                  <a:pt x="4343" y="351"/>
                </a:lnTo>
                <a:lnTo>
                  <a:pt x="4133" y="525"/>
                </a:lnTo>
                <a:lnTo>
                  <a:pt x="3857" y="706"/>
                </a:lnTo>
                <a:lnTo>
                  <a:pt x="3521" y="874"/>
                </a:lnTo>
                <a:lnTo>
                  <a:pt x="3138" y="1018"/>
                </a:lnTo>
                <a:lnTo>
                  <a:pt x="2713" y="1116"/>
                </a:lnTo>
                <a:lnTo>
                  <a:pt x="2260" y="1154"/>
                </a:lnTo>
                <a:lnTo>
                  <a:pt x="1803" y="1116"/>
                </a:lnTo>
                <a:lnTo>
                  <a:pt x="1380" y="1018"/>
                </a:lnTo>
                <a:lnTo>
                  <a:pt x="997" y="874"/>
                </a:lnTo>
                <a:lnTo>
                  <a:pt x="663" y="706"/>
                </a:lnTo>
                <a:lnTo>
                  <a:pt x="385" y="525"/>
                </a:lnTo>
                <a:lnTo>
                  <a:pt x="177" y="351"/>
                </a:lnTo>
                <a:lnTo>
                  <a:pt x="45" y="203"/>
                </a:lnTo>
                <a:lnTo>
                  <a:pt x="0" y="98"/>
                </a:lnTo>
                <a:lnTo>
                  <a:pt x="45" y="33"/>
                </a:lnTo>
                <a:lnTo>
                  <a:pt x="177" y="4"/>
                </a:lnTo>
                <a:lnTo>
                  <a:pt x="385" y="0"/>
                </a:lnTo>
                <a:lnTo>
                  <a:pt x="663" y="16"/>
                </a:lnTo>
                <a:lnTo>
                  <a:pt x="997" y="40"/>
                </a:lnTo>
                <a:lnTo>
                  <a:pt x="1380" y="68"/>
                </a:lnTo>
                <a:lnTo>
                  <a:pt x="1803" y="89"/>
                </a:lnTo>
                <a:lnTo>
                  <a:pt x="2260" y="100"/>
                </a:lnTo>
                <a:close/>
              </a:path>
            </a:pathLst>
          </a:custGeom>
          <a:solidFill>
            <a:srgbClr val="F7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4"/>
          <p:cNvSpPr>
            <a:spLocks/>
          </p:cNvSpPr>
          <p:nvPr/>
        </p:nvSpPr>
        <p:spPr bwMode="auto">
          <a:xfrm>
            <a:off x="1063625" y="3673964"/>
            <a:ext cx="7178675" cy="1757363"/>
          </a:xfrm>
          <a:custGeom>
            <a:avLst/>
            <a:gdLst>
              <a:gd name="T0" fmla="*/ 2147483647 w 4522"/>
              <a:gd name="T1" fmla="*/ 229335076 h 1107"/>
              <a:gd name="T2" fmla="*/ 2147483647 w 4522"/>
              <a:gd name="T3" fmla="*/ 201612518 h 1107"/>
              <a:gd name="T4" fmla="*/ 2147483647 w 4522"/>
              <a:gd name="T5" fmla="*/ 153730351 h 1107"/>
              <a:gd name="T6" fmla="*/ 2147483647 w 4522"/>
              <a:gd name="T7" fmla="*/ 88206273 h 1107"/>
              <a:gd name="T8" fmla="*/ 2147483647 w 4522"/>
              <a:gd name="T9" fmla="*/ 35282194 h 1107"/>
              <a:gd name="T10" fmla="*/ 2147483647 w 4522"/>
              <a:gd name="T11" fmla="*/ 0 h 1107"/>
              <a:gd name="T12" fmla="*/ 2147483647 w 4522"/>
              <a:gd name="T13" fmla="*/ 10080627 h 1107"/>
              <a:gd name="T14" fmla="*/ 2147483647 w 4522"/>
              <a:gd name="T15" fmla="*/ 83165962 h 1107"/>
              <a:gd name="T16" fmla="*/ 2147483647 w 4522"/>
              <a:gd name="T17" fmla="*/ 236894750 h 1107"/>
              <a:gd name="T18" fmla="*/ 2147483647 w 4522"/>
              <a:gd name="T19" fmla="*/ 498991058 h 1107"/>
              <a:gd name="T20" fmla="*/ 2147483647 w 4522"/>
              <a:gd name="T21" fmla="*/ 859374337 h 1107"/>
              <a:gd name="T22" fmla="*/ 2147483647 w 4522"/>
              <a:gd name="T23" fmla="*/ 1272679898 h 1107"/>
              <a:gd name="T24" fmla="*/ 2147483647 w 4522"/>
              <a:gd name="T25" fmla="*/ 1708666464 h 1107"/>
              <a:gd name="T26" fmla="*/ 2147483647 w 4522"/>
              <a:gd name="T27" fmla="*/ 2119452662 h 1107"/>
              <a:gd name="T28" fmla="*/ 2147483647 w 4522"/>
              <a:gd name="T29" fmla="*/ 2147483647 h 1107"/>
              <a:gd name="T30" fmla="*/ 2147483647 w 4522"/>
              <a:gd name="T31" fmla="*/ 2147483647 h 1107"/>
              <a:gd name="T32" fmla="*/ 2147483647 w 4522"/>
              <a:gd name="T33" fmla="*/ 2147483647 h 1107"/>
              <a:gd name="T34" fmla="*/ 2147483647 w 4522"/>
              <a:gd name="T35" fmla="*/ 2147483647 h 1107"/>
              <a:gd name="T36" fmla="*/ 2147483647 w 4522"/>
              <a:gd name="T37" fmla="*/ 2147483647 h 1107"/>
              <a:gd name="T38" fmla="*/ 2147483647 w 4522"/>
              <a:gd name="T39" fmla="*/ 2119452662 h 1107"/>
              <a:gd name="T40" fmla="*/ 1670862872 w 4522"/>
              <a:gd name="T41" fmla="*/ 1708666464 h 1107"/>
              <a:gd name="T42" fmla="*/ 970259340 w 4522"/>
              <a:gd name="T43" fmla="*/ 1272679898 h 1107"/>
              <a:gd name="T44" fmla="*/ 446066868 w 4522"/>
              <a:gd name="T45" fmla="*/ 859374337 h 1107"/>
              <a:gd name="T46" fmla="*/ 113406238 w 4522"/>
              <a:gd name="T47" fmla="*/ 498991058 h 1107"/>
              <a:gd name="T48" fmla="*/ 0 w 4522"/>
              <a:gd name="T49" fmla="*/ 236894750 h 1107"/>
              <a:gd name="T50" fmla="*/ 113406238 w 4522"/>
              <a:gd name="T51" fmla="*/ 83165962 h 1107"/>
              <a:gd name="T52" fmla="*/ 446066868 w 4522"/>
              <a:gd name="T53" fmla="*/ 10080627 h 1107"/>
              <a:gd name="T54" fmla="*/ 970259340 w 4522"/>
              <a:gd name="T55" fmla="*/ 0 h 1107"/>
              <a:gd name="T56" fmla="*/ 1670862872 w 4522"/>
              <a:gd name="T57" fmla="*/ 35282194 h 1107"/>
              <a:gd name="T58" fmla="*/ 2147483647 w 4522"/>
              <a:gd name="T59" fmla="*/ 88206273 h 1107"/>
              <a:gd name="T60" fmla="*/ 2147483647 w 4522"/>
              <a:gd name="T61" fmla="*/ 153730351 h 1107"/>
              <a:gd name="T62" fmla="*/ 2147483647 w 4522"/>
              <a:gd name="T63" fmla="*/ 201612518 h 1107"/>
              <a:gd name="T64" fmla="*/ 2147483647 w 4522"/>
              <a:gd name="T65" fmla="*/ 229335076 h 11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22"/>
              <a:gd name="T100" fmla="*/ 0 h 1107"/>
              <a:gd name="T101" fmla="*/ 4522 w 4522"/>
              <a:gd name="T102" fmla="*/ 1107 h 11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22" h="1107">
                <a:moveTo>
                  <a:pt x="2260" y="91"/>
                </a:moveTo>
                <a:lnTo>
                  <a:pt x="2713" y="80"/>
                </a:lnTo>
                <a:lnTo>
                  <a:pt x="3138" y="61"/>
                </a:lnTo>
                <a:lnTo>
                  <a:pt x="3521" y="35"/>
                </a:lnTo>
                <a:lnTo>
                  <a:pt x="3857" y="14"/>
                </a:lnTo>
                <a:lnTo>
                  <a:pt x="4133" y="0"/>
                </a:lnTo>
                <a:lnTo>
                  <a:pt x="4343" y="4"/>
                </a:lnTo>
                <a:lnTo>
                  <a:pt x="4474" y="33"/>
                </a:lnTo>
                <a:lnTo>
                  <a:pt x="4522" y="94"/>
                </a:lnTo>
                <a:lnTo>
                  <a:pt x="4474" y="198"/>
                </a:lnTo>
                <a:lnTo>
                  <a:pt x="4343" y="341"/>
                </a:lnTo>
                <a:lnTo>
                  <a:pt x="4133" y="505"/>
                </a:lnTo>
                <a:lnTo>
                  <a:pt x="3857" y="678"/>
                </a:lnTo>
                <a:lnTo>
                  <a:pt x="3521" y="841"/>
                </a:lnTo>
                <a:lnTo>
                  <a:pt x="3138" y="977"/>
                </a:lnTo>
                <a:lnTo>
                  <a:pt x="2713" y="1070"/>
                </a:lnTo>
                <a:lnTo>
                  <a:pt x="2260" y="1107"/>
                </a:lnTo>
                <a:lnTo>
                  <a:pt x="1803" y="1070"/>
                </a:lnTo>
                <a:lnTo>
                  <a:pt x="1380" y="977"/>
                </a:lnTo>
                <a:lnTo>
                  <a:pt x="997" y="841"/>
                </a:lnTo>
                <a:lnTo>
                  <a:pt x="663" y="678"/>
                </a:lnTo>
                <a:lnTo>
                  <a:pt x="385" y="505"/>
                </a:lnTo>
                <a:lnTo>
                  <a:pt x="177" y="341"/>
                </a:lnTo>
                <a:lnTo>
                  <a:pt x="45" y="198"/>
                </a:lnTo>
                <a:lnTo>
                  <a:pt x="0" y="94"/>
                </a:lnTo>
                <a:lnTo>
                  <a:pt x="45" y="33"/>
                </a:lnTo>
                <a:lnTo>
                  <a:pt x="177" y="4"/>
                </a:lnTo>
                <a:lnTo>
                  <a:pt x="385" y="0"/>
                </a:lnTo>
                <a:lnTo>
                  <a:pt x="663" y="14"/>
                </a:lnTo>
                <a:lnTo>
                  <a:pt x="997" y="35"/>
                </a:lnTo>
                <a:lnTo>
                  <a:pt x="1380" y="61"/>
                </a:lnTo>
                <a:lnTo>
                  <a:pt x="1803" y="80"/>
                </a:lnTo>
                <a:lnTo>
                  <a:pt x="2260" y="91"/>
                </a:lnTo>
                <a:close/>
              </a:path>
            </a:pathLst>
          </a:custGeom>
          <a:solidFill>
            <a:srgbClr val="F0F2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
          <p:cNvSpPr>
            <a:spLocks/>
          </p:cNvSpPr>
          <p:nvPr/>
        </p:nvSpPr>
        <p:spPr bwMode="auto">
          <a:xfrm>
            <a:off x="1063625" y="3693014"/>
            <a:ext cx="7178675" cy="1682750"/>
          </a:xfrm>
          <a:custGeom>
            <a:avLst/>
            <a:gdLst>
              <a:gd name="T0" fmla="*/ 2147483647 w 4522"/>
              <a:gd name="T1" fmla="*/ 206652767 h 1060"/>
              <a:gd name="T2" fmla="*/ 2147483647 w 4522"/>
              <a:gd name="T3" fmla="*/ 186491526 h 1060"/>
              <a:gd name="T4" fmla="*/ 2147483647 w 4522"/>
              <a:gd name="T5" fmla="*/ 136088424 h 1060"/>
              <a:gd name="T6" fmla="*/ 2147483647 w 4522"/>
              <a:gd name="T7" fmla="*/ 80644988 h 1060"/>
              <a:gd name="T8" fmla="*/ 2147483647 w 4522"/>
              <a:gd name="T9" fmla="*/ 32761235 h 1060"/>
              <a:gd name="T10" fmla="*/ 2147483647 w 4522"/>
              <a:gd name="T11" fmla="*/ 0 h 1060"/>
              <a:gd name="T12" fmla="*/ 2147483647 w 4522"/>
              <a:gd name="T13" fmla="*/ 15120937 h 1060"/>
              <a:gd name="T14" fmla="*/ 2147483647 w 4522"/>
              <a:gd name="T15" fmla="*/ 88204659 h 1060"/>
              <a:gd name="T16" fmla="*/ 2147483647 w 4522"/>
              <a:gd name="T17" fmla="*/ 239414039 h 1060"/>
              <a:gd name="T18" fmla="*/ 2147483647 w 4522"/>
              <a:gd name="T19" fmla="*/ 488910286 h 1060"/>
              <a:gd name="T20" fmla="*/ 2147483647 w 4522"/>
              <a:gd name="T21" fmla="*/ 834170938 h 1060"/>
              <a:gd name="T22" fmla="*/ 2147483647 w 4522"/>
              <a:gd name="T23" fmla="*/ 1229836080 h 1060"/>
              <a:gd name="T24" fmla="*/ 2147483647 w 4522"/>
              <a:gd name="T25" fmla="*/ 1643141515 h 1060"/>
              <a:gd name="T26" fmla="*/ 2147483647 w 4522"/>
              <a:gd name="T27" fmla="*/ 2031245796 h 1060"/>
              <a:gd name="T28" fmla="*/ 2147483647 w 4522"/>
              <a:gd name="T29" fmla="*/ 2147483647 h 1060"/>
              <a:gd name="T30" fmla="*/ 2147483647 w 4522"/>
              <a:gd name="T31" fmla="*/ 2147483647 h 1060"/>
              <a:gd name="T32" fmla="*/ 2147483647 w 4522"/>
              <a:gd name="T33" fmla="*/ 2147483647 h 1060"/>
              <a:gd name="T34" fmla="*/ 2147483647 w 4522"/>
              <a:gd name="T35" fmla="*/ 2147483647 h 1060"/>
              <a:gd name="T36" fmla="*/ 2147483647 w 4522"/>
              <a:gd name="T37" fmla="*/ 2147483647 h 1060"/>
              <a:gd name="T38" fmla="*/ 2147483647 w 4522"/>
              <a:gd name="T39" fmla="*/ 2031245796 h 1060"/>
              <a:gd name="T40" fmla="*/ 1670862872 w 4522"/>
              <a:gd name="T41" fmla="*/ 1643141515 h 1060"/>
              <a:gd name="T42" fmla="*/ 970259340 w 4522"/>
              <a:gd name="T43" fmla="*/ 1229836080 h 1060"/>
              <a:gd name="T44" fmla="*/ 446066868 w 4522"/>
              <a:gd name="T45" fmla="*/ 834170938 h 1060"/>
              <a:gd name="T46" fmla="*/ 113406238 w 4522"/>
              <a:gd name="T47" fmla="*/ 488910286 h 1060"/>
              <a:gd name="T48" fmla="*/ 0 w 4522"/>
              <a:gd name="T49" fmla="*/ 239414039 h 1060"/>
              <a:gd name="T50" fmla="*/ 113406238 w 4522"/>
              <a:gd name="T51" fmla="*/ 88204659 h 1060"/>
              <a:gd name="T52" fmla="*/ 446066868 w 4522"/>
              <a:gd name="T53" fmla="*/ 15120937 h 1060"/>
              <a:gd name="T54" fmla="*/ 970259340 w 4522"/>
              <a:gd name="T55" fmla="*/ 0 h 1060"/>
              <a:gd name="T56" fmla="*/ 1670862872 w 4522"/>
              <a:gd name="T57" fmla="*/ 32761235 h 1060"/>
              <a:gd name="T58" fmla="*/ 2147483647 w 4522"/>
              <a:gd name="T59" fmla="*/ 80644988 h 1060"/>
              <a:gd name="T60" fmla="*/ 2147483647 w 4522"/>
              <a:gd name="T61" fmla="*/ 136088424 h 1060"/>
              <a:gd name="T62" fmla="*/ 2147483647 w 4522"/>
              <a:gd name="T63" fmla="*/ 186491526 h 1060"/>
              <a:gd name="T64" fmla="*/ 2147483647 w 4522"/>
              <a:gd name="T65" fmla="*/ 206652767 h 10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22"/>
              <a:gd name="T100" fmla="*/ 0 h 1060"/>
              <a:gd name="T101" fmla="*/ 4522 w 4522"/>
              <a:gd name="T102" fmla="*/ 1060 h 106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22" h="1060">
                <a:moveTo>
                  <a:pt x="2260" y="82"/>
                </a:moveTo>
                <a:lnTo>
                  <a:pt x="2713" y="74"/>
                </a:lnTo>
                <a:lnTo>
                  <a:pt x="3138" y="54"/>
                </a:lnTo>
                <a:lnTo>
                  <a:pt x="3521" y="32"/>
                </a:lnTo>
                <a:lnTo>
                  <a:pt x="3857" y="13"/>
                </a:lnTo>
                <a:lnTo>
                  <a:pt x="4133" y="0"/>
                </a:lnTo>
                <a:lnTo>
                  <a:pt x="4343" y="6"/>
                </a:lnTo>
                <a:lnTo>
                  <a:pt x="4474" y="35"/>
                </a:lnTo>
                <a:lnTo>
                  <a:pt x="4522" y="95"/>
                </a:lnTo>
                <a:lnTo>
                  <a:pt x="4474" y="194"/>
                </a:lnTo>
                <a:lnTo>
                  <a:pt x="4343" y="331"/>
                </a:lnTo>
                <a:lnTo>
                  <a:pt x="4133" y="488"/>
                </a:lnTo>
                <a:lnTo>
                  <a:pt x="3857" y="652"/>
                </a:lnTo>
                <a:lnTo>
                  <a:pt x="3521" y="806"/>
                </a:lnTo>
                <a:lnTo>
                  <a:pt x="3138" y="937"/>
                </a:lnTo>
                <a:lnTo>
                  <a:pt x="2713" y="1025"/>
                </a:lnTo>
                <a:lnTo>
                  <a:pt x="2260" y="1060"/>
                </a:lnTo>
                <a:lnTo>
                  <a:pt x="1803" y="1025"/>
                </a:lnTo>
                <a:lnTo>
                  <a:pt x="1380" y="937"/>
                </a:lnTo>
                <a:lnTo>
                  <a:pt x="997" y="806"/>
                </a:lnTo>
                <a:lnTo>
                  <a:pt x="663" y="652"/>
                </a:lnTo>
                <a:lnTo>
                  <a:pt x="385" y="488"/>
                </a:lnTo>
                <a:lnTo>
                  <a:pt x="177" y="331"/>
                </a:lnTo>
                <a:lnTo>
                  <a:pt x="45" y="194"/>
                </a:lnTo>
                <a:lnTo>
                  <a:pt x="0" y="95"/>
                </a:lnTo>
                <a:lnTo>
                  <a:pt x="45" y="35"/>
                </a:lnTo>
                <a:lnTo>
                  <a:pt x="177" y="6"/>
                </a:lnTo>
                <a:lnTo>
                  <a:pt x="385" y="0"/>
                </a:lnTo>
                <a:lnTo>
                  <a:pt x="663" y="13"/>
                </a:lnTo>
                <a:lnTo>
                  <a:pt x="997" y="32"/>
                </a:lnTo>
                <a:lnTo>
                  <a:pt x="1380" y="54"/>
                </a:lnTo>
                <a:lnTo>
                  <a:pt x="1803" y="74"/>
                </a:lnTo>
                <a:lnTo>
                  <a:pt x="2260" y="82"/>
                </a:lnTo>
                <a:close/>
              </a:path>
            </a:pathLst>
          </a:custGeom>
          <a:solidFill>
            <a:srgbClr val="E8ED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6"/>
          <p:cNvSpPr>
            <a:spLocks/>
          </p:cNvSpPr>
          <p:nvPr/>
        </p:nvSpPr>
        <p:spPr bwMode="auto">
          <a:xfrm>
            <a:off x="1063625" y="3713652"/>
            <a:ext cx="7178675" cy="1609725"/>
          </a:xfrm>
          <a:custGeom>
            <a:avLst/>
            <a:gdLst>
              <a:gd name="T0" fmla="*/ 2147483647 w 4522"/>
              <a:gd name="T1" fmla="*/ 189012517 h 1014"/>
              <a:gd name="T2" fmla="*/ 2147483647 w 4522"/>
              <a:gd name="T3" fmla="*/ 166330322 h 1014"/>
              <a:gd name="T4" fmla="*/ 2147483647 w 4522"/>
              <a:gd name="T5" fmla="*/ 120967520 h 1014"/>
              <a:gd name="T6" fmla="*/ 2147483647 w 4522"/>
              <a:gd name="T7" fmla="*/ 65524072 h 1014"/>
              <a:gd name="T8" fmla="*/ 2147483647 w 4522"/>
              <a:gd name="T9" fmla="*/ 25201563 h 1014"/>
              <a:gd name="T10" fmla="*/ 2147483647 w 4522"/>
              <a:gd name="T11" fmla="*/ 0 h 1014"/>
              <a:gd name="T12" fmla="*/ 2147483647 w 4522"/>
              <a:gd name="T13" fmla="*/ 17641889 h 1014"/>
              <a:gd name="T14" fmla="*/ 2147483647 w 4522"/>
              <a:gd name="T15" fmla="*/ 90725628 h 1014"/>
              <a:gd name="T16" fmla="*/ 2147483647 w 4522"/>
              <a:gd name="T17" fmla="*/ 236894730 h 1014"/>
              <a:gd name="T18" fmla="*/ 2147483647 w 4522"/>
              <a:gd name="T19" fmla="*/ 473789459 h 1014"/>
              <a:gd name="T20" fmla="*/ 2147483647 w 4522"/>
              <a:gd name="T21" fmla="*/ 803930642 h 1014"/>
              <a:gd name="T22" fmla="*/ 2147483647 w 4522"/>
              <a:gd name="T23" fmla="*/ 1184473549 h 1014"/>
              <a:gd name="T24" fmla="*/ 2147483647 w 4522"/>
              <a:gd name="T25" fmla="*/ 1580138779 h 1014"/>
              <a:gd name="T26" fmla="*/ 2147483647 w 4522"/>
              <a:gd name="T27" fmla="*/ 1945560950 h 1014"/>
              <a:gd name="T28" fmla="*/ 2147483647 w 4522"/>
              <a:gd name="T29" fmla="*/ 2147483647 h 1014"/>
              <a:gd name="T30" fmla="*/ 2147483647 w 4522"/>
              <a:gd name="T31" fmla="*/ 2147483647 h 1014"/>
              <a:gd name="T32" fmla="*/ 2147483647 w 4522"/>
              <a:gd name="T33" fmla="*/ 2147483647 h 1014"/>
              <a:gd name="T34" fmla="*/ 2147483647 w 4522"/>
              <a:gd name="T35" fmla="*/ 2147483647 h 1014"/>
              <a:gd name="T36" fmla="*/ 2147483647 w 4522"/>
              <a:gd name="T37" fmla="*/ 2147483647 h 1014"/>
              <a:gd name="T38" fmla="*/ 2147483647 w 4522"/>
              <a:gd name="T39" fmla="*/ 1945560950 h 1014"/>
              <a:gd name="T40" fmla="*/ 1670862872 w 4522"/>
              <a:gd name="T41" fmla="*/ 1580138779 h 1014"/>
              <a:gd name="T42" fmla="*/ 970259340 w 4522"/>
              <a:gd name="T43" fmla="*/ 1184473549 h 1014"/>
              <a:gd name="T44" fmla="*/ 446066868 w 4522"/>
              <a:gd name="T45" fmla="*/ 803930642 h 1014"/>
              <a:gd name="T46" fmla="*/ 113406238 w 4522"/>
              <a:gd name="T47" fmla="*/ 473789459 h 1014"/>
              <a:gd name="T48" fmla="*/ 0 w 4522"/>
              <a:gd name="T49" fmla="*/ 236894730 h 1014"/>
              <a:gd name="T50" fmla="*/ 113406238 w 4522"/>
              <a:gd name="T51" fmla="*/ 90725628 h 1014"/>
              <a:gd name="T52" fmla="*/ 446066868 w 4522"/>
              <a:gd name="T53" fmla="*/ 17641889 h 1014"/>
              <a:gd name="T54" fmla="*/ 970259340 w 4522"/>
              <a:gd name="T55" fmla="*/ 0 h 1014"/>
              <a:gd name="T56" fmla="*/ 1670862872 w 4522"/>
              <a:gd name="T57" fmla="*/ 25201563 h 1014"/>
              <a:gd name="T58" fmla="*/ 2147483647 w 4522"/>
              <a:gd name="T59" fmla="*/ 65524072 h 1014"/>
              <a:gd name="T60" fmla="*/ 2147483647 w 4522"/>
              <a:gd name="T61" fmla="*/ 120967520 h 1014"/>
              <a:gd name="T62" fmla="*/ 2147483647 w 4522"/>
              <a:gd name="T63" fmla="*/ 166330322 h 1014"/>
              <a:gd name="T64" fmla="*/ 2147483647 w 4522"/>
              <a:gd name="T65" fmla="*/ 189012517 h 10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22"/>
              <a:gd name="T100" fmla="*/ 0 h 1014"/>
              <a:gd name="T101" fmla="*/ 4522 w 4522"/>
              <a:gd name="T102" fmla="*/ 1014 h 10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22" h="1014">
                <a:moveTo>
                  <a:pt x="2260" y="75"/>
                </a:moveTo>
                <a:lnTo>
                  <a:pt x="2713" y="66"/>
                </a:lnTo>
                <a:lnTo>
                  <a:pt x="3138" y="48"/>
                </a:lnTo>
                <a:lnTo>
                  <a:pt x="3521" y="26"/>
                </a:lnTo>
                <a:lnTo>
                  <a:pt x="3857" y="10"/>
                </a:lnTo>
                <a:lnTo>
                  <a:pt x="4133" y="0"/>
                </a:lnTo>
                <a:lnTo>
                  <a:pt x="4343" y="7"/>
                </a:lnTo>
                <a:lnTo>
                  <a:pt x="4474" y="36"/>
                </a:lnTo>
                <a:lnTo>
                  <a:pt x="4522" y="94"/>
                </a:lnTo>
                <a:lnTo>
                  <a:pt x="4474" y="188"/>
                </a:lnTo>
                <a:lnTo>
                  <a:pt x="4343" y="319"/>
                </a:lnTo>
                <a:lnTo>
                  <a:pt x="4133" y="470"/>
                </a:lnTo>
                <a:lnTo>
                  <a:pt x="3857" y="627"/>
                </a:lnTo>
                <a:lnTo>
                  <a:pt x="3521" y="772"/>
                </a:lnTo>
                <a:lnTo>
                  <a:pt x="3138" y="896"/>
                </a:lnTo>
                <a:lnTo>
                  <a:pt x="2713" y="980"/>
                </a:lnTo>
                <a:lnTo>
                  <a:pt x="2260" y="1014"/>
                </a:lnTo>
                <a:lnTo>
                  <a:pt x="1803" y="980"/>
                </a:lnTo>
                <a:lnTo>
                  <a:pt x="1380" y="896"/>
                </a:lnTo>
                <a:lnTo>
                  <a:pt x="997" y="772"/>
                </a:lnTo>
                <a:lnTo>
                  <a:pt x="663" y="627"/>
                </a:lnTo>
                <a:lnTo>
                  <a:pt x="385" y="470"/>
                </a:lnTo>
                <a:lnTo>
                  <a:pt x="177" y="319"/>
                </a:lnTo>
                <a:lnTo>
                  <a:pt x="45" y="188"/>
                </a:lnTo>
                <a:lnTo>
                  <a:pt x="0" y="94"/>
                </a:lnTo>
                <a:lnTo>
                  <a:pt x="45" y="36"/>
                </a:lnTo>
                <a:lnTo>
                  <a:pt x="177" y="7"/>
                </a:lnTo>
                <a:lnTo>
                  <a:pt x="385" y="0"/>
                </a:lnTo>
                <a:lnTo>
                  <a:pt x="663" y="10"/>
                </a:lnTo>
                <a:lnTo>
                  <a:pt x="997" y="26"/>
                </a:lnTo>
                <a:lnTo>
                  <a:pt x="1380" y="48"/>
                </a:lnTo>
                <a:lnTo>
                  <a:pt x="1803" y="66"/>
                </a:lnTo>
                <a:lnTo>
                  <a:pt x="2260" y="75"/>
                </a:lnTo>
                <a:close/>
              </a:path>
            </a:pathLst>
          </a:custGeom>
          <a:solidFill>
            <a:srgbClr val="E0E6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7"/>
          <p:cNvSpPr>
            <a:spLocks/>
          </p:cNvSpPr>
          <p:nvPr/>
        </p:nvSpPr>
        <p:spPr bwMode="auto">
          <a:xfrm>
            <a:off x="1063625" y="3732702"/>
            <a:ext cx="7178675" cy="1535112"/>
          </a:xfrm>
          <a:custGeom>
            <a:avLst/>
            <a:gdLst>
              <a:gd name="T0" fmla="*/ 2147483647 w 4522"/>
              <a:gd name="T1" fmla="*/ 166330266 h 967"/>
              <a:gd name="T2" fmla="*/ 2147483647 w 4522"/>
              <a:gd name="T3" fmla="*/ 148688389 h 967"/>
              <a:gd name="T4" fmla="*/ 2147483647 w 4522"/>
              <a:gd name="T5" fmla="*/ 105846551 h 967"/>
              <a:gd name="T6" fmla="*/ 2147483647 w 4522"/>
              <a:gd name="T7" fmla="*/ 55443430 h 967"/>
              <a:gd name="T8" fmla="*/ 2147483647 w 4522"/>
              <a:gd name="T9" fmla="*/ 22680606 h 967"/>
              <a:gd name="T10" fmla="*/ 2147483647 w 4522"/>
              <a:gd name="T11" fmla="*/ 0 h 967"/>
              <a:gd name="T12" fmla="*/ 2147483647 w 4522"/>
              <a:gd name="T13" fmla="*/ 22680606 h 967"/>
              <a:gd name="T14" fmla="*/ 2147483647 w 4522"/>
              <a:gd name="T15" fmla="*/ 90725597 h 967"/>
              <a:gd name="T16" fmla="*/ 2147483647 w 4522"/>
              <a:gd name="T17" fmla="*/ 236894650 h 967"/>
              <a:gd name="T18" fmla="*/ 2147483647 w 4522"/>
              <a:gd name="T19" fmla="*/ 466228041 h 967"/>
              <a:gd name="T20" fmla="*/ 2147483647 w 4522"/>
              <a:gd name="T21" fmla="*/ 778727236 h 967"/>
              <a:gd name="T22" fmla="*/ 2147483647 w 4522"/>
              <a:gd name="T23" fmla="*/ 1141629724 h 967"/>
              <a:gd name="T24" fmla="*/ 2147483647 w 4522"/>
              <a:gd name="T25" fmla="*/ 1514612634 h 967"/>
              <a:gd name="T26" fmla="*/ 2147483647 w 4522"/>
              <a:gd name="T27" fmla="*/ 1862394392 h 967"/>
              <a:gd name="T28" fmla="*/ 2147483647 w 4522"/>
              <a:gd name="T29" fmla="*/ 2147483647 h 967"/>
              <a:gd name="T30" fmla="*/ 2147483647 w 4522"/>
              <a:gd name="T31" fmla="*/ 2147483647 h 967"/>
              <a:gd name="T32" fmla="*/ 2147483647 w 4522"/>
              <a:gd name="T33" fmla="*/ 2147483647 h 967"/>
              <a:gd name="T34" fmla="*/ 2147483647 w 4522"/>
              <a:gd name="T35" fmla="*/ 2147483647 h 967"/>
              <a:gd name="T36" fmla="*/ 2147483647 w 4522"/>
              <a:gd name="T37" fmla="*/ 2147483647 h 967"/>
              <a:gd name="T38" fmla="*/ 2147483647 w 4522"/>
              <a:gd name="T39" fmla="*/ 1862394392 h 967"/>
              <a:gd name="T40" fmla="*/ 1670862872 w 4522"/>
              <a:gd name="T41" fmla="*/ 1514612634 h 967"/>
              <a:gd name="T42" fmla="*/ 970259340 w 4522"/>
              <a:gd name="T43" fmla="*/ 1141629724 h 967"/>
              <a:gd name="T44" fmla="*/ 446066868 w 4522"/>
              <a:gd name="T45" fmla="*/ 778727236 h 967"/>
              <a:gd name="T46" fmla="*/ 113406238 w 4522"/>
              <a:gd name="T47" fmla="*/ 466228041 h 967"/>
              <a:gd name="T48" fmla="*/ 0 w 4522"/>
              <a:gd name="T49" fmla="*/ 236894650 h 967"/>
              <a:gd name="T50" fmla="*/ 113406238 w 4522"/>
              <a:gd name="T51" fmla="*/ 90725597 h 967"/>
              <a:gd name="T52" fmla="*/ 446066868 w 4522"/>
              <a:gd name="T53" fmla="*/ 22680606 h 967"/>
              <a:gd name="T54" fmla="*/ 970259340 w 4522"/>
              <a:gd name="T55" fmla="*/ 0 h 967"/>
              <a:gd name="T56" fmla="*/ 1670862872 w 4522"/>
              <a:gd name="T57" fmla="*/ 22680606 h 967"/>
              <a:gd name="T58" fmla="*/ 2147483647 w 4522"/>
              <a:gd name="T59" fmla="*/ 55443430 h 967"/>
              <a:gd name="T60" fmla="*/ 2147483647 w 4522"/>
              <a:gd name="T61" fmla="*/ 105846551 h 967"/>
              <a:gd name="T62" fmla="*/ 2147483647 w 4522"/>
              <a:gd name="T63" fmla="*/ 148688389 h 967"/>
              <a:gd name="T64" fmla="*/ 2147483647 w 4522"/>
              <a:gd name="T65" fmla="*/ 166330266 h 9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22"/>
              <a:gd name="T100" fmla="*/ 0 h 967"/>
              <a:gd name="T101" fmla="*/ 4522 w 4522"/>
              <a:gd name="T102" fmla="*/ 967 h 9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22" h="967">
                <a:moveTo>
                  <a:pt x="2260" y="66"/>
                </a:moveTo>
                <a:lnTo>
                  <a:pt x="2713" y="59"/>
                </a:lnTo>
                <a:lnTo>
                  <a:pt x="3138" y="42"/>
                </a:lnTo>
                <a:lnTo>
                  <a:pt x="3521" y="22"/>
                </a:lnTo>
                <a:lnTo>
                  <a:pt x="3857" y="9"/>
                </a:lnTo>
                <a:lnTo>
                  <a:pt x="4133" y="0"/>
                </a:lnTo>
                <a:lnTo>
                  <a:pt x="4343" y="9"/>
                </a:lnTo>
                <a:lnTo>
                  <a:pt x="4474" y="36"/>
                </a:lnTo>
                <a:lnTo>
                  <a:pt x="4522" y="94"/>
                </a:lnTo>
                <a:lnTo>
                  <a:pt x="4474" y="185"/>
                </a:lnTo>
                <a:lnTo>
                  <a:pt x="4343" y="309"/>
                </a:lnTo>
                <a:lnTo>
                  <a:pt x="4133" y="453"/>
                </a:lnTo>
                <a:lnTo>
                  <a:pt x="3857" y="601"/>
                </a:lnTo>
                <a:lnTo>
                  <a:pt x="3521" y="739"/>
                </a:lnTo>
                <a:lnTo>
                  <a:pt x="3138" y="856"/>
                </a:lnTo>
                <a:lnTo>
                  <a:pt x="2713" y="935"/>
                </a:lnTo>
                <a:lnTo>
                  <a:pt x="2260" y="967"/>
                </a:lnTo>
                <a:lnTo>
                  <a:pt x="1803" y="935"/>
                </a:lnTo>
                <a:lnTo>
                  <a:pt x="1380" y="856"/>
                </a:lnTo>
                <a:lnTo>
                  <a:pt x="997" y="739"/>
                </a:lnTo>
                <a:lnTo>
                  <a:pt x="663" y="601"/>
                </a:lnTo>
                <a:lnTo>
                  <a:pt x="385" y="453"/>
                </a:lnTo>
                <a:lnTo>
                  <a:pt x="177" y="309"/>
                </a:lnTo>
                <a:lnTo>
                  <a:pt x="45" y="185"/>
                </a:lnTo>
                <a:lnTo>
                  <a:pt x="0" y="94"/>
                </a:lnTo>
                <a:lnTo>
                  <a:pt x="45" y="36"/>
                </a:lnTo>
                <a:lnTo>
                  <a:pt x="177" y="9"/>
                </a:lnTo>
                <a:lnTo>
                  <a:pt x="385" y="0"/>
                </a:lnTo>
                <a:lnTo>
                  <a:pt x="663" y="9"/>
                </a:lnTo>
                <a:lnTo>
                  <a:pt x="997" y="22"/>
                </a:lnTo>
                <a:lnTo>
                  <a:pt x="1380" y="42"/>
                </a:lnTo>
                <a:lnTo>
                  <a:pt x="1803" y="59"/>
                </a:lnTo>
                <a:lnTo>
                  <a:pt x="2260" y="66"/>
                </a:lnTo>
                <a:close/>
              </a:path>
            </a:pathLst>
          </a:custGeom>
          <a:solidFill>
            <a:srgbClr val="D9E0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8"/>
          <p:cNvSpPr>
            <a:spLocks/>
          </p:cNvSpPr>
          <p:nvPr/>
        </p:nvSpPr>
        <p:spPr bwMode="auto">
          <a:xfrm>
            <a:off x="1063625" y="3751752"/>
            <a:ext cx="7178675" cy="1462087"/>
          </a:xfrm>
          <a:custGeom>
            <a:avLst/>
            <a:gdLst>
              <a:gd name="T0" fmla="*/ 2147483647 w 4522"/>
              <a:gd name="T1" fmla="*/ 146169023 h 921"/>
              <a:gd name="T2" fmla="*/ 2147483647 w 4522"/>
              <a:gd name="T3" fmla="*/ 128527147 h 921"/>
              <a:gd name="T4" fmla="*/ 2147483647 w 4522"/>
              <a:gd name="T5" fmla="*/ 93244956 h 921"/>
              <a:gd name="T6" fmla="*/ 2147483647 w 4522"/>
              <a:gd name="T7" fmla="*/ 47882158 h 921"/>
              <a:gd name="T8" fmla="*/ 2147483647 w 4522"/>
              <a:gd name="T9" fmla="*/ 17640295 h 921"/>
              <a:gd name="T10" fmla="*/ 2147483647 w 4522"/>
              <a:gd name="T11" fmla="*/ 0 h 921"/>
              <a:gd name="T12" fmla="*/ 2147483647 w 4522"/>
              <a:gd name="T13" fmla="*/ 25201553 h 921"/>
              <a:gd name="T14" fmla="*/ 2147483647 w 4522"/>
              <a:gd name="T15" fmla="*/ 95765904 h 921"/>
              <a:gd name="T16" fmla="*/ 2147483647 w 4522"/>
              <a:gd name="T17" fmla="*/ 234373694 h 921"/>
              <a:gd name="T18" fmla="*/ 2147483647 w 4522"/>
              <a:gd name="T19" fmla="*/ 453628048 h 921"/>
              <a:gd name="T20" fmla="*/ 2147483647 w 4522"/>
              <a:gd name="T21" fmla="*/ 753525666 h 921"/>
              <a:gd name="T22" fmla="*/ 2147483647 w 4522"/>
              <a:gd name="T23" fmla="*/ 1093747545 h 921"/>
              <a:gd name="T24" fmla="*/ 2147483647 w 4522"/>
              <a:gd name="T25" fmla="*/ 1449088567 h 921"/>
              <a:gd name="T26" fmla="*/ 2147483647 w 4522"/>
              <a:gd name="T27" fmla="*/ 1779230026 h 921"/>
              <a:gd name="T28" fmla="*/ 2147483647 w 4522"/>
              <a:gd name="T29" fmla="*/ 2056447045 h 921"/>
              <a:gd name="T30" fmla="*/ 2147483647 w 4522"/>
              <a:gd name="T31" fmla="*/ 2147483647 h 921"/>
              <a:gd name="T32" fmla="*/ 2147483647 w 4522"/>
              <a:gd name="T33" fmla="*/ 2147483647 h 921"/>
              <a:gd name="T34" fmla="*/ 2147483647 w 4522"/>
              <a:gd name="T35" fmla="*/ 2147483647 h 921"/>
              <a:gd name="T36" fmla="*/ 2147483647 w 4522"/>
              <a:gd name="T37" fmla="*/ 2056447045 h 921"/>
              <a:gd name="T38" fmla="*/ 2147483647 w 4522"/>
              <a:gd name="T39" fmla="*/ 1779230026 h 921"/>
              <a:gd name="T40" fmla="*/ 1670862872 w 4522"/>
              <a:gd name="T41" fmla="*/ 1449088567 h 921"/>
              <a:gd name="T42" fmla="*/ 970259340 w 4522"/>
              <a:gd name="T43" fmla="*/ 1093747545 h 921"/>
              <a:gd name="T44" fmla="*/ 446066868 w 4522"/>
              <a:gd name="T45" fmla="*/ 753525666 h 921"/>
              <a:gd name="T46" fmla="*/ 113406238 w 4522"/>
              <a:gd name="T47" fmla="*/ 453628048 h 921"/>
              <a:gd name="T48" fmla="*/ 0 w 4522"/>
              <a:gd name="T49" fmla="*/ 234373694 h 921"/>
              <a:gd name="T50" fmla="*/ 113406238 w 4522"/>
              <a:gd name="T51" fmla="*/ 95765904 h 921"/>
              <a:gd name="T52" fmla="*/ 446066868 w 4522"/>
              <a:gd name="T53" fmla="*/ 25201553 h 921"/>
              <a:gd name="T54" fmla="*/ 970259340 w 4522"/>
              <a:gd name="T55" fmla="*/ 0 h 921"/>
              <a:gd name="T56" fmla="*/ 1670862872 w 4522"/>
              <a:gd name="T57" fmla="*/ 17640295 h 921"/>
              <a:gd name="T58" fmla="*/ 2147483647 w 4522"/>
              <a:gd name="T59" fmla="*/ 47882158 h 921"/>
              <a:gd name="T60" fmla="*/ 2147483647 w 4522"/>
              <a:gd name="T61" fmla="*/ 93244956 h 921"/>
              <a:gd name="T62" fmla="*/ 2147483647 w 4522"/>
              <a:gd name="T63" fmla="*/ 128527147 h 921"/>
              <a:gd name="T64" fmla="*/ 2147483647 w 4522"/>
              <a:gd name="T65" fmla="*/ 146169023 h 9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22"/>
              <a:gd name="T100" fmla="*/ 0 h 921"/>
              <a:gd name="T101" fmla="*/ 4522 w 4522"/>
              <a:gd name="T102" fmla="*/ 921 h 92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22" h="921">
                <a:moveTo>
                  <a:pt x="2260" y="58"/>
                </a:moveTo>
                <a:lnTo>
                  <a:pt x="2713" y="51"/>
                </a:lnTo>
                <a:lnTo>
                  <a:pt x="3138" y="37"/>
                </a:lnTo>
                <a:lnTo>
                  <a:pt x="3521" y="19"/>
                </a:lnTo>
                <a:lnTo>
                  <a:pt x="3857" y="7"/>
                </a:lnTo>
                <a:lnTo>
                  <a:pt x="4133" y="0"/>
                </a:lnTo>
                <a:lnTo>
                  <a:pt x="4343" y="10"/>
                </a:lnTo>
                <a:lnTo>
                  <a:pt x="4474" y="38"/>
                </a:lnTo>
                <a:lnTo>
                  <a:pt x="4522" y="93"/>
                </a:lnTo>
                <a:lnTo>
                  <a:pt x="4474" y="180"/>
                </a:lnTo>
                <a:lnTo>
                  <a:pt x="4343" y="299"/>
                </a:lnTo>
                <a:lnTo>
                  <a:pt x="4133" y="434"/>
                </a:lnTo>
                <a:lnTo>
                  <a:pt x="3857" y="575"/>
                </a:lnTo>
                <a:lnTo>
                  <a:pt x="3521" y="706"/>
                </a:lnTo>
                <a:lnTo>
                  <a:pt x="3138" y="816"/>
                </a:lnTo>
                <a:lnTo>
                  <a:pt x="2713" y="892"/>
                </a:lnTo>
                <a:lnTo>
                  <a:pt x="2260" y="921"/>
                </a:lnTo>
                <a:lnTo>
                  <a:pt x="1803" y="892"/>
                </a:lnTo>
                <a:lnTo>
                  <a:pt x="1380" y="816"/>
                </a:lnTo>
                <a:lnTo>
                  <a:pt x="997" y="706"/>
                </a:lnTo>
                <a:lnTo>
                  <a:pt x="663" y="575"/>
                </a:lnTo>
                <a:lnTo>
                  <a:pt x="385" y="434"/>
                </a:lnTo>
                <a:lnTo>
                  <a:pt x="177" y="299"/>
                </a:lnTo>
                <a:lnTo>
                  <a:pt x="45" y="180"/>
                </a:lnTo>
                <a:lnTo>
                  <a:pt x="0" y="93"/>
                </a:lnTo>
                <a:lnTo>
                  <a:pt x="45" y="38"/>
                </a:lnTo>
                <a:lnTo>
                  <a:pt x="177" y="10"/>
                </a:lnTo>
                <a:lnTo>
                  <a:pt x="385" y="0"/>
                </a:lnTo>
                <a:lnTo>
                  <a:pt x="663" y="7"/>
                </a:lnTo>
                <a:lnTo>
                  <a:pt x="997" y="19"/>
                </a:lnTo>
                <a:lnTo>
                  <a:pt x="1380" y="37"/>
                </a:lnTo>
                <a:lnTo>
                  <a:pt x="1803" y="51"/>
                </a:lnTo>
                <a:lnTo>
                  <a:pt x="2260" y="58"/>
                </a:lnTo>
                <a:close/>
              </a:path>
            </a:pathLst>
          </a:custGeom>
          <a:solidFill>
            <a:srgbClr val="D4DB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9"/>
          <p:cNvSpPr>
            <a:spLocks/>
          </p:cNvSpPr>
          <p:nvPr/>
        </p:nvSpPr>
        <p:spPr bwMode="auto">
          <a:xfrm>
            <a:off x="1063625" y="3793027"/>
            <a:ext cx="7178675" cy="1312862"/>
          </a:xfrm>
          <a:custGeom>
            <a:avLst/>
            <a:gdLst>
              <a:gd name="T0" fmla="*/ 2147483647 w 4522"/>
              <a:gd name="T1" fmla="*/ 105846541 h 827"/>
              <a:gd name="T2" fmla="*/ 2147483647 w 4522"/>
              <a:gd name="T3" fmla="*/ 88204640 h 827"/>
              <a:gd name="T4" fmla="*/ 2147483647 w 4522"/>
              <a:gd name="T5" fmla="*/ 63003095 h 827"/>
              <a:gd name="T6" fmla="*/ 2147483647 w 4522"/>
              <a:gd name="T7" fmla="*/ 30241867 h 827"/>
              <a:gd name="T8" fmla="*/ 2147483647 w 4522"/>
              <a:gd name="T9" fmla="*/ 10080621 h 827"/>
              <a:gd name="T10" fmla="*/ 2147483647 w 4522"/>
              <a:gd name="T11" fmla="*/ 0 h 827"/>
              <a:gd name="T12" fmla="*/ 2147483647 w 4522"/>
              <a:gd name="T13" fmla="*/ 30241867 h 827"/>
              <a:gd name="T14" fmla="*/ 2147483647 w 4522"/>
              <a:gd name="T15" fmla="*/ 100806207 h 827"/>
              <a:gd name="T16" fmla="*/ 2147483647 w 4522"/>
              <a:gd name="T17" fmla="*/ 229333369 h 827"/>
              <a:gd name="T18" fmla="*/ 2147483647 w 4522"/>
              <a:gd name="T19" fmla="*/ 428426471 h 827"/>
              <a:gd name="T20" fmla="*/ 2147483647 w 4522"/>
              <a:gd name="T21" fmla="*/ 695562853 h 827"/>
              <a:gd name="T22" fmla="*/ 2147483647 w 4522"/>
              <a:gd name="T23" fmla="*/ 995460649 h 827"/>
              <a:gd name="T24" fmla="*/ 2147483647 w 4522"/>
              <a:gd name="T25" fmla="*/ 1313000122 h 827"/>
              <a:gd name="T26" fmla="*/ 2147483647 w 4522"/>
              <a:gd name="T27" fmla="*/ 1605338049 h 827"/>
              <a:gd name="T28" fmla="*/ 2147483647 w 4522"/>
              <a:gd name="T29" fmla="*/ 1852313591 h 827"/>
              <a:gd name="T30" fmla="*/ 2147483647 w 4522"/>
              <a:gd name="T31" fmla="*/ 2018643792 h 827"/>
              <a:gd name="T32" fmla="*/ 2147483647 w 4522"/>
              <a:gd name="T33" fmla="*/ 2084167810 h 827"/>
              <a:gd name="T34" fmla="*/ 2147483647 w 4522"/>
              <a:gd name="T35" fmla="*/ 2018643792 h 827"/>
              <a:gd name="T36" fmla="*/ 2147483647 w 4522"/>
              <a:gd name="T37" fmla="*/ 1852313591 h 827"/>
              <a:gd name="T38" fmla="*/ 2147483647 w 4522"/>
              <a:gd name="T39" fmla="*/ 1605338049 h 827"/>
              <a:gd name="T40" fmla="*/ 1670862872 w 4522"/>
              <a:gd name="T41" fmla="*/ 1313000122 h 827"/>
              <a:gd name="T42" fmla="*/ 970259340 w 4522"/>
              <a:gd name="T43" fmla="*/ 995460649 h 827"/>
              <a:gd name="T44" fmla="*/ 446066868 w 4522"/>
              <a:gd name="T45" fmla="*/ 695562853 h 827"/>
              <a:gd name="T46" fmla="*/ 113406238 w 4522"/>
              <a:gd name="T47" fmla="*/ 428426471 h 827"/>
              <a:gd name="T48" fmla="*/ 0 w 4522"/>
              <a:gd name="T49" fmla="*/ 229333369 h 827"/>
              <a:gd name="T50" fmla="*/ 113406238 w 4522"/>
              <a:gd name="T51" fmla="*/ 100806207 h 827"/>
              <a:gd name="T52" fmla="*/ 446066868 w 4522"/>
              <a:gd name="T53" fmla="*/ 30241867 h 827"/>
              <a:gd name="T54" fmla="*/ 970259340 w 4522"/>
              <a:gd name="T55" fmla="*/ 0 h 827"/>
              <a:gd name="T56" fmla="*/ 1670862872 w 4522"/>
              <a:gd name="T57" fmla="*/ 10080621 h 827"/>
              <a:gd name="T58" fmla="*/ 2147483647 w 4522"/>
              <a:gd name="T59" fmla="*/ 30241867 h 827"/>
              <a:gd name="T60" fmla="*/ 2147483647 w 4522"/>
              <a:gd name="T61" fmla="*/ 63003095 h 827"/>
              <a:gd name="T62" fmla="*/ 2147483647 w 4522"/>
              <a:gd name="T63" fmla="*/ 88204640 h 827"/>
              <a:gd name="T64" fmla="*/ 2147483647 w 4522"/>
              <a:gd name="T65" fmla="*/ 105846541 h 8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22"/>
              <a:gd name="T100" fmla="*/ 0 h 827"/>
              <a:gd name="T101" fmla="*/ 4522 w 4522"/>
              <a:gd name="T102" fmla="*/ 827 h 82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22" h="827">
                <a:moveTo>
                  <a:pt x="2260" y="42"/>
                </a:moveTo>
                <a:lnTo>
                  <a:pt x="2713" y="35"/>
                </a:lnTo>
                <a:lnTo>
                  <a:pt x="3138" y="25"/>
                </a:lnTo>
                <a:lnTo>
                  <a:pt x="3521" y="12"/>
                </a:lnTo>
                <a:lnTo>
                  <a:pt x="3857" y="4"/>
                </a:lnTo>
                <a:lnTo>
                  <a:pt x="4133" y="0"/>
                </a:lnTo>
                <a:lnTo>
                  <a:pt x="4343" y="12"/>
                </a:lnTo>
                <a:lnTo>
                  <a:pt x="4474" y="40"/>
                </a:lnTo>
                <a:lnTo>
                  <a:pt x="4522" y="91"/>
                </a:lnTo>
                <a:lnTo>
                  <a:pt x="4474" y="170"/>
                </a:lnTo>
                <a:lnTo>
                  <a:pt x="4343" y="276"/>
                </a:lnTo>
                <a:lnTo>
                  <a:pt x="4133" y="395"/>
                </a:lnTo>
                <a:lnTo>
                  <a:pt x="3857" y="521"/>
                </a:lnTo>
                <a:lnTo>
                  <a:pt x="3521" y="637"/>
                </a:lnTo>
                <a:lnTo>
                  <a:pt x="3138" y="735"/>
                </a:lnTo>
                <a:lnTo>
                  <a:pt x="2713" y="801"/>
                </a:lnTo>
                <a:lnTo>
                  <a:pt x="2260" y="827"/>
                </a:lnTo>
                <a:lnTo>
                  <a:pt x="1803" y="801"/>
                </a:lnTo>
                <a:lnTo>
                  <a:pt x="1380" y="735"/>
                </a:lnTo>
                <a:lnTo>
                  <a:pt x="997" y="637"/>
                </a:lnTo>
                <a:lnTo>
                  <a:pt x="663" y="521"/>
                </a:lnTo>
                <a:lnTo>
                  <a:pt x="385" y="395"/>
                </a:lnTo>
                <a:lnTo>
                  <a:pt x="177" y="276"/>
                </a:lnTo>
                <a:lnTo>
                  <a:pt x="45" y="170"/>
                </a:lnTo>
                <a:lnTo>
                  <a:pt x="0" y="91"/>
                </a:lnTo>
                <a:lnTo>
                  <a:pt x="45" y="40"/>
                </a:lnTo>
                <a:lnTo>
                  <a:pt x="177" y="12"/>
                </a:lnTo>
                <a:lnTo>
                  <a:pt x="385" y="0"/>
                </a:lnTo>
                <a:lnTo>
                  <a:pt x="663" y="4"/>
                </a:lnTo>
                <a:lnTo>
                  <a:pt x="997" y="12"/>
                </a:lnTo>
                <a:lnTo>
                  <a:pt x="1380" y="25"/>
                </a:lnTo>
                <a:lnTo>
                  <a:pt x="1803" y="35"/>
                </a:lnTo>
                <a:lnTo>
                  <a:pt x="2260" y="42"/>
                </a:lnTo>
                <a:close/>
              </a:path>
            </a:pathLst>
          </a:custGeom>
          <a:solidFill>
            <a:srgbClr val="C4CF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10"/>
          <p:cNvSpPr>
            <a:spLocks/>
          </p:cNvSpPr>
          <p:nvPr/>
        </p:nvSpPr>
        <p:spPr bwMode="auto">
          <a:xfrm>
            <a:off x="1063625" y="3812077"/>
            <a:ext cx="7178675" cy="1244600"/>
          </a:xfrm>
          <a:custGeom>
            <a:avLst/>
            <a:gdLst>
              <a:gd name="T0" fmla="*/ 2147483647 w 4522"/>
              <a:gd name="T1" fmla="*/ 88206260 h 784"/>
              <a:gd name="T2" fmla="*/ 2147483647 w 4522"/>
              <a:gd name="T3" fmla="*/ 75604689 h 784"/>
              <a:gd name="T4" fmla="*/ 2147483647 w 4522"/>
              <a:gd name="T5" fmla="*/ 52924083 h 784"/>
              <a:gd name="T6" fmla="*/ 2147483647 w 4522"/>
              <a:gd name="T7" fmla="*/ 22682199 h 784"/>
              <a:gd name="T8" fmla="*/ 2147483647 w 4522"/>
              <a:gd name="T9" fmla="*/ 5040312 h 784"/>
              <a:gd name="T10" fmla="*/ 2147483647 w 4522"/>
              <a:gd name="T11" fmla="*/ 0 h 784"/>
              <a:gd name="T12" fmla="*/ 2147483647 w 4522"/>
              <a:gd name="T13" fmla="*/ 35282189 h 784"/>
              <a:gd name="T14" fmla="*/ 2147483647 w 4522"/>
              <a:gd name="T15" fmla="*/ 105846579 h 784"/>
              <a:gd name="T16" fmla="*/ 2147483647 w 4522"/>
              <a:gd name="T17" fmla="*/ 229335040 h 784"/>
              <a:gd name="T18" fmla="*/ 2147483647 w 4522"/>
              <a:gd name="T19" fmla="*/ 420866955 h 784"/>
              <a:gd name="T20" fmla="*/ 2147483647 w 4522"/>
              <a:gd name="T21" fmla="*/ 670361552 h 784"/>
              <a:gd name="T22" fmla="*/ 2147483647 w 4522"/>
              <a:gd name="T23" fmla="*/ 957659474 h 784"/>
              <a:gd name="T24" fmla="*/ 2147483647 w 4522"/>
              <a:gd name="T25" fmla="*/ 1252516869 h 784"/>
              <a:gd name="T26" fmla="*/ 2147483647 w 4522"/>
              <a:gd name="T27" fmla="*/ 1524695247 h 784"/>
              <a:gd name="T28" fmla="*/ 2147483647 w 4522"/>
              <a:gd name="T29" fmla="*/ 1759069308 h 784"/>
              <a:gd name="T30" fmla="*/ 2147483647 w 4522"/>
              <a:gd name="T31" fmla="*/ 1912799586 h 784"/>
              <a:gd name="T32" fmla="*/ 2147483647 w 4522"/>
              <a:gd name="T33" fmla="*/ 1975802678 h 784"/>
              <a:gd name="T34" fmla="*/ 2147483647 w 4522"/>
              <a:gd name="T35" fmla="*/ 1912799586 h 784"/>
              <a:gd name="T36" fmla="*/ 2147483647 w 4522"/>
              <a:gd name="T37" fmla="*/ 1759069308 h 784"/>
              <a:gd name="T38" fmla="*/ 2147483647 w 4522"/>
              <a:gd name="T39" fmla="*/ 1524695247 h 784"/>
              <a:gd name="T40" fmla="*/ 1670862872 w 4522"/>
              <a:gd name="T41" fmla="*/ 1252516869 h 784"/>
              <a:gd name="T42" fmla="*/ 970259340 w 4522"/>
              <a:gd name="T43" fmla="*/ 957659474 h 784"/>
              <a:gd name="T44" fmla="*/ 446066868 w 4522"/>
              <a:gd name="T45" fmla="*/ 670361552 h 784"/>
              <a:gd name="T46" fmla="*/ 113406238 w 4522"/>
              <a:gd name="T47" fmla="*/ 420866955 h 784"/>
              <a:gd name="T48" fmla="*/ 0 w 4522"/>
              <a:gd name="T49" fmla="*/ 229335040 h 784"/>
              <a:gd name="T50" fmla="*/ 113406238 w 4522"/>
              <a:gd name="T51" fmla="*/ 105846579 h 784"/>
              <a:gd name="T52" fmla="*/ 446066868 w 4522"/>
              <a:gd name="T53" fmla="*/ 35282189 h 784"/>
              <a:gd name="T54" fmla="*/ 970259340 w 4522"/>
              <a:gd name="T55" fmla="*/ 0 h 784"/>
              <a:gd name="T56" fmla="*/ 1670862872 w 4522"/>
              <a:gd name="T57" fmla="*/ 5040312 h 784"/>
              <a:gd name="T58" fmla="*/ 2147483647 w 4522"/>
              <a:gd name="T59" fmla="*/ 22682199 h 784"/>
              <a:gd name="T60" fmla="*/ 2147483647 w 4522"/>
              <a:gd name="T61" fmla="*/ 52924083 h 784"/>
              <a:gd name="T62" fmla="*/ 2147483647 w 4522"/>
              <a:gd name="T63" fmla="*/ 75604689 h 784"/>
              <a:gd name="T64" fmla="*/ 2147483647 w 4522"/>
              <a:gd name="T65" fmla="*/ 88206260 h 7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22"/>
              <a:gd name="T100" fmla="*/ 0 h 784"/>
              <a:gd name="T101" fmla="*/ 4522 w 4522"/>
              <a:gd name="T102" fmla="*/ 784 h 78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22" h="784">
                <a:moveTo>
                  <a:pt x="2260" y="35"/>
                </a:moveTo>
                <a:lnTo>
                  <a:pt x="2713" y="30"/>
                </a:lnTo>
                <a:lnTo>
                  <a:pt x="3138" y="21"/>
                </a:lnTo>
                <a:lnTo>
                  <a:pt x="3521" y="9"/>
                </a:lnTo>
                <a:lnTo>
                  <a:pt x="3857" y="2"/>
                </a:lnTo>
                <a:lnTo>
                  <a:pt x="4133" y="0"/>
                </a:lnTo>
                <a:lnTo>
                  <a:pt x="4343" y="14"/>
                </a:lnTo>
                <a:lnTo>
                  <a:pt x="4474" y="42"/>
                </a:lnTo>
                <a:lnTo>
                  <a:pt x="4522" y="91"/>
                </a:lnTo>
                <a:lnTo>
                  <a:pt x="4474" y="167"/>
                </a:lnTo>
                <a:lnTo>
                  <a:pt x="4343" y="266"/>
                </a:lnTo>
                <a:lnTo>
                  <a:pt x="4133" y="380"/>
                </a:lnTo>
                <a:lnTo>
                  <a:pt x="3857" y="497"/>
                </a:lnTo>
                <a:lnTo>
                  <a:pt x="3521" y="605"/>
                </a:lnTo>
                <a:lnTo>
                  <a:pt x="3138" y="698"/>
                </a:lnTo>
                <a:lnTo>
                  <a:pt x="2713" y="759"/>
                </a:lnTo>
                <a:lnTo>
                  <a:pt x="2260" y="784"/>
                </a:lnTo>
                <a:lnTo>
                  <a:pt x="1803" y="759"/>
                </a:lnTo>
                <a:lnTo>
                  <a:pt x="1380" y="698"/>
                </a:lnTo>
                <a:lnTo>
                  <a:pt x="997" y="605"/>
                </a:lnTo>
                <a:lnTo>
                  <a:pt x="663" y="497"/>
                </a:lnTo>
                <a:lnTo>
                  <a:pt x="385" y="380"/>
                </a:lnTo>
                <a:lnTo>
                  <a:pt x="177" y="266"/>
                </a:lnTo>
                <a:lnTo>
                  <a:pt x="45" y="167"/>
                </a:lnTo>
                <a:lnTo>
                  <a:pt x="0" y="91"/>
                </a:lnTo>
                <a:lnTo>
                  <a:pt x="45" y="42"/>
                </a:lnTo>
                <a:lnTo>
                  <a:pt x="177" y="14"/>
                </a:lnTo>
                <a:lnTo>
                  <a:pt x="385" y="0"/>
                </a:lnTo>
                <a:lnTo>
                  <a:pt x="663" y="2"/>
                </a:lnTo>
                <a:lnTo>
                  <a:pt x="997" y="9"/>
                </a:lnTo>
                <a:lnTo>
                  <a:pt x="1380" y="21"/>
                </a:lnTo>
                <a:lnTo>
                  <a:pt x="1803" y="30"/>
                </a:lnTo>
                <a:lnTo>
                  <a:pt x="2260" y="35"/>
                </a:lnTo>
                <a:close/>
              </a:path>
            </a:pathLst>
          </a:custGeom>
          <a:solidFill>
            <a:srgbClr val="BDC7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11"/>
          <p:cNvSpPr>
            <a:spLocks/>
          </p:cNvSpPr>
          <p:nvPr/>
        </p:nvSpPr>
        <p:spPr bwMode="auto">
          <a:xfrm>
            <a:off x="1063625" y="3832714"/>
            <a:ext cx="7178675" cy="1171575"/>
          </a:xfrm>
          <a:custGeom>
            <a:avLst/>
            <a:gdLst>
              <a:gd name="T0" fmla="*/ 2147483647 w 4522"/>
              <a:gd name="T1" fmla="*/ 65524066 h 738"/>
              <a:gd name="T2" fmla="*/ 2147483647 w 4522"/>
              <a:gd name="T3" fmla="*/ 52924082 h 738"/>
              <a:gd name="T4" fmla="*/ 2147483647 w 4522"/>
              <a:gd name="T5" fmla="*/ 35282188 h 738"/>
              <a:gd name="T6" fmla="*/ 2147483647 w 4522"/>
              <a:gd name="T7" fmla="*/ 7559676 h 738"/>
              <a:gd name="T8" fmla="*/ 2147483647 w 4522"/>
              <a:gd name="T9" fmla="*/ 0 h 738"/>
              <a:gd name="T10" fmla="*/ 2147483647 w 4522"/>
              <a:gd name="T11" fmla="*/ 0 h 738"/>
              <a:gd name="T12" fmla="*/ 2147483647 w 4522"/>
              <a:gd name="T13" fmla="*/ 35282188 h 738"/>
              <a:gd name="T14" fmla="*/ 2147483647 w 4522"/>
              <a:gd name="T15" fmla="*/ 100806241 h 738"/>
              <a:gd name="T16" fmla="*/ 2147483647 w 4522"/>
              <a:gd name="T17" fmla="*/ 224294725 h 738"/>
              <a:gd name="T18" fmla="*/ 2147483647 w 4522"/>
              <a:gd name="T19" fmla="*/ 405745915 h 738"/>
              <a:gd name="T20" fmla="*/ 2147483647 w 4522"/>
              <a:gd name="T21" fmla="*/ 642639036 h 738"/>
              <a:gd name="T22" fmla="*/ 2147483647 w 4522"/>
              <a:gd name="T23" fmla="*/ 912296658 h 738"/>
              <a:gd name="T24" fmla="*/ 2147483647 w 4522"/>
              <a:gd name="T25" fmla="*/ 1189513753 h 738"/>
              <a:gd name="T26" fmla="*/ 2147483647 w 4522"/>
              <a:gd name="T27" fmla="*/ 1439009933 h 738"/>
              <a:gd name="T28" fmla="*/ 2147483647 w 4522"/>
              <a:gd name="T29" fmla="*/ 1655743299 h 738"/>
              <a:gd name="T30" fmla="*/ 2147483647 w 4522"/>
              <a:gd name="T31" fmla="*/ 1801912710 h 738"/>
              <a:gd name="T32" fmla="*/ 2147483647 w 4522"/>
              <a:gd name="T33" fmla="*/ 1859875491 h 738"/>
              <a:gd name="T34" fmla="*/ 2147483647 w 4522"/>
              <a:gd name="T35" fmla="*/ 1801912710 h 738"/>
              <a:gd name="T36" fmla="*/ 2147483647 w 4522"/>
              <a:gd name="T37" fmla="*/ 1655743299 h 738"/>
              <a:gd name="T38" fmla="*/ 2147483647 w 4522"/>
              <a:gd name="T39" fmla="*/ 1439009933 h 738"/>
              <a:gd name="T40" fmla="*/ 1670862872 w 4522"/>
              <a:gd name="T41" fmla="*/ 1189513753 h 738"/>
              <a:gd name="T42" fmla="*/ 970259340 w 4522"/>
              <a:gd name="T43" fmla="*/ 912296658 h 738"/>
              <a:gd name="T44" fmla="*/ 446066868 w 4522"/>
              <a:gd name="T45" fmla="*/ 642639036 h 738"/>
              <a:gd name="T46" fmla="*/ 113406238 w 4522"/>
              <a:gd name="T47" fmla="*/ 405745915 h 738"/>
              <a:gd name="T48" fmla="*/ 0 w 4522"/>
              <a:gd name="T49" fmla="*/ 224294725 h 738"/>
              <a:gd name="T50" fmla="*/ 113406238 w 4522"/>
              <a:gd name="T51" fmla="*/ 100806241 h 738"/>
              <a:gd name="T52" fmla="*/ 446066868 w 4522"/>
              <a:gd name="T53" fmla="*/ 35282188 h 738"/>
              <a:gd name="T54" fmla="*/ 970259340 w 4522"/>
              <a:gd name="T55" fmla="*/ 0 h 738"/>
              <a:gd name="T56" fmla="*/ 1670862872 w 4522"/>
              <a:gd name="T57" fmla="*/ 0 h 738"/>
              <a:gd name="T58" fmla="*/ 2147483647 w 4522"/>
              <a:gd name="T59" fmla="*/ 7559676 h 738"/>
              <a:gd name="T60" fmla="*/ 2147483647 w 4522"/>
              <a:gd name="T61" fmla="*/ 35282188 h 738"/>
              <a:gd name="T62" fmla="*/ 2147483647 w 4522"/>
              <a:gd name="T63" fmla="*/ 52924082 h 738"/>
              <a:gd name="T64" fmla="*/ 2147483647 w 4522"/>
              <a:gd name="T65" fmla="*/ 65524066 h 7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22"/>
              <a:gd name="T100" fmla="*/ 0 h 738"/>
              <a:gd name="T101" fmla="*/ 4522 w 4522"/>
              <a:gd name="T102" fmla="*/ 738 h 7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22" h="738">
                <a:moveTo>
                  <a:pt x="2260" y="26"/>
                </a:moveTo>
                <a:lnTo>
                  <a:pt x="2713" y="21"/>
                </a:lnTo>
                <a:lnTo>
                  <a:pt x="3138" y="14"/>
                </a:lnTo>
                <a:lnTo>
                  <a:pt x="3521" y="3"/>
                </a:lnTo>
                <a:lnTo>
                  <a:pt x="3857" y="0"/>
                </a:lnTo>
                <a:lnTo>
                  <a:pt x="4133" y="0"/>
                </a:lnTo>
                <a:lnTo>
                  <a:pt x="4343" y="14"/>
                </a:lnTo>
                <a:lnTo>
                  <a:pt x="4474" y="40"/>
                </a:lnTo>
                <a:lnTo>
                  <a:pt x="4522" y="89"/>
                </a:lnTo>
                <a:lnTo>
                  <a:pt x="4474" y="161"/>
                </a:lnTo>
                <a:lnTo>
                  <a:pt x="4343" y="255"/>
                </a:lnTo>
                <a:lnTo>
                  <a:pt x="4133" y="362"/>
                </a:lnTo>
                <a:lnTo>
                  <a:pt x="3857" y="472"/>
                </a:lnTo>
                <a:lnTo>
                  <a:pt x="3521" y="571"/>
                </a:lnTo>
                <a:lnTo>
                  <a:pt x="3138" y="657"/>
                </a:lnTo>
                <a:lnTo>
                  <a:pt x="2713" y="715"/>
                </a:lnTo>
                <a:lnTo>
                  <a:pt x="2260" y="738"/>
                </a:lnTo>
                <a:lnTo>
                  <a:pt x="1803" y="715"/>
                </a:lnTo>
                <a:lnTo>
                  <a:pt x="1380" y="657"/>
                </a:lnTo>
                <a:lnTo>
                  <a:pt x="997" y="571"/>
                </a:lnTo>
                <a:lnTo>
                  <a:pt x="663" y="472"/>
                </a:lnTo>
                <a:lnTo>
                  <a:pt x="385" y="362"/>
                </a:lnTo>
                <a:lnTo>
                  <a:pt x="177" y="255"/>
                </a:lnTo>
                <a:lnTo>
                  <a:pt x="45" y="161"/>
                </a:lnTo>
                <a:lnTo>
                  <a:pt x="0" y="89"/>
                </a:lnTo>
                <a:lnTo>
                  <a:pt x="45" y="40"/>
                </a:lnTo>
                <a:lnTo>
                  <a:pt x="177" y="14"/>
                </a:lnTo>
                <a:lnTo>
                  <a:pt x="385" y="0"/>
                </a:lnTo>
                <a:lnTo>
                  <a:pt x="663" y="0"/>
                </a:lnTo>
                <a:lnTo>
                  <a:pt x="997" y="3"/>
                </a:lnTo>
                <a:lnTo>
                  <a:pt x="1380" y="14"/>
                </a:lnTo>
                <a:lnTo>
                  <a:pt x="1803" y="21"/>
                </a:lnTo>
                <a:lnTo>
                  <a:pt x="2260" y="26"/>
                </a:lnTo>
                <a:close/>
              </a:path>
            </a:pathLst>
          </a:custGeom>
          <a:solidFill>
            <a:srgbClr val="B5C2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12"/>
          <p:cNvSpPr>
            <a:spLocks/>
          </p:cNvSpPr>
          <p:nvPr/>
        </p:nvSpPr>
        <p:spPr bwMode="auto">
          <a:xfrm>
            <a:off x="1063625" y="3848589"/>
            <a:ext cx="7178675" cy="1101725"/>
          </a:xfrm>
          <a:custGeom>
            <a:avLst/>
            <a:gdLst>
              <a:gd name="T0" fmla="*/ 2147483647 w 4522"/>
              <a:gd name="T1" fmla="*/ 52924081 h 694"/>
              <a:gd name="T2" fmla="*/ 2147483647 w 4522"/>
              <a:gd name="T3" fmla="*/ 45362809 h 694"/>
              <a:gd name="T4" fmla="*/ 2147483647 w 4522"/>
              <a:gd name="T5" fmla="*/ 27720928 h 694"/>
              <a:gd name="T6" fmla="*/ 2147483647 w 4522"/>
              <a:gd name="T7" fmla="*/ 5040312 h 694"/>
              <a:gd name="T8" fmla="*/ 2147483647 w 4522"/>
              <a:gd name="T9" fmla="*/ 0 h 694"/>
              <a:gd name="T10" fmla="*/ 2147483647 w 4522"/>
              <a:gd name="T11" fmla="*/ 10080625 h 694"/>
              <a:gd name="T12" fmla="*/ 2147483647 w 4522"/>
              <a:gd name="T13" fmla="*/ 45362809 h 694"/>
              <a:gd name="T14" fmla="*/ 2147483647 w 4522"/>
              <a:gd name="T15" fmla="*/ 115927196 h 694"/>
              <a:gd name="T16" fmla="*/ 2147483647 w 4522"/>
              <a:gd name="T17" fmla="*/ 229333444 h 694"/>
              <a:gd name="T18" fmla="*/ 2147483647 w 4522"/>
              <a:gd name="T19" fmla="*/ 400705596 h 694"/>
              <a:gd name="T20" fmla="*/ 2147483647 w 4522"/>
              <a:gd name="T21" fmla="*/ 624998729 h 694"/>
              <a:gd name="T22" fmla="*/ 2147483647 w 4522"/>
              <a:gd name="T23" fmla="*/ 871974153 h 694"/>
              <a:gd name="T24" fmla="*/ 2147483647 w 4522"/>
              <a:gd name="T25" fmla="*/ 1129030000 h 694"/>
              <a:gd name="T26" fmla="*/ 2147483647 w 4522"/>
              <a:gd name="T27" fmla="*/ 1365924604 h 694"/>
              <a:gd name="T28" fmla="*/ 2147483647 w 4522"/>
              <a:gd name="T29" fmla="*/ 1565017671 h 694"/>
              <a:gd name="T30" fmla="*/ 2147483647 w 4522"/>
              <a:gd name="T31" fmla="*/ 1696066147 h 694"/>
              <a:gd name="T32" fmla="*/ 2147483647 w 4522"/>
              <a:gd name="T33" fmla="*/ 1748988616 h 694"/>
              <a:gd name="T34" fmla="*/ 2147483647 w 4522"/>
              <a:gd name="T35" fmla="*/ 1696066147 h 694"/>
              <a:gd name="T36" fmla="*/ 2147483647 w 4522"/>
              <a:gd name="T37" fmla="*/ 1565017671 h 694"/>
              <a:gd name="T38" fmla="*/ 2147483647 w 4522"/>
              <a:gd name="T39" fmla="*/ 1365924604 h 694"/>
              <a:gd name="T40" fmla="*/ 1670862872 w 4522"/>
              <a:gd name="T41" fmla="*/ 1129030000 h 694"/>
              <a:gd name="T42" fmla="*/ 970259340 w 4522"/>
              <a:gd name="T43" fmla="*/ 871974153 h 694"/>
              <a:gd name="T44" fmla="*/ 446066868 w 4522"/>
              <a:gd name="T45" fmla="*/ 624998729 h 694"/>
              <a:gd name="T46" fmla="*/ 113406238 w 4522"/>
              <a:gd name="T47" fmla="*/ 400705596 h 694"/>
              <a:gd name="T48" fmla="*/ 0 w 4522"/>
              <a:gd name="T49" fmla="*/ 229333444 h 694"/>
              <a:gd name="T50" fmla="*/ 113406238 w 4522"/>
              <a:gd name="T51" fmla="*/ 115927196 h 694"/>
              <a:gd name="T52" fmla="*/ 446066868 w 4522"/>
              <a:gd name="T53" fmla="*/ 45362809 h 694"/>
              <a:gd name="T54" fmla="*/ 970259340 w 4522"/>
              <a:gd name="T55" fmla="*/ 10080625 h 694"/>
              <a:gd name="T56" fmla="*/ 1670862872 w 4522"/>
              <a:gd name="T57" fmla="*/ 0 h 694"/>
              <a:gd name="T58" fmla="*/ 2147483647 w 4522"/>
              <a:gd name="T59" fmla="*/ 5040312 h 694"/>
              <a:gd name="T60" fmla="*/ 2147483647 w 4522"/>
              <a:gd name="T61" fmla="*/ 27720928 h 694"/>
              <a:gd name="T62" fmla="*/ 2147483647 w 4522"/>
              <a:gd name="T63" fmla="*/ 45362809 h 694"/>
              <a:gd name="T64" fmla="*/ 2147483647 w 4522"/>
              <a:gd name="T65" fmla="*/ 52924081 h 6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22"/>
              <a:gd name="T100" fmla="*/ 0 h 694"/>
              <a:gd name="T101" fmla="*/ 4522 w 4522"/>
              <a:gd name="T102" fmla="*/ 694 h 6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22" h="694">
                <a:moveTo>
                  <a:pt x="2260" y="21"/>
                </a:moveTo>
                <a:lnTo>
                  <a:pt x="2713" y="18"/>
                </a:lnTo>
                <a:lnTo>
                  <a:pt x="3138" y="11"/>
                </a:lnTo>
                <a:lnTo>
                  <a:pt x="3521" y="2"/>
                </a:lnTo>
                <a:lnTo>
                  <a:pt x="3857" y="0"/>
                </a:lnTo>
                <a:lnTo>
                  <a:pt x="4133" y="4"/>
                </a:lnTo>
                <a:lnTo>
                  <a:pt x="4343" y="18"/>
                </a:lnTo>
                <a:lnTo>
                  <a:pt x="4474" y="46"/>
                </a:lnTo>
                <a:lnTo>
                  <a:pt x="4522" y="91"/>
                </a:lnTo>
                <a:lnTo>
                  <a:pt x="4474" y="159"/>
                </a:lnTo>
                <a:lnTo>
                  <a:pt x="4343" y="248"/>
                </a:lnTo>
                <a:lnTo>
                  <a:pt x="4133" y="346"/>
                </a:lnTo>
                <a:lnTo>
                  <a:pt x="3857" y="448"/>
                </a:lnTo>
                <a:lnTo>
                  <a:pt x="3521" y="542"/>
                </a:lnTo>
                <a:lnTo>
                  <a:pt x="3138" y="621"/>
                </a:lnTo>
                <a:lnTo>
                  <a:pt x="2713" y="673"/>
                </a:lnTo>
                <a:lnTo>
                  <a:pt x="2260" y="694"/>
                </a:lnTo>
                <a:lnTo>
                  <a:pt x="1803" y="673"/>
                </a:lnTo>
                <a:lnTo>
                  <a:pt x="1380" y="621"/>
                </a:lnTo>
                <a:lnTo>
                  <a:pt x="997" y="542"/>
                </a:lnTo>
                <a:lnTo>
                  <a:pt x="663" y="448"/>
                </a:lnTo>
                <a:lnTo>
                  <a:pt x="385" y="346"/>
                </a:lnTo>
                <a:lnTo>
                  <a:pt x="177" y="248"/>
                </a:lnTo>
                <a:lnTo>
                  <a:pt x="45" y="159"/>
                </a:lnTo>
                <a:lnTo>
                  <a:pt x="0" y="91"/>
                </a:lnTo>
                <a:lnTo>
                  <a:pt x="45" y="46"/>
                </a:lnTo>
                <a:lnTo>
                  <a:pt x="177" y="18"/>
                </a:lnTo>
                <a:lnTo>
                  <a:pt x="385" y="4"/>
                </a:lnTo>
                <a:lnTo>
                  <a:pt x="663" y="0"/>
                </a:lnTo>
                <a:lnTo>
                  <a:pt x="997" y="2"/>
                </a:lnTo>
                <a:lnTo>
                  <a:pt x="1380" y="11"/>
                </a:lnTo>
                <a:lnTo>
                  <a:pt x="1803" y="18"/>
                </a:lnTo>
                <a:lnTo>
                  <a:pt x="2260" y="21"/>
                </a:lnTo>
                <a:close/>
              </a:path>
            </a:pathLst>
          </a:custGeom>
          <a:solidFill>
            <a:srgbClr val="ADBD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Rectangle 13"/>
          <p:cNvSpPr>
            <a:spLocks noChangeArrowheads="1"/>
          </p:cNvSpPr>
          <p:nvPr/>
        </p:nvSpPr>
        <p:spPr bwMode="auto">
          <a:xfrm>
            <a:off x="2579688" y="2349989"/>
            <a:ext cx="49212" cy="677863"/>
          </a:xfrm>
          <a:prstGeom prst="rect">
            <a:avLst/>
          </a:prstGeom>
          <a:solidFill>
            <a:srgbClr val="6970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Rectangle 14"/>
          <p:cNvSpPr>
            <a:spLocks noChangeArrowheads="1"/>
          </p:cNvSpPr>
          <p:nvPr/>
        </p:nvSpPr>
        <p:spPr bwMode="auto">
          <a:xfrm>
            <a:off x="2593975" y="2349989"/>
            <a:ext cx="19050" cy="677863"/>
          </a:xfrm>
          <a:prstGeom prst="rect">
            <a:avLst/>
          </a:prstGeom>
          <a:solidFill>
            <a:srgbClr val="8A91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Freeform 15"/>
          <p:cNvSpPr>
            <a:spLocks/>
          </p:cNvSpPr>
          <p:nvPr/>
        </p:nvSpPr>
        <p:spPr bwMode="auto">
          <a:xfrm>
            <a:off x="2824163" y="2349989"/>
            <a:ext cx="49212" cy="596900"/>
          </a:xfrm>
          <a:custGeom>
            <a:avLst/>
            <a:gdLst>
              <a:gd name="T0" fmla="*/ 0 w 31"/>
              <a:gd name="T1" fmla="*/ 0 h 376"/>
              <a:gd name="T2" fmla="*/ 35281833 w 31"/>
              <a:gd name="T3" fmla="*/ 0 h 376"/>
              <a:gd name="T4" fmla="*/ 78123262 w 31"/>
              <a:gd name="T5" fmla="*/ 0 h 376"/>
              <a:gd name="T6" fmla="*/ 78123262 w 31"/>
              <a:gd name="T7" fmla="*/ 115927199 h 376"/>
              <a:gd name="T8" fmla="*/ 78123262 w 31"/>
              <a:gd name="T9" fmla="*/ 234375348 h 376"/>
              <a:gd name="T10" fmla="*/ 78123262 w 31"/>
              <a:gd name="T11" fmla="*/ 352821860 h 376"/>
              <a:gd name="T12" fmla="*/ 78123262 w 31"/>
              <a:gd name="T13" fmla="*/ 471270058 h 376"/>
              <a:gd name="T14" fmla="*/ 78123262 w 31"/>
              <a:gd name="T15" fmla="*/ 589716569 h 376"/>
              <a:gd name="T16" fmla="*/ 78123262 w 31"/>
              <a:gd name="T17" fmla="*/ 710684030 h 376"/>
              <a:gd name="T18" fmla="*/ 78123262 w 31"/>
              <a:gd name="T19" fmla="*/ 829132129 h 376"/>
              <a:gd name="T20" fmla="*/ 78123262 w 31"/>
              <a:gd name="T21" fmla="*/ 947578839 h 376"/>
              <a:gd name="T22" fmla="*/ 35281833 w 31"/>
              <a:gd name="T23" fmla="*/ 947578839 h 376"/>
              <a:gd name="T24" fmla="*/ 0 w 31"/>
              <a:gd name="T25" fmla="*/ 947578839 h 376"/>
              <a:gd name="T26" fmla="*/ 0 w 31"/>
              <a:gd name="T27" fmla="*/ 829132129 h 376"/>
              <a:gd name="T28" fmla="*/ 0 w 31"/>
              <a:gd name="T29" fmla="*/ 710684030 h 376"/>
              <a:gd name="T30" fmla="*/ 0 w 31"/>
              <a:gd name="T31" fmla="*/ 589716569 h 376"/>
              <a:gd name="T32" fmla="*/ 0 w 31"/>
              <a:gd name="T33" fmla="*/ 471270058 h 376"/>
              <a:gd name="T34" fmla="*/ 0 w 31"/>
              <a:gd name="T35" fmla="*/ 352821860 h 376"/>
              <a:gd name="T36" fmla="*/ 0 w 31"/>
              <a:gd name="T37" fmla="*/ 234375348 h 376"/>
              <a:gd name="T38" fmla="*/ 0 w 31"/>
              <a:gd name="T39" fmla="*/ 115927199 h 376"/>
              <a:gd name="T40" fmla="*/ 0 w 31"/>
              <a:gd name="T41" fmla="*/ 0 h 3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76"/>
              <a:gd name="T65" fmla="*/ 31 w 31"/>
              <a:gd name="T66" fmla="*/ 376 h 37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76">
                <a:moveTo>
                  <a:pt x="0" y="0"/>
                </a:moveTo>
                <a:lnTo>
                  <a:pt x="14" y="0"/>
                </a:lnTo>
                <a:lnTo>
                  <a:pt x="31" y="0"/>
                </a:lnTo>
                <a:lnTo>
                  <a:pt x="31" y="46"/>
                </a:lnTo>
                <a:lnTo>
                  <a:pt x="31" y="93"/>
                </a:lnTo>
                <a:lnTo>
                  <a:pt x="31" y="140"/>
                </a:lnTo>
                <a:lnTo>
                  <a:pt x="31" y="187"/>
                </a:lnTo>
                <a:lnTo>
                  <a:pt x="31" y="234"/>
                </a:lnTo>
                <a:lnTo>
                  <a:pt x="31" y="282"/>
                </a:lnTo>
                <a:lnTo>
                  <a:pt x="31" y="329"/>
                </a:lnTo>
                <a:lnTo>
                  <a:pt x="31" y="376"/>
                </a:lnTo>
                <a:lnTo>
                  <a:pt x="14" y="376"/>
                </a:lnTo>
                <a:lnTo>
                  <a:pt x="0" y="376"/>
                </a:lnTo>
                <a:lnTo>
                  <a:pt x="0" y="329"/>
                </a:lnTo>
                <a:lnTo>
                  <a:pt x="0" y="282"/>
                </a:lnTo>
                <a:lnTo>
                  <a:pt x="0" y="234"/>
                </a:lnTo>
                <a:lnTo>
                  <a:pt x="0" y="187"/>
                </a:lnTo>
                <a:lnTo>
                  <a:pt x="0" y="140"/>
                </a:lnTo>
                <a:lnTo>
                  <a:pt x="0" y="93"/>
                </a:lnTo>
                <a:lnTo>
                  <a:pt x="0" y="46"/>
                </a:lnTo>
                <a:lnTo>
                  <a:pt x="0" y="0"/>
                </a:lnTo>
                <a:close/>
              </a:path>
            </a:pathLst>
          </a:custGeom>
          <a:solidFill>
            <a:srgbClr val="6970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16"/>
          <p:cNvSpPr>
            <a:spLocks/>
          </p:cNvSpPr>
          <p:nvPr/>
        </p:nvSpPr>
        <p:spPr bwMode="auto">
          <a:xfrm>
            <a:off x="2840038" y="2349989"/>
            <a:ext cx="20637" cy="596900"/>
          </a:xfrm>
          <a:custGeom>
            <a:avLst/>
            <a:gdLst>
              <a:gd name="T0" fmla="*/ 0 w 13"/>
              <a:gd name="T1" fmla="*/ 0 h 376"/>
              <a:gd name="T2" fmla="*/ 15120573 w 13"/>
              <a:gd name="T3" fmla="*/ 0 h 376"/>
              <a:gd name="T4" fmla="*/ 32760447 w 13"/>
              <a:gd name="T5" fmla="*/ 0 h 376"/>
              <a:gd name="T6" fmla="*/ 32760447 w 13"/>
              <a:gd name="T7" fmla="*/ 115927199 h 376"/>
              <a:gd name="T8" fmla="*/ 32760447 w 13"/>
              <a:gd name="T9" fmla="*/ 234375348 h 376"/>
              <a:gd name="T10" fmla="*/ 32760447 w 13"/>
              <a:gd name="T11" fmla="*/ 352821860 h 376"/>
              <a:gd name="T12" fmla="*/ 32760447 w 13"/>
              <a:gd name="T13" fmla="*/ 471270058 h 376"/>
              <a:gd name="T14" fmla="*/ 32760447 w 13"/>
              <a:gd name="T15" fmla="*/ 589716569 h 376"/>
              <a:gd name="T16" fmla="*/ 32760447 w 13"/>
              <a:gd name="T17" fmla="*/ 710684030 h 376"/>
              <a:gd name="T18" fmla="*/ 32760447 w 13"/>
              <a:gd name="T19" fmla="*/ 829132129 h 376"/>
              <a:gd name="T20" fmla="*/ 32760447 w 13"/>
              <a:gd name="T21" fmla="*/ 947578839 h 376"/>
              <a:gd name="T22" fmla="*/ 15120573 w 13"/>
              <a:gd name="T23" fmla="*/ 947578839 h 376"/>
              <a:gd name="T24" fmla="*/ 0 w 13"/>
              <a:gd name="T25" fmla="*/ 947578839 h 376"/>
              <a:gd name="T26" fmla="*/ 0 w 13"/>
              <a:gd name="T27" fmla="*/ 829132129 h 376"/>
              <a:gd name="T28" fmla="*/ 0 w 13"/>
              <a:gd name="T29" fmla="*/ 710684030 h 376"/>
              <a:gd name="T30" fmla="*/ 0 w 13"/>
              <a:gd name="T31" fmla="*/ 589716569 h 376"/>
              <a:gd name="T32" fmla="*/ 0 w 13"/>
              <a:gd name="T33" fmla="*/ 471270058 h 376"/>
              <a:gd name="T34" fmla="*/ 0 w 13"/>
              <a:gd name="T35" fmla="*/ 352821860 h 376"/>
              <a:gd name="T36" fmla="*/ 0 w 13"/>
              <a:gd name="T37" fmla="*/ 234375348 h 376"/>
              <a:gd name="T38" fmla="*/ 0 w 13"/>
              <a:gd name="T39" fmla="*/ 115927199 h 376"/>
              <a:gd name="T40" fmla="*/ 0 w 13"/>
              <a:gd name="T41" fmla="*/ 0 h 3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
              <a:gd name="T64" fmla="*/ 0 h 376"/>
              <a:gd name="T65" fmla="*/ 13 w 13"/>
              <a:gd name="T66" fmla="*/ 376 h 37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 h="376">
                <a:moveTo>
                  <a:pt x="0" y="0"/>
                </a:moveTo>
                <a:lnTo>
                  <a:pt x="6" y="0"/>
                </a:lnTo>
                <a:lnTo>
                  <a:pt x="13" y="0"/>
                </a:lnTo>
                <a:lnTo>
                  <a:pt x="13" y="46"/>
                </a:lnTo>
                <a:lnTo>
                  <a:pt x="13" y="93"/>
                </a:lnTo>
                <a:lnTo>
                  <a:pt x="13" y="140"/>
                </a:lnTo>
                <a:lnTo>
                  <a:pt x="13" y="187"/>
                </a:lnTo>
                <a:lnTo>
                  <a:pt x="13" y="234"/>
                </a:lnTo>
                <a:lnTo>
                  <a:pt x="13" y="282"/>
                </a:lnTo>
                <a:lnTo>
                  <a:pt x="13" y="329"/>
                </a:lnTo>
                <a:lnTo>
                  <a:pt x="13" y="376"/>
                </a:lnTo>
                <a:lnTo>
                  <a:pt x="6" y="376"/>
                </a:lnTo>
                <a:lnTo>
                  <a:pt x="0" y="376"/>
                </a:lnTo>
                <a:lnTo>
                  <a:pt x="0" y="329"/>
                </a:lnTo>
                <a:lnTo>
                  <a:pt x="0" y="282"/>
                </a:lnTo>
                <a:lnTo>
                  <a:pt x="0" y="234"/>
                </a:lnTo>
                <a:lnTo>
                  <a:pt x="0" y="187"/>
                </a:lnTo>
                <a:lnTo>
                  <a:pt x="0" y="140"/>
                </a:lnTo>
                <a:lnTo>
                  <a:pt x="0" y="93"/>
                </a:lnTo>
                <a:lnTo>
                  <a:pt x="0" y="46"/>
                </a:lnTo>
                <a:lnTo>
                  <a:pt x="0" y="0"/>
                </a:lnTo>
                <a:close/>
              </a:path>
            </a:pathLst>
          </a:custGeom>
          <a:solidFill>
            <a:srgbClr val="8A91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7"/>
          <p:cNvSpPr>
            <a:spLocks/>
          </p:cNvSpPr>
          <p:nvPr/>
        </p:nvSpPr>
        <p:spPr bwMode="auto">
          <a:xfrm>
            <a:off x="3065463" y="2349989"/>
            <a:ext cx="50800" cy="519113"/>
          </a:xfrm>
          <a:custGeom>
            <a:avLst/>
            <a:gdLst>
              <a:gd name="T0" fmla="*/ 0 w 32"/>
              <a:gd name="T1" fmla="*/ 0 h 327"/>
              <a:gd name="T2" fmla="*/ 40322493 w 32"/>
              <a:gd name="T3" fmla="*/ 0 h 327"/>
              <a:gd name="T4" fmla="*/ 80644986 w 32"/>
              <a:gd name="T5" fmla="*/ 0 h 327"/>
              <a:gd name="T6" fmla="*/ 80644986 w 32"/>
              <a:gd name="T7" fmla="*/ 100806334 h 327"/>
              <a:gd name="T8" fmla="*/ 80644986 w 32"/>
              <a:gd name="T9" fmla="*/ 201612669 h 327"/>
              <a:gd name="T10" fmla="*/ 80644986 w 32"/>
              <a:gd name="T11" fmla="*/ 304939979 h 327"/>
              <a:gd name="T12" fmla="*/ 80644986 w 32"/>
              <a:gd name="T13" fmla="*/ 410786604 h 327"/>
              <a:gd name="T14" fmla="*/ 80644986 w 32"/>
              <a:gd name="T15" fmla="*/ 511593013 h 327"/>
              <a:gd name="T16" fmla="*/ 80644986 w 32"/>
              <a:gd name="T17" fmla="*/ 617439638 h 327"/>
              <a:gd name="T18" fmla="*/ 80644986 w 32"/>
              <a:gd name="T19" fmla="*/ 718245947 h 327"/>
              <a:gd name="T20" fmla="*/ 80644986 w 32"/>
              <a:gd name="T21" fmla="*/ 824092572 h 327"/>
              <a:gd name="T22" fmla="*/ 40322493 w 32"/>
              <a:gd name="T23" fmla="*/ 824092572 h 327"/>
              <a:gd name="T24" fmla="*/ 0 w 32"/>
              <a:gd name="T25" fmla="*/ 824092572 h 327"/>
              <a:gd name="T26" fmla="*/ 0 w 32"/>
              <a:gd name="T27" fmla="*/ 718245947 h 327"/>
              <a:gd name="T28" fmla="*/ 0 w 32"/>
              <a:gd name="T29" fmla="*/ 617439638 h 327"/>
              <a:gd name="T30" fmla="*/ 0 w 32"/>
              <a:gd name="T31" fmla="*/ 511593013 h 327"/>
              <a:gd name="T32" fmla="*/ 0 w 32"/>
              <a:gd name="T33" fmla="*/ 410786604 h 327"/>
              <a:gd name="T34" fmla="*/ 0 w 32"/>
              <a:gd name="T35" fmla="*/ 304939979 h 327"/>
              <a:gd name="T36" fmla="*/ 0 w 32"/>
              <a:gd name="T37" fmla="*/ 201612669 h 327"/>
              <a:gd name="T38" fmla="*/ 0 w 32"/>
              <a:gd name="T39" fmla="*/ 100806334 h 327"/>
              <a:gd name="T40" fmla="*/ 0 w 32"/>
              <a:gd name="T41" fmla="*/ 0 h 3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27"/>
              <a:gd name="T65" fmla="*/ 32 w 32"/>
              <a:gd name="T66" fmla="*/ 327 h 3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27">
                <a:moveTo>
                  <a:pt x="0" y="0"/>
                </a:moveTo>
                <a:lnTo>
                  <a:pt x="16" y="0"/>
                </a:lnTo>
                <a:lnTo>
                  <a:pt x="32" y="0"/>
                </a:lnTo>
                <a:lnTo>
                  <a:pt x="32" y="40"/>
                </a:lnTo>
                <a:lnTo>
                  <a:pt x="32" y="80"/>
                </a:lnTo>
                <a:lnTo>
                  <a:pt x="32" y="121"/>
                </a:lnTo>
                <a:lnTo>
                  <a:pt x="32" y="163"/>
                </a:lnTo>
                <a:lnTo>
                  <a:pt x="32" y="203"/>
                </a:lnTo>
                <a:lnTo>
                  <a:pt x="32" y="245"/>
                </a:lnTo>
                <a:lnTo>
                  <a:pt x="32" y="285"/>
                </a:lnTo>
                <a:lnTo>
                  <a:pt x="32" y="327"/>
                </a:lnTo>
                <a:lnTo>
                  <a:pt x="16" y="327"/>
                </a:lnTo>
                <a:lnTo>
                  <a:pt x="0" y="327"/>
                </a:lnTo>
                <a:lnTo>
                  <a:pt x="0" y="285"/>
                </a:lnTo>
                <a:lnTo>
                  <a:pt x="0" y="245"/>
                </a:lnTo>
                <a:lnTo>
                  <a:pt x="0" y="203"/>
                </a:lnTo>
                <a:lnTo>
                  <a:pt x="0" y="163"/>
                </a:lnTo>
                <a:lnTo>
                  <a:pt x="0" y="121"/>
                </a:lnTo>
                <a:lnTo>
                  <a:pt x="0" y="80"/>
                </a:lnTo>
                <a:lnTo>
                  <a:pt x="0" y="40"/>
                </a:lnTo>
                <a:lnTo>
                  <a:pt x="0" y="0"/>
                </a:lnTo>
                <a:close/>
              </a:path>
            </a:pathLst>
          </a:custGeom>
          <a:solidFill>
            <a:srgbClr val="6970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18"/>
          <p:cNvSpPr>
            <a:spLocks/>
          </p:cNvSpPr>
          <p:nvPr/>
        </p:nvSpPr>
        <p:spPr bwMode="auto">
          <a:xfrm>
            <a:off x="3082925" y="2349989"/>
            <a:ext cx="19050" cy="519113"/>
          </a:xfrm>
          <a:custGeom>
            <a:avLst/>
            <a:gdLst>
              <a:gd name="T0" fmla="*/ 0 w 12"/>
              <a:gd name="T1" fmla="*/ 0 h 327"/>
              <a:gd name="T2" fmla="*/ 12601574 w 12"/>
              <a:gd name="T3" fmla="*/ 0 h 327"/>
              <a:gd name="T4" fmla="*/ 30241878 w 12"/>
              <a:gd name="T5" fmla="*/ 0 h 327"/>
              <a:gd name="T6" fmla="*/ 30241878 w 12"/>
              <a:gd name="T7" fmla="*/ 100806334 h 327"/>
              <a:gd name="T8" fmla="*/ 30241878 w 12"/>
              <a:gd name="T9" fmla="*/ 201612669 h 327"/>
              <a:gd name="T10" fmla="*/ 30241878 w 12"/>
              <a:gd name="T11" fmla="*/ 304939979 h 327"/>
              <a:gd name="T12" fmla="*/ 30241878 w 12"/>
              <a:gd name="T13" fmla="*/ 410786604 h 327"/>
              <a:gd name="T14" fmla="*/ 30241878 w 12"/>
              <a:gd name="T15" fmla="*/ 511593013 h 327"/>
              <a:gd name="T16" fmla="*/ 30241878 w 12"/>
              <a:gd name="T17" fmla="*/ 617439638 h 327"/>
              <a:gd name="T18" fmla="*/ 30241878 w 12"/>
              <a:gd name="T19" fmla="*/ 718245947 h 327"/>
              <a:gd name="T20" fmla="*/ 30241878 w 12"/>
              <a:gd name="T21" fmla="*/ 824092572 h 327"/>
              <a:gd name="T22" fmla="*/ 12601574 w 12"/>
              <a:gd name="T23" fmla="*/ 824092572 h 327"/>
              <a:gd name="T24" fmla="*/ 0 w 12"/>
              <a:gd name="T25" fmla="*/ 824092572 h 327"/>
              <a:gd name="T26" fmla="*/ 0 w 12"/>
              <a:gd name="T27" fmla="*/ 718245947 h 327"/>
              <a:gd name="T28" fmla="*/ 0 w 12"/>
              <a:gd name="T29" fmla="*/ 617439638 h 327"/>
              <a:gd name="T30" fmla="*/ 0 w 12"/>
              <a:gd name="T31" fmla="*/ 511593013 h 327"/>
              <a:gd name="T32" fmla="*/ 0 w 12"/>
              <a:gd name="T33" fmla="*/ 410786604 h 327"/>
              <a:gd name="T34" fmla="*/ 0 w 12"/>
              <a:gd name="T35" fmla="*/ 304939979 h 327"/>
              <a:gd name="T36" fmla="*/ 0 w 12"/>
              <a:gd name="T37" fmla="*/ 201612669 h 327"/>
              <a:gd name="T38" fmla="*/ 0 w 12"/>
              <a:gd name="T39" fmla="*/ 100806334 h 327"/>
              <a:gd name="T40" fmla="*/ 0 w 12"/>
              <a:gd name="T41" fmla="*/ 0 h 3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327"/>
              <a:gd name="T65" fmla="*/ 12 w 12"/>
              <a:gd name="T66" fmla="*/ 327 h 3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327">
                <a:moveTo>
                  <a:pt x="0" y="0"/>
                </a:moveTo>
                <a:lnTo>
                  <a:pt x="5" y="0"/>
                </a:lnTo>
                <a:lnTo>
                  <a:pt x="12" y="0"/>
                </a:lnTo>
                <a:lnTo>
                  <a:pt x="12" y="40"/>
                </a:lnTo>
                <a:lnTo>
                  <a:pt x="12" y="80"/>
                </a:lnTo>
                <a:lnTo>
                  <a:pt x="12" y="121"/>
                </a:lnTo>
                <a:lnTo>
                  <a:pt x="12" y="163"/>
                </a:lnTo>
                <a:lnTo>
                  <a:pt x="12" y="203"/>
                </a:lnTo>
                <a:lnTo>
                  <a:pt x="12" y="245"/>
                </a:lnTo>
                <a:lnTo>
                  <a:pt x="12" y="285"/>
                </a:lnTo>
                <a:lnTo>
                  <a:pt x="12" y="327"/>
                </a:lnTo>
                <a:lnTo>
                  <a:pt x="5" y="327"/>
                </a:lnTo>
                <a:lnTo>
                  <a:pt x="0" y="327"/>
                </a:lnTo>
                <a:lnTo>
                  <a:pt x="0" y="285"/>
                </a:lnTo>
                <a:lnTo>
                  <a:pt x="0" y="245"/>
                </a:lnTo>
                <a:lnTo>
                  <a:pt x="0" y="203"/>
                </a:lnTo>
                <a:lnTo>
                  <a:pt x="0" y="163"/>
                </a:lnTo>
                <a:lnTo>
                  <a:pt x="0" y="121"/>
                </a:lnTo>
                <a:lnTo>
                  <a:pt x="0" y="80"/>
                </a:lnTo>
                <a:lnTo>
                  <a:pt x="0" y="40"/>
                </a:lnTo>
                <a:lnTo>
                  <a:pt x="0" y="0"/>
                </a:lnTo>
                <a:close/>
              </a:path>
            </a:pathLst>
          </a:custGeom>
          <a:solidFill>
            <a:srgbClr val="8A91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19"/>
          <p:cNvSpPr>
            <a:spLocks/>
          </p:cNvSpPr>
          <p:nvPr/>
        </p:nvSpPr>
        <p:spPr bwMode="auto">
          <a:xfrm>
            <a:off x="3313113" y="2349989"/>
            <a:ext cx="49212" cy="438150"/>
          </a:xfrm>
          <a:custGeom>
            <a:avLst/>
            <a:gdLst>
              <a:gd name="T0" fmla="*/ 0 w 31"/>
              <a:gd name="T1" fmla="*/ 0 h 276"/>
              <a:gd name="T2" fmla="*/ 35281833 w 31"/>
              <a:gd name="T3" fmla="*/ 0 h 276"/>
              <a:gd name="T4" fmla="*/ 78123262 w 31"/>
              <a:gd name="T5" fmla="*/ 0 h 276"/>
              <a:gd name="T6" fmla="*/ 78123262 w 31"/>
              <a:gd name="T7" fmla="*/ 83165938 h 276"/>
              <a:gd name="T8" fmla="*/ 78123262 w 31"/>
              <a:gd name="T9" fmla="*/ 171370599 h 276"/>
              <a:gd name="T10" fmla="*/ 78123262 w 31"/>
              <a:gd name="T11" fmla="*/ 259575284 h 276"/>
              <a:gd name="T12" fmla="*/ 78123262 w 31"/>
              <a:gd name="T13" fmla="*/ 347781508 h 276"/>
              <a:gd name="T14" fmla="*/ 78123262 w 31"/>
              <a:gd name="T15" fmla="*/ 430945933 h 276"/>
              <a:gd name="T16" fmla="*/ 78123262 w 31"/>
              <a:gd name="T17" fmla="*/ 519152156 h 276"/>
              <a:gd name="T18" fmla="*/ 78123262 w 31"/>
              <a:gd name="T19" fmla="*/ 607356792 h 276"/>
              <a:gd name="T20" fmla="*/ 78123262 w 31"/>
              <a:gd name="T21" fmla="*/ 695563016 h 276"/>
              <a:gd name="T22" fmla="*/ 35281833 w 31"/>
              <a:gd name="T23" fmla="*/ 695563016 h 276"/>
              <a:gd name="T24" fmla="*/ 0 w 31"/>
              <a:gd name="T25" fmla="*/ 695563016 h 276"/>
              <a:gd name="T26" fmla="*/ 0 w 31"/>
              <a:gd name="T27" fmla="*/ 607356792 h 276"/>
              <a:gd name="T28" fmla="*/ 0 w 31"/>
              <a:gd name="T29" fmla="*/ 519152156 h 276"/>
              <a:gd name="T30" fmla="*/ 0 w 31"/>
              <a:gd name="T31" fmla="*/ 430945933 h 276"/>
              <a:gd name="T32" fmla="*/ 0 w 31"/>
              <a:gd name="T33" fmla="*/ 347781508 h 276"/>
              <a:gd name="T34" fmla="*/ 0 w 31"/>
              <a:gd name="T35" fmla="*/ 259575284 h 276"/>
              <a:gd name="T36" fmla="*/ 0 w 31"/>
              <a:gd name="T37" fmla="*/ 171370599 h 276"/>
              <a:gd name="T38" fmla="*/ 0 w 31"/>
              <a:gd name="T39" fmla="*/ 83165938 h 276"/>
              <a:gd name="T40" fmla="*/ 0 w 31"/>
              <a:gd name="T41" fmla="*/ 0 h 2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276"/>
              <a:gd name="T65" fmla="*/ 31 w 31"/>
              <a:gd name="T66" fmla="*/ 276 h 27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276">
                <a:moveTo>
                  <a:pt x="0" y="0"/>
                </a:moveTo>
                <a:lnTo>
                  <a:pt x="14" y="0"/>
                </a:lnTo>
                <a:lnTo>
                  <a:pt x="31" y="0"/>
                </a:lnTo>
                <a:lnTo>
                  <a:pt x="31" y="33"/>
                </a:lnTo>
                <a:lnTo>
                  <a:pt x="31" y="68"/>
                </a:lnTo>
                <a:lnTo>
                  <a:pt x="31" y="103"/>
                </a:lnTo>
                <a:lnTo>
                  <a:pt x="31" y="138"/>
                </a:lnTo>
                <a:lnTo>
                  <a:pt x="31" y="171"/>
                </a:lnTo>
                <a:lnTo>
                  <a:pt x="31" y="206"/>
                </a:lnTo>
                <a:lnTo>
                  <a:pt x="31" y="241"/>
                </a:lnTo>
                <a:lnTo>
                  <a:pt x="31" y="276"/>
                </a:lnTo>
                <a:lnTo>
                  <a:pt x="14" y="276"/>
                </a:lnTo>
                <a:lnTo>
                  <a:pt x="0" y="276"/>
                </a:lnTo>
                <a:lnTo>
                  <a:pt x="0" y="241"/>
                </a:lnTo>
                <a:lnTo>
                  <a:pt x="0" y="206"/>
                </a:lnTo>
                <a:lnTo>
                  <a:pt x="0" y="171"/>
                </a:lnTo>
                <a:lnTo>
                  <a:pt x="0" y="138"/>
                </a:lnTo>
                <a:lnTo>
                  <a:pt x="0" y="103"/>
                </a:lnTo>
                <a:lnTo>
                  <a:pt x="0" y="68"/>
                </a:lnTo>
                <a:lnTo>
                  <a:pt x="0" y="33"/>
                </a:lnTo>
                <a:lnTo>
                  <a:pt x="0" y="0"/>
                </a:lnTo>
                <a:close/>
              </a:path>
            </a:pathLst>
          </a:custGeom>
          <a:solidFill>
            <a:srgbClr val="6970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20"/>
          <p:cNvSpPr>
            <a:spLocks/>
          </p:cNvSpPr>
          <p:nvPr/>
        </p:nvSpPr>
        <p:spPr bwMode="auto">
          <a:xfrm>
            <a:off x="3327400" y="2349989"/>
            <a:ext cx="19050" cy="438150"/>
          </a:xfrm>
          <a:custGeom>
            <a:avLst/>
            <a:gdLst>
              <a:gd name="T0" fmla="*/ 0 w 12"/>
              <a:gd name="T1" fmla="*/ 0 h 276"/>
              <a:gd name="T2" fmla="*/ 12601574 w 12"/>
              <a:gd name="T3" fmla="*/ 0 h 276"/>
              <a:gd name="T4" fmla="*/ 30241878 w 12"/>
              <a:gd name="T5" fmla="*/ 0 h 276"/>
              <a:gd name="T6" fmla="*/ 30241878 w 12"/>
              <a:gd name="T7" fmla="*/ 83165938 h 276"/>
              <a:gd name="T8" fmla="*/ 30241878 w 12"/>
              <a:gd name="T9" fmla="*/ 171370599 h 276"/>
              <a:gd name="T10" fmla="*/ 30241878 w 12"/>
              <a:gd name="T11" fmla="*/ 259575284 h 276"/>
              <a:gd name="T12" fmla="*/ 30241878 w 12"/>
              <a:gd name="T13" fmla="*/ 347781508 h 276"/>
              <a:gd name="T14" fmla="*/ 30241878 w 12"/>
              <a:gd name="T15" fmla="*/ 430945933 h 276"/>
              <a:gd name="T16" fmla="*/ 30241878 w 12"/>
              <a:gd name="T17" fmla="*/ 519152156 h 276"/>
              <a:gd name="T18" fmla="*/ 30241878 w 12"/>
              <a:gd name="T19" fmla="*/ 607356792 h 276"/>
              <a:gd name="T20" fmla="*/ 30241878 w 12"/>
              <a:gd name="T21" fmla="*/ 695563016 h 276"/>
              <a:gd name="T22" fmla="*/ 12601574 w 12"/>
              <a:gd name="T23" fmla="*/ 695563016 h 276"/>
              <a:gd name="T24" fmla="*/ 0 w 12"/>
              <a:gd name="T25" fmla="*/ 695563016 h 276"/>
              <a:gd name="T26" fmla="*/ 0 w 12"/>
              <a:gd name="T27" fmla="*/ 607356792 h 276"/>
              <a:gd name="T28" fmla="*/ 0 w 12"/>
              <a:gd name="T29" fmla="*/ 519152156 h 276"/>
              <a:gd name="T30" fmla="*/ 0 w 12"/>
              <a:gd name="T31" fmla="*/ 430945933 h 276"/>
              <a:gd name="T32" fmla="*/ 0 w 12"/>
              <a:gd name="T33" fmla="*/ 347781508 h 276"/>
              <a:gd name="T34" fmla="*/ 0 w 12"/>
              <a:gd name="T35" fmla="*/ 259575284 h 276"/>
              <a:gd name="T36" fmla="*/ 0 w 12"/>
              <a:gd name="T37" fmla="*/ 171370599 h 276"/>
              <a:gd name="T38" fmla="*/ 0 w 12"/>
              <a:gd name="T39" fmla="*/ 83165938 h 276"/>
              <a:gd name="T40" fmla="*/ 0 w 12"/>
              <a:gd name="T41" fmla="*/ 0 h 2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276"/>
              <a:gd name="T65" fmla="*/ 12 w 12"/>
              <a:gd name="T66" fmla="*/ 276 h 27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276">
                <a:moveTo>
                  <a:pt x="0" y="0"/>
                </a:moveTo>
                <a:lnTo>
                  <a:pt x="5" y="0"/>
                </a:lnTo>
                <a:lnTo>
                  <a:pt x="12" y="0"/>
                </a:lnTo>
                <a:lnTo>
                  <a:pt x="12" y="33"/>
                </a:lnTo>
                <a:lnTo>
                  <a:pt x="12" y="68"/>
                </a:lnTo>
                <a:lnTo>
                  <a:pt x="12" y="103"/>
                </a:lnTo>
                <a:lnTo>
                  <a:pt x="12" y="138"/>
                </a:lnTo>
                <a:lnTo>
                  <a:pt x="12" y="171"/>
                </a:lnTo>
                <a:lnTo>
                  <a:pt x="12" y="206"/>
                </a:lnTo>
                <a:lnTo>
                  <a:pt x="12" y="241"/>
                </a:lnTo>
                <a:lnTo>
                  <a:pt x="12" y="276"/>
                </a:lnTo>
                <a:lnTo>
                  <a:pt x="5" y="276"/>
                </a:lnTo>
                <a:lnTo>
                  <a:pt x="0" y="276"/>
                </a:lnTo>
                <a:lnTo>
                  <a:pt x="0" y="241"/>
                </a:lnTo>
                <a:lnTo>
                  <a:pt x="0" y="206"/>
                </a:lnTo>
                <a:lnTo>
                  <a:pt x="0" y="171"/>
                </a:lnTo>
                <a:lnTo>
                  <a:pt x="0" y="138"/>
                </a:lnTo>
                <a:lnTo>
                  <a:pt x="0" y="103"/>
                </a:lnTo>
                <a:lnTo>
                  <a:pt x="0" y="68"/>
                </a:lnTo>
                <a:lnTo>
                  <a:pt x="0" y="33"/>
                </a:lnTo>
                <a:lnTo>
                  <a:pt x="0" y="0"/>
                </a:lnTo>
                <a:close/>
              </a:path>
            </a:pathLst>
          </a:custGeom>
          <a:solidFill>
            <a:srgbClr val="8A91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21"/>
          <p:cNvSpPr>
            <a:spLocks/>
          </p:cNvSpPr>
          <p:nvPr/>
        </p:nvSpPr>
        <p:spPr bwMode="auto">
          <a:xfrm>
            <a:off x="3554413" y="2349989"/>
            <a:ext cx="52387" cy="360363"/>
          </a:xfrm>
          <a:custGeom>
            <a:avLst/>
            <a:gdLst>
              <a:gd name="T0" fmla="*/ 0 w 33"/>
              <a:gd name="T1" fmla="*/ 0 h 227"/>
              <a:gd name="T2" fmla="*/ 40322109 w 33"/>
              <a:gd name="T3" fmla="*/ 0 h 227"/>
              <a:gd name="T4" fmla="*/ 83163555 w 33"/>
              <a:gd name="T5" fmla="*/ 0 h 227"/>
              <a:gd name="T6" fmla="*/ 83163555 w 33"/>
              <a:gd name="T7" fmla="*/ 65524161 h 227"/>
              <a:gd name="T8" fmla="*/ 83163555 w 33"/>
              <a:gd name="T9" fmla="*/ 141128957 h 227"/>
              <a:gd name="T10" fmla="*/ 83163555 w 33"/>
              <a:gd name="T11" fmla="*/ 211693461 h 227"/>
              <a:gd name="T12" fmla="*/ 83163555 w 33"/>
              <a:gd name="T13" fmla="*/ 287298233 h 227"/>
              <a:gd name="T14" fmla="*/ 83163555 w 33"/>
              <a:gd name="T15" fmla="*/ 357862687 h 227"/>
              <a:gd name="T16" fmla="*/ 83163555 w 33"/>
              <a:gd name="T17" fmla="*/ 428427240 h 227"/>
              <a:gd name="T18" fmla="*/ 83163555 w 33"/>
              <a:gd name="T19" fmla="*/ 498991694 h 227"/>
              <a:gd name="T20" fmla="*/ 83163555 w 33"/>
              <a:gd name="T21" fmla="*/ 572077101 h 227"/>
              <a:gd name="T22" fmla="*/ 40322109 w 33"/>
              <a:gd name="T23" fmla="*/ 572077101 h 227"/>
              <a:gd name="T24" fmla="*/ 0 w 33"/>
              <a:gd name="T25" fmla="*/ 572077101 h 227"/>
              <a:gd name="T26" fmla="*/ 0 w 33"/>
              <a:gd name="T27" fmla="*/ 498991694 h 227"/>
              <a:gd name="T28" fmla="*/ 0 w 33"/>
              <a:gd name="T29" fmla="*/ 428427240 h 227"/>
              <a:gd name="T30" fmla="*/ 0 w 33"/>
              <a:gd name="T31" fmla="*/ 357862687 h 227"/>
              <a:gd name="T32" fmla="*/ 0 w 33"/>
              <a:gd name="T33" fmla="*/ 287298233 h 227"/>
              <a:gd name="T34" fmla="*/ 0 w 33"/>
              <a:gd name="T35" fmla="*/ 211693461 h 227"/>
              <a:gd name="T36" fmla="*/ 0 w 33"/>
              <a:gd name="T37" fmla="*/ 141128957 h 227"/>
              <a:gd name="T38" fmla="*/ 0 w 33"/>
              <a:gd name="T39" fmla="*/ 65524161 h 227"/>
              <a:gd name="T40" fmla="*/ 0 w 33"/>
              <a:gd name="T41" fmla="*/ 0 h 2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
              <a:gd name="T64" fmla="*/ 0 h 227"/>
              <a:gd name="T65" fmla="*/ 33 w 33"/>
              <a:gd name="T66" fmla="*/ 227 h 2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 h="227">
                <a:moveTo>
                  <a:pt x="0" y="0"/>
                </a:moveTo>
                <a:lnTo>
                  <a:pt x="16" y="0"/>
                </a:lnTo>
                <a:lnTo>
                  <a:pt x="33" y="0"/>
                </a:lnTo>
                <a:lnTo>
                  <a:pt x="33" y="26"/>
                </a:lnTo>
                <a:lnTo>
                  <a:pt x="33" y="56"/>
                </a:lnTo>
                <a:lnTo>
                  <a:pt x="33" y="84"/>
                </a:lnTo>
                <a:lnTo>
                  <a:pt x="33" y="114"/>
                </a:lnTo>
                <a:lnTo>
                  <a:pt x="33" y="142"/>
                </a:lnTo>
                <a:lnTo>
                  <a:pt x="33" y="170"/>
                </a:lnTo>
                <a:lnTo>
                  <a:pt x="33" y="198"/>
                </a:lnTo>
                <a:lnTo>
                  <a:pt x="33" y="227"/>
                </a:lnTo>
                <a:lnTo>
                  <a:pt x="16" y="227"/>
                </a:lnTo>
                <a:lnTo>
                  <a:pt x="0" y="227"/>
                </a:lnTo>
                <a:lnTo>
                  <a:pt x="0" y="198"/>
                </a:lnTo>
                <a:lnTo>
                  <a:pt x="0" y="170"/>
                </a:lnTo>
                <a:lnTo>
                  <a:pt x="0" y="142"/>
                </a:lnTo>
                <a:lnTo>
                  <a:pt x="0" y="114"/>
                </a:lnTo>
                <a:lnTo>
                  <a:pt x="0" y="84"/>
                </a:lnTo>
                <a:lnTo>
                  <a:pt x="0" y="56"/>
                </a:lnTo>
                <a:lnTo>
                  <a:pt x="0" y="26"/>
                </a:lnTo>
                <a:lnTo>
                  <a:pt x="0" y="0"/>
                </a:lnTo>
                <a:close/>
              </a:path>
            </a:pathLst>
          </a:custGeom>
          <a:solidFill>
            <a:srgbClr val="6970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22"/>
          <p:cNvSpPr>
            <a:spLocks/>
          </p:cNvSpPr>
          <p:nvPr/>
        </p:nvSpPr>
        <p:spPr bwMode="auto">
          <a:xfrm>
            <a:off x="3573463" y="2349989"/>
            <a:ext cx="19050" cy="360363"/>
          </a:xfrm>
          <a:custGeom>
            <a:avLst/>
            <a:gdLst>
              <a:gd name="T0" fmla="*/ 0 w 12"/>
              <a:gd name="T1" fmla="*/ 0 h 227"/>
              <a:gd name="T2" fmla="*/ 10080625 w 12"/>
              <a:gd name="T3" fmla="*/ 0 h 227"/>
              <a:gd name="T4" fmla="*/ 30241878 w 12"/>
              <a:gd name="T5" fmla="*/ 0 h 227"/>
              <a:gd name="T6" fmla="*/ 30241878 w 12"/>
              <a:gd name="T7" fmla="*/ 65524161 h 227"/>
              <a:gd name="T8" fmla="*/ 30241878 w 12"/>
              <a:gd name="T9" fmla="*/ 141128957 h 227"/>
              <a:gd name="T10" fmla="*/ 30241878 w 12"/>
              <a:gd name="T11" fmla="*/ 211693461 h 227"/>
              <a:gd name="T12" fmla="*/ 30241878 w 12"/>
              <a:gd name="T13" fmla="*/ 287298233 h 227"/>
              <a:gd name="T14" fmla="*/ 30241878 w 12"/>
              <a:gd name="T15" fmla="*/ 357862687 h 227"/>
              <a:gd name="T16" fmla="*/ 30241878 w 12"/>
              <a:gd name="T17" fmla="*/ 428427240 h 227"/>
              <a:gd name="T18" fmla="*/ 30241878 w 12"/>
              <a:gd name="T19" fmla="*/ 498991694 h 227"/>
              <a:gd name="T20" fmla="*/ 30241878 w 12"/>
              <a:gd name="T21" fmla="*/ 572077101 h 227"/>
              <a:gd name="T22" fmla="*/ 10080625 w 12"/>
              <a:gd name="T23" fmla="*/ 572077101 h 227"/>
              <a:gd name="T24" fmla="*/ 0 w 12"/>
              <a:gd name="T25" fmla="*/ 572077101 h 227"/>
              <a:gd name="T26" fmla="*/ 0 w 12"/>
              <a:gd name="T27" fmla="*/ 498991694 h 227"/>
              <a:gd name="T28" fmla="*/ 0 w 12"/>
              <a:gd name="T29" fmla="*/ 428427240 h 227"/>
              <a:gd name="T30" fmla="*/ 0 w 12"/>
              <a:gd name="T31" fmla="*/ 357862687 h 227"/>
              <a:gd name="T32" fmla="*/ 0 w 12"/>
              <a:gd name="T33" fmla="*/ 287298233 h 227"/>
              <a:gd name="T34" fmla="*/ 0 w 12"/>
              <a:gd name="T35" fmla="*/ 211693461 h 227"/>
              <a:gd name="T36" fmla="*/ 0 w 12"/>
              <a:gd name="T37" fmla="*/ 141128957 h 227"/>
              <a:gd name="T38" fmla="*/ 0 w 12"/>
              <a:gd name="T39" fmla="*/ 65524161 h 227"/>
              <a:gd name="T40" fmla="*/ 0 w 12"/>
              <a:gd name="T41" fmla="*/ 0 h 2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227"/>
              <a:gd name="T65" fmla="*/ 12 w 12"/>
              <a:gd name="T66" fmla="*/ 227 h 2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227">
                <a:moveTo>
                  <a:pt x="0" y="0"/>
                </a:moveTo>
                <a:lnTo>
                  <a:pt x="4" y="0"/>
                </a:lnTo>
                <a:lnTo>
                  <a:pt x="12" y="0"/>
                </a:lnTo>
                <a:lnTo>
                  <a:pt x="12" y="26"/>
                </a:lnTo>
                <a:lnTo>
                  <a:pt x="12" y="56"/>
                </a:lnTo>
                <a:lnTo>
                  <a:pt x="12" y="84"/>
                </a:lnTo>
                <a:lnTo>
                  <a:pt x="12" y="114"/>
                </a:lnTo>
                <a:lnTo>
                  <a:pt x="12" y="142"/>
                </a:lnTo>
                <a:lnTo>
                  <a:pt x="12" y="170"/>
                </a:lnTo>
                <a:lnTo>
                  <a:pt x="12" y="198"/>
                </a:lnTo>
                <a:lnTo>
                  <a:pt x="12" y="227"/>
                </a:lnTo>
                <a:lnTo>
                  <a:pt x="4" y="227"/>
                </a:lnTo>
                <a:lnTo>
                  <a:pt x="0" y="227"/>
                </a:lnTo>
                <a:lnTo>
                  <a:pt x="0" y="198"/>
                </a:lnTo>
                <a:lnTo>
                  <a:pt x="0" y="170"/>
                </a:lnTo>
                <a:lnTo>
                  <a:pt x="0" y="142"/>
                </a:lnTo>
                <a:lnTo>
                  <a:pt x="0" y="114"/>
                </a:lnTo>
                <a:lnTo>
                  <a:pt x="0" y="84"/>
                </a:lnTo>
                <a:lnTo>
                  <a:pt x="0" y="56"/>
                </a:lnTo>
                <a:lnTo>
                  <a:pt x="0" y="26"/>
                </a:lnTo>
                <a:lnTo>
                  <a:pt x="0" y="0"/>
                </a:lnTo>
                <a:close/>
              </a:path>
            </a:pathLst>
          </a:custGeom>
          <a:solidFill>
            <a:srgbClr val="8A91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Rectangle 23"/>
          <p:cNvSpPr>
            <a:spLocks noChangeArrowheads="1"/>
          </p:cNvSpPr>
          <p:nvPr/>
        </p:nvSpPr>
        <p:spPr bwMode="auto">
          <a:xfrm>
            <a:off x="3798888" y="2349989"/>
            <a:ext cx="49212" cy="285750"/>
          </a:xfrm>
          <a:prstGeom prst="rect">
            <a:avLst/>
          </a:prstGeom>
          <a:solidFill>
            <a:srgbClr val="6970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 name="Rectangle 24"/>
          <p:cNvSpPr>
            <a:spLocks noChangeArrowheads="1"/>
          </p:cNvSpPr>
          <p:nvPr/>
        </p:nvSpPr>
        <p:spPr bwMode="auto">
          <a:xfrm>
            <a:off x="3814763" y="2349989"/>
            <a:ext cx="20637" cy="285750"/>
          </a:xfrm>
          <a:prstGeom prst="rect">
            <a:avLst/>
          </a:prstGeom>
          <a:solidFill>
            <a:srgbClr val="8A91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 name="Rectangle 25"/>
          <p:cNvSpPr>
            <a:spLocks noChangeArrowheads="1"/>
          </p:cNvSpPr>
          <p:nvPr/>
        </p:nvSpPr>
        <p:spPr bwMode="auto">
          <a:xfrm>
            <a:off x="6664325" y="2349989"/>
            <a:ext cx="50800" cy="677863"/>
          </a:xfrm>
          <a:prstGeom prst="rect">
            <a:avLst/>
          </a:prstGeom>
          <a:solidFill>
            <a:srgbClr val="6970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Rectangle 26"/>
          <p:cNvSpPr>
            <a:spLocks noChangeArrowheads="1"/>
          </p:cNvSpPr>
          <p:nvPr/>
        </p:nvSpPr>
        <p:spPr bwMode="auto">
          <a:xfrm>
            <a:off x="6681788" y="2349989"/>
            <a:ext cx="15875" cy="677863"/>
          </a:xfrm>
          <a:prstGeom prst="rect">
            <a:avLst/>
          </a:prstGeom>
          <a:solidFill>
            <a:srgbClr val="8A91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 name="Freeform 27"/>
          <p:cNvSpPr>
            <a:spLocks/>
          </p:cNvSpPr>
          <p:nvPr/>
        </p:nvSpPr>
        <p:spPr bwMode="auto">
          <a:xfrm>
            <a:off x="6419850" y="2349989"/>
            <a:ext cx="50800" cy="596900"/>
          </a:xfrm>
          <a:custGeom>
            <a:avLst/>
            <a:gdLst>
              <a:gd name="T0" fmla="*/ 80644986 w 32"/>
              <a:gd name="T1" fmla="*/ 0 h 376"/>
              <a:gd name="T2" fmla="*/ 40322493 w 32"/>
              <a:gd name="T3" fmla="*/ 0 h 376"/>
              <a:gd name="T4" fmla="*/ 0 w 32"/>
              <a:gd name="T5" fmla="*/ 0 h 376"/>
              <a:gd name="T6" fmla="*/ 0 w 32"/>
              <a:gd name="T7" fmla="*/ 115927199 h 376"/>
              <a:gd name="T8" fmla="*/ 0 w 32"/>
              <a:gd name="T9" fmla="*/ 234375348 h 376"/>
              <a:gd name="T10" fmla="*/ 0 w 32"/>
              <a:gd name="T11" fmla="*/ 352821860 h 376"/>
              <a:gd name="T12" fmla="*/ 0 w 32"/>
              <a:gd name="T13" fmla="*/ 471270058 h 376"/>
              <a:gd name="T14" fmla="*/ 0 w 32"/>
              <a:gd name="T15" fmla="*/ 589716569 h 376"/>
              <a:gd name="T16" fmla="*/ 0 w 32"/>
              <a:gd name="T17" fmla="*/ 710684030 h 376"/>
              <a:gd name="T18" fmla="*/ 0 w 32"/>
              <a:gd name="T19" fmla="*/ 829132129 h 376"/>
              <a:gd name="T20" fmla="*/ 0 w 32"/>
              <a:gd name="T21" fmla="*/ 947578839 h 376"/>
              <a:gd name="T22" fmla="*/ 40322493 w 32"/>
              <a:gd name="T23" fmla="*/ 947578839 h 376"/>
              <a:gd name="T24" fmla="*/ 80644986 w 32"/>
              <a:gd name="T25" fmla="*/ 947578839 h 376"/>
              <a:gd name="T26" fmla="*/ 80644986 w 32"/>
              <a:gd name="T27" fmla="*/ 829132129 h 376"/>
              <a:gd name="T28" fmla="*/ 80644986 w 32"/>
              <a:gd name="T29" fmla="*/ 710684030 h 376"/>
              <a:gd name="T30" fmla="*/ 80644986 w 32"/>
              <a:gd name="T31" fmla="*/ 589716569 h 376"/>
              <a:gd name="T32" fmla="*/ 80644986 w 32"/>
              <a:gd name="T33" fmla="*/ 471270058 h 376"/>
              <a:gd name="T34" fmla="*/ 80644986 w 32"/>
              <a:gd name="T35" fmla="*/ 352821860 h 376"/>
              <a:gd name="T36" fmla="*/ 80644986 w 32"/>
              <a:gd name="T37" fmla="*/ 234375348 h 376"/>
              <a:gd name="T38" fmla="*/ 80644986 w 32"/>
              <a:gd name="T39" fmla="*/ 115927199 h 376"/>
              <a:gd name="T40" fmla="*/ 80644986 w 32"/>
              <a:gd name="T41" fmla="*/ 0 h 3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76"/>
              <a:gd name="T65" fmla="*/ 32 w 32"/>
              <a:gd name="T66" fmla="*/ 376 h 37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76">
                <a:moveTo>
                  <a:pt x="32" y="0"/>
                </a:moveTo>
                <a:lnTo>
                  <a:pt x="16" y="0"/>
                </a:lnTo>
                <a:lnTo>
                  <a:pt x="0" y="0"/>
                </a:lnTo>
                <a:lnTo>
                  <a:pt x="0" y="46"/>
                </a:lnTo>
                <a:lnTo>
                  <a:pt x="0" y="93"/>
                </a:lnTo>
                <a:lnTo>
                  <a:pt x="0" y="140"/>
                </a:lnTo>
                <a:lnTo>
                  <a:pt x="0" y="187"/>
                </a:lnTo>
                <a:lnTo>
                  <a:pt x="0" y="234"/>
                </a:lnTo>
                <a:lnTo>
                  <a:pt x="0" y="282"/>
                </a:lnTo>
                <a:lnTo>
                  <a:pt x="0" y="329"/>
                </a:lnTo>
                <a:lnTo>
                  <a:pt x="0" y="376"/>
                </a:lnTo>
                <a:lnTo>
                  <a:pt x="16" y="376"/>
                </a:lnTo>
                <a:lnTo>
                  <a:pt x="32" y="376"/>
                </a:lnTo>
                <a:lnTo>
                  <a:pt x="32" y="329"/>
                </a:lnTo>
                <a:lnTo>
                  <a:pt x="32" y="282"/>
                </a:lnTo>
                <a:lnTo>
                  <a:pt x="32" y="234"/>
                </a:lnTo>
                <a:lnTo>
                  <a:pt x="32" y="187"/>
                </a:lnTo>
                <a:lnTo>
                  <a:pt x="32" y="140"/>
                </a:lnTo>
                <a:lnTo>
                  <a:pt x="32" y="93"/>
                </a:lnTo>
                <a:lnTo>
                  <a:pt x="32" y="46"/>
                </a:lnTo>
                <a:lnTo>
                  <a:pt x="32" y="0"/>
                </a:lnTo>
                <a:close/>
              </a:path>
            </a:pathLst>
          </a:custGeom>
          <a:solidFill>
            <a:srgbClr val="6970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28"/>
          <p:cNvSpPr>
            <a:spLocks/>
          </p:cNvSpPr>
          <p:nvPr/>
        </p:nvSpPr>
        <p:spPr bwMode="auto">
          <a:xfrm>
            <a:off x="6434138" y="2349989"/>
            <a:ext cx="19050" cy="596900"/>
          </a:xfrm>
          <a:custGeom>
            <a:avLst/>
            <a:gdLst>
              <a:gd name="T0" fmla="*/ 30241878 w 12"/>
              <a:gd name="T1" fmla="*/ 0 h 376"/>
              <a:gd name="T2" fmla="*/ 17640301 w 12"/>
              <a:gd name="T3" fmla="*/ 0 h 376"/>
              <a:gd name="T4" fmla="*/ 0 w 12"/>
              <a:gd name="T5" fmla="*/ 0 h 376"/>
              <a:gd name="T6" fmla="*/ 0 w 12"/>
              <a:gd name="T7" fmla="*/ 115927199 h 376"/>
              <a:gd name="T8" fmla="*/ 0 w 12"/>
              <a:gd name="T9" fmla="*/ 234375348 h 376"/>
              <a:gd name="T10" fmla="*/ 0 w 12"/>
              <a:gd name="T11" fmla="*/ 352821860 h 376"/>
              <a:gd name="T12" fmla="*/ 0 w 12"/>
              <a:gd name="T13" fmla="*/ 471270058 h 376"/>
              <a:gd name="T14" fmla="*/ 0 w 12"/>
              <a:gd name="T15" fmla="*/ 589716569 h 376"/>
              <a:gd name="T16" fmla="*/ 0 w 12"/>
              <a:gd name="T17" fmla="*/ 710684030 h 376"/>
              <a:gd name="T18" fmla="*/ 0 w 12"/>
              <a:gd name="T19" fmla="*/ 829132129 h 376"/>
              <a:gd name="T20" fmla="*/ 0 w 12"/>
              <a:gd name="T21" fmla="*/ 947578839 h 376"/>
              <a:gd name="T22" fmla="*/ 17640301 w 12"/>
              <a:gd name="T23" fmla="*/ 947578839 h 376"/>
              <a:gd name="T24" fmla="*/ 30241878 w 12"/>
              <a:gd name="T25" fmla="*/ 947578839 h 376"/>
              <a:gd name="T26" fmla="*/ 30241878 w 12"/>
              <a:gd name="T27" fmla="*/ 829132129 h 376"/>
              <a:gd name="T28" fmla="*/ 30241878 w 12"/>
              <a:gd name="T29" fmla="*/ 710684030 h 376"/>
              <a:gd name="T30" fmla="*/ 30241878 w 12"/>
              <a:gd name="T31" fmla="*/ 589716569 h 376"/>
              <a:gd name="T32" fmla="*/ 30241878 w 12"/>
              <a:gd name="T33" fmla="*/ 471270058 h 376"/>
              <a:gd name="T34" fmla="*/ 30241878 w 12"/>
              <a:gd name="T35" fmla="*/ 352821860 h 376"/>
              <a:gd name="T36" fmla="*/ 30241878 w 12"/>
              <a:gd name="T37" fmla="*/ 234375348 h 376"/>
              <a:gd name="T38" fmla="*/ 30241878 w 12"/>
              <a:gd name="T39" fmla="*/ 115927199 h 376"/>
              <a:gd name="T40" fmla="*/ 30241878 w 12"/>
              <a:gd name="T41" fmla="*/ 0 h 3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376"/>
              <a:gd name="T65" fmla="*/ 12 w 12"/>
              <a:gd name="T66" fmla="*/ 376 h 37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376">
                <a:moveTo>
                  <a:pt x="12" y="0"/>
                </a:moveTo>
                <a:lnTo>
                  <a:pt x="7" y="0"/>
                </a:lnTo>
                <a:lnTo>
                  <a:pt x="0" y="0"/>
                </a:lnTo>
                <a:lnTo>
                  <a:pt x="0" y="46"/>
                </a:lnTo>
                <a:lnTo>
                  <a:pt x="0" y="93"/>
                </a:lnTo>
                <a:lnTo>
                  <a:pt x="0" y="140"/>
                </a:lnTo>
                <a:lnTo>
                  <a:pt x="0" y="187"/>
                </a:lnTo>
                <a:lnTo>
                  <a:pt x="0" y="234"/>
                </a:lnTo>
                <a:lnTo>
                  <a:pt x="0" y="282"/>
                </a:lnTo>
                <a:lnTo>
                  <a:pt x="0" y="329"/>
                </a:lnTo>
                <a:lnTo>
                  <a:pt x="0" y="376"/>
                </a:lnTo>
                <a:lnTo>
                  <a:pt x="7" y="376"/>
                </a:lnTo>
                <a:lnTo>
                  <a:pt x="12" y="376"/>
                </a:lnTo>
                <a:lnTo>
                  <a:pt x="12" y="329"/>
                </a:lnTo>
                <a:lnTo>
                  <a:pt x="12" y="282"/>
                </a:lnTo>
                <a:lnTo>
                  <a:pt x="12" y="234"/>
                </a:lnTo>
                <a:lnTo>
                  <a:pt x="12" y="187"/>
                </a:lnTo>
                <a:lnTo>
                  <a:pt x="12" y="140"/>
                </a:lnTo>
                <a:lnTo>
                  <a:pt x="12" y="93"/>
                </a:lnTo>
                <a:lnTo>
                  <a:pt x="12" y="46"/>
                </a:lnTo>
                <a:lnTo>
                  <a:pt x="12" y="0"/>
                </a:lnTo>
                <a:close/>
              </a:path>
            </a:pathLst>
          </a:custGeom>
          <a:solidFill>
            <a:srgbClr val="8A91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29"/>
          <p:cNvSpPr>
            <a:spLocks/>
          </p:cNvSpPr>
          <p:nvPr/>
        </p:nvSpPr>
        <p:spPr bwMode="auto">
          <a:xfrm>
            <a:off x="6175375" y="2349989"/>
            <a:ext cx="50800" cy="519113"/>
          </a:xfrm>
          <a:custGeom>
            <a:avLst/>
            <a:gdLst>
              <a:gd name="T0" fmla="*/ 80644986 w 32"/>
              <a:gd name="T1" fmla="*/ 0 h 327"/>
              <a:gd name="T2" fmla="*/ 35282183 w 32"/>
              <a:gd name="T3" fmla="*/ 0 h 327"/>
              <a:gd name="T4" fmla="*/ 0 w 32"/>
              <a:gd name="T5" fmla="*/ 0 h 327"/>
              <a:gd name="T6" fmla="*/ 0 w 32"/>
              <a:gd name="T7" fmla="*/ 100806334 h 327"/>
              <a:gd name="T8" fmla="*/ 0 w 32"/>
              <a:gd name="T9" fmla="*/ 201612669 h 327"/>
              <a:gd name="T10" fmla="*/ 0 w 32"/>
              <a:gd name="T11" fmla="*/ 304939979 h 327"/>
              <a:gd name="T12" fmla="*/ 0 w 32"/>
              <a:gd name="T13" fmla="*/ 410786604 h 327"/>
              <a:gd name="T14" fmla="*/ 0 w 32"/>
              <a:gd name="T15" fmla="*/ 511593013 h 327"/>
              <a:gd name="T16" fmla="*/ 0 w 32"/>
              <a:gd name="T17" fmla="*/ 617439638 h 327"/>
              <a:gd name="T18" fmla="*/ 0 w 32"/>
              <a:gd name="T19" fmla="*/ 718245947 h 327"/>
              <a:gd name="T20" fmla="*/ 0 w 32"/>
              <a:gd name="T21" fmla="*/ 824092572 h 327"/>
              <a:gd name="T22" fmla="*/ 35282183 w 32"/>
              <a:gd name="T23" fmla="*/ 824092572 h 327"/>
              <a:gd name="T24" fmla="*/ 80644986 w 32"/>
              <a:gd name="T25" fmla="*/ 824092572 h 327"/>
              <a:gd name="T26" fmla="*/ 80644986 w 32"/>
              <a:gd name="T27" fmla="*/ 718245947 h 327"/>
              <a:gd name="T28" fmla="*/ 80644986 w 32"/>
              <a:gd name="T29" fmla="*/ 617439638 h 327"/>
              <a:gd name="T30" fmla="*/ 80644986 w 32"/>
              <a:gd name="T31" fmla="*/ 511593013 h 327"/>
              <a:gd name="T32" fmla="*/ 80644986 w 32"/>
              <a:gd name="T33" fmla="*/ 410786604 h 327"/>
              <a:gd name="T34" fmla="*/ 80644986 w 32"/>
              <a:gd name="T35" fmla="*/ 304939979 h 327"/>
              <a:gd name="T36" fmla="*/ 80644986 w 32"/>
              <a:gd name="T37" fmla="*/ 201612669 h 327"/>
              <a:gd name="T38" fmla="*/ 80644986 w 32"/>
              <a:gd name="T39" fmla="*/ 100806334 h 327"/>
              <a:gd name="T40" fmla="*/ 80644986 w 32"/>
              <a:gd name="T41" fmla="*/ 0 h 3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327"/>
              <a:gd name="T65" fmla="*/ 32 w 32"/>
              <a:gd name="T66" fmla="*/ 327 h 3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327">
                <a:moveTo>
                  <a:pt x="32" y="0"/>
                </a:moveTo>
                <a:lnTo>
                  <a:pt x="14" y="0"/>
                </a:lnTo>
                <a:lnTo>
                  <a:pt x="0" y="0"/>
                </a:lnTo>
                <a:lnTo>
                  <a:pt x="0" y="40"/>
                </a:lnTo>
                <a:lnTo>
                  <a:pt x="0" y="80"/>
                </a:lnTo>
                <a:lnTo>
                  <a:pt x="0" y="121"/>
                </a:lnTo>
                <a:lnTo>
                  <a:pt x="0" y="163"/>
                </a:lnTo>
                <a:lnTo>
                  <a:pt x="0" y="203"/>
                </a:lnTo>
                <a:lnTo>
                  <a:pt x="0" y="245"/>
                </a:lnTo>
                <a:lnTo>
                  <a:pt x="0" y="285"/>
                </a:lnTo>
                <a:lnTo>
                  <a:pt x="0" y="327"/>
                </a:lnTo>
                <a:lnTo>
                  <a:pt x="14" y="327"/>
                </a:lnTo>
                <a:lnTo>
                  <a:pt x="32" y="327"/>
                </a:lnTo>
                <a:lnTo>
                  <a:pt x="32" y="285"/>
                </a:lnTo>
                <a:lnTo>
                  <a:pt x="32" y="245"/>
                </a:lnTo>
                <a:lnTo>
                  <a:pt x="32" y="203"/>
                </a:lnTo>
                <a:lnTo>
                  <a:pt x="32" y="163"/>
                </a:lnTo>
                <a:lnTo>
                  <a:pt x="32" y="121"/>
                </a:lnTo>
                <a:lnTo>
                  <a:pt x="32" y="80"/>
                </a:lnTo>
                <a:lnTo>
                  <a:pt x="32" y="40"/>
                </a:lnTo>
                <a:lnTo>
                  <a:pt x="32" y="0"/>
                </a:lnTo>
                <a:close/>
              </a:path>
            </a:pathLst>
          </a:custGeom>
          <a:solidFill>
            <a:srgbClr val="6970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30"/>
          <p:cNvSpPr>
            <a:spLocks/>
          </p:cNvSpPr>
          <p:nvPr/>
        </p:nvSpPr>
        <p:spPr bwMode="auto">
          <a:xfrm>
            <a:off x="6192838" y="2349989"/>
            <a:ext cx="19050" cy="519113"/>
          </a:xfrm>
          <a:custGeom>
            <a:avLst/>
            <a:gdLst>
              <a:gd name="T0" fmla="*/ 30241878 w 12"/>
              <a:gd name="T1" fmla="*/ 0 h 327"/>
              <a:gd name="T2" fmla="*/ 7561263 w 12"/>
              <a:gd name="T3" fmla="*/ 0 h 327"/>
              <a:gd name="T4" fmla="*/ 0 w 12"/>
              <a:gd name="T5" fmla="*/ 0 h 327"/>
              <a:gd name="T6" fmla="*/ 0 w 12"/>
              <a:gd name="T7" fmla="*/ 100806334 h 327"/>
              <a:gd name="T8" fmla="*/ 0 w 12"/>
              <a:gd name="T9" fmla="*/ 201612669 h 327"/>
              <a:gd name="T10" fmla="*/ 0 w 12"/>
              <a:gd name="T11" fmla="*/ 304939979 h 327"/>
              <a:gd name="T12" fmla="*/ 0 w 12"/>
              <a:gd name="T13" fmla="*/ 410786604 h 327"/>
              <a:gd name="T14" fmla="*/ 0 w 12"/>
              <a:gd name="T15" fmla="*/ 511593013 h 327"/>
              <a:gd name="T16" fmla="*/ 0 w 12"/>
              <a:gd name="T17" fmla="*/ 617439638 h 327"/>
              <a:gd name="T18" fmla="*/ 0 w 12"/>
              <a:gd name="T19" fmla="*/ 718245947 h 327"/>
              <a:gd name="T20" fmla="*/ 0 w 12"/>
              <a:gd name="T21" fmla="*/ 824092572 h 327"/>
              <a:gd name="T22" fmla="*/ 7561263 w 12"/>
              <a:gd name="T23" fmla="*/ 824092572 h 327"/>
              <a:gd name="T24" fmla="*/ 30241878 w 12"/>
              <a:gd name="T25" fmla="*/ 824092572 h 327"/>
              <a:gd name="T26" fmla="*/ 30241878 w 12"/>
              <a:gd name="T27" fmla="*/ 718245947 h 327"/>
              <a:gd name="T28" fmla="*/ 30241878 w 12"/>
              <a:gd name="T29" fmla="*/ 617439638 h 327"/>
              <a:gd name="T30" fmla="*/ 30241878 w 12"/>
              <a:gd name="T31" fmla="*/ 511593013 h 327"/>
              <a:gd name="T32" fmla="*/ 30241878 w 12"/>
              <a:gd name="T33" fmla="*/ 410786604 h 327"/>
              <a:gd name="T34" fmla="*/ 30241878 w 12"/>
              <a:gd name="T35" fmla="*/ 304939979 h 327"/>
              <a:gd name="T36" fmla="*/ 30241878 w 12"/>
              <a:gd name="T37" fmla="*/ 201612669 h 327"/>
              <a:gd name="T38" fmla="*/ 30241878 w 12"/>
              <a:gd name="T39" fmla="*/ 100806334 h 327"/>
              <a:gd name="T40" fmla="*/ 30241878 w 12"/>
              <a:gd name="T41" fmla="*/ 0 h 3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327"/>
              <a:gd name="T65" fmla="*/ 12 w 12"/>
              <a:gd name="T66" fmla="*/ 327 h 3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327">
                <a:moveTo>
                  <a:pt x="12" y="0"/>
                </a:moveTo>
                <a:lnTo>
                  <a:pt x="3" y="0"/>
                </a:lnTo>
                <a:lnTo>
                  <a:pt x="0" y="0"/>
                </a:lnTo>
                <a:lnTo>
                  <a:pt x="0" y="40"/>
                </a:lnTo>
                <a:lnTo>
                  <a:pt x="0" y="80"/>
                </a:lnTo>
                <a:lnTo>
                  <a:pt x="0" y="121"/>
                </a:lnTo>
                <a:lnTo>
                  <a:pt x="0" y="163"/>
                </a:lnTo>
                <a:lnTo>
                  <a:pt x="0" y="203"/>
                </a:lnTo>
                <a:lnTo>
                  <a:pt x="0" y="245"/>
                </a:lnTo>
                <a:lnTo>
                  <a:pt x="0" y="285"/>
                </a:lnTo>
                <a:lnTo>
                  <a:pt x="0" y="327"/>
                </a:lnTo>
                <a:lnTo>
                  <a:pt x="3" y="327"/>
                </a:lnTo>
                <a:lnTo>
                  <a:pt x="12" y="327"/>
                </a:lnTo>
                <a:lnTo>
                  <a:pt x="12" y="285"/>
                </a:lnTo>
                <a:lnTo>
                  <a:pt x="12" y="245"/>
                </a:lnTo>
                <a:lnTo>
                  <a:pt x="12" y="203"/>
                </a:lnTo>
                <a:lnTo>
                  <a:pt x="12" y="163"/>
                </a:lnTo>
                <a:lnTo>
                  <a:pt x="12" y="121"/>
                </a:lnTo>
                <a:lnTo>
                  <a:pt x="12" y="80"/>
                </a:lnTo>
                <a:lnTo>
                  <a:pt x="12" y="40"/>
                </a:lnTo>
                <a:lnTo>
                  <a:pt x="12" y="0"/>
                </a:lnTo>
                <a:close/>
              </a:path>
            </a:pathLst>
          </a:custGeom>
          <a:solidFill>
            <a:srgbClr val="8A91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31"/>
          <p:cNvSpPr>
            <a:spLocks/>
          </p:cNvSpPr>
          <p:nvPr/>
        </p:nvSpPr>
        <p:spPr bwMode="auto">
          <a:xfrm>
            <a:off x="5930900" y="2349989"/>
            <a:ext cx="50800" cy="438150"/>
          </a:xfrm>
          <a:custGeom>
            <a:avLst/>
            <a:gdLst>
              <a:gd name="T0" fmla="*/ 80644986 w 32"/>
              <a:gd name="T1" fmla="*/ 0 h 276"/>
              <a:gd name="T2" fmla="*/ 35282183 w 32"/>
              <a:gd name="T3" fmla="*/ 0 h 276"/>
              <a:gd name="T4" fmla="*/ 0 w 32"/>
              <a:gd name="T5" fmla="*/ 0 h 276"/>
              <a:gd name="T6" fmla="*/ 0 w 32"/>
              <a:gd name="T7" fmla="*/ 83165938 h 276"/>
              <a:gd name="T8" fmla="*/ 0 w 32"/>
              <a:gd name="T9" fmla="*/ 171370599 h 276"/>
              <a:gd name="T10" fmla="*/ 0 w 32"/>
              <a:gd name="T11" fmla="*/ 259575284 h 276"/>
              <a:gd name="T12" fmla="*/ 0 w 32"/>
              <a:gd name="T13" fmla="*/ 347781508 h 276"/>
              <a:gd name="T14" fmla="*/ 0 w 32"/>
              <a:gd name="T15" fmla="*/ 430945933 h 276"/>
              <a:gd name="T16" fmla="*/ 0 w 32"/>
              <a:gd name="T17" fmla="*/ 519152156 h 276"/>
              <a:gd name="T18" fmla="*/ 0 w 32"/>
              <a:gd name="T19" fmla="*/ 607356792 h 276"/>
              <a:gd name="T20" fmla="*/ 0 w 32"/>
              <a:gd name="T21" fmla="*/ 695563016 h 276"/>
              <a:gd name="T22" fmla="*/ 35282183 w 32"/>
              <a:gd name="T23" fmla="*/ 695563016 h 276"/>
              <a:gd name="T24" fmla="*/ 80644986 w 32"/>
              <a:gd name="T25" fmla="*/ 695563016 h 276"/>
              <a:gd name="T26" fmla="*/ 80644986 w 32"/>
              <a:gd name="T27" fmla="*/ 607356792 h 276"/>
              <a:gd name="T28" fmla="*/ 80644986 w 32"/>
              <a:gd name="T29" fmla="*/ 519152156 h 276"/>
              <a:gd name="T30" fmla="*/ 80644986 w 32"/>
              <a:gd name="T31" fmla="*/ 430945933 h 276"/>
              <a:gd name="T32" fmla="*/ 80644986 w 32"/>
              <a:gd name="T33" fmla="*/ 347781508 h 276"/>
              <a:gd name="T34" fmla="*/ 80644986 w 32"/>
              <a:gd name="T35" fmla="*/ 259575284 h 276"/>
              <a:gd name="T36" fmla="*/ 80644986 w 32"/>
              <a:gd name="T37" fmla="*/ 171370599 h 276"/>
              <a:gd name="T38" fmla="*/ 80644986 w 32"/>
              <a:gd name="T39" fmla="*/ 83165938 h 276"/>
              <a:gd name="T40" fmla="*/ 80644986 w 32"/>
              <a:gd name="T41" fmla="*/ 0 h 2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276"/>
              <a:gd name="T65" fmla="*/ 32 w 32"/>
              <a:gd name="T66" fmla="*/ 276 h 27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276">
                <a:moveTo>
                  <a:pt x="32" y="0"/>
                </a:moveTo>
                <a:lnTo>
                  <a:pt x="14" y="0"/>
                </a:lnTo>
                <a:lnTo>
                  <a:pt x="0" y="0"/>
                </a:lnTo>
                <a:lnTo>
                  <a:pt x="0" y="33"/>
                </a:lnTo>
                <a:lnTo>
                  <a:pt x="0" y="68"/>
                </a:lnTo>
                <a:lnTo>
                  <a:pt x="0" y="103"/>
                </a:lnTo>
                <a:lnTo>
                  <a:pt x="0" y="138"/>
                </a:lnTo>
                <a:lnTo>
                  <a:pt x="0" y="171"/>
                </a:lnTo>
                <a:lnTo>
                  <a:pt x="0" y="206"/>
                </a:lnTo>
                <a:lnTo>
                  <a:pt x="0" y="241"/>
                </a:lnTo>
                <a:lnTo>
                  <a:pt x="0" y="276"/>
                </a:lnTo>
                <a:lnTo>
                  <a:pt x="14" y="276"/>
                </a:lnTo>
                <a:lnTo>
                  <a:pt x="32" y="276"/>
                </a:lnTo>
                <a:lnTo>
                  <a:pt x="32" y="241"/>
                </a:lnTo>
                <a:lnTo>
                  <a:pt x="32" y="206"/>
                </a:lnTo>
                <a:lnTo>
                  <a:pt x="32" y="171"/>
                </a:lnTo>
                <a:lnTo>
                  <a:pt x="32" y="138"/>
                </a:lnTo>
                <a:lnTo>
                  <a:pt x="32" y="103"/>
                </a:lnTo>
                <a:lnTo>
                  <a:pt x="32" y="68"/>
                </a:lnTo>
                <a:lnTo>
                  <a:pt x="32" y="33"/>
                </a:lnTo>
                <a:lnTo>
                  <a:pt x="32" y="0"/>
                </a:lnTo>
                <a:close/>
              </a:path>
            </a:pathLst>
          </a:custGeom>
          <a:solidFill>
            <a:srgbClr val="6970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32"/>
          <p:cNvSpPr>
            <a:spLocks/>
          </p:cNvSpPr>
          <p:nvPr/>
        </p:nvSpPr>
        <p:spPr bwMode="auto">
          <a:xfrm>
            <a:off x="5945188" y="2349989"/>
            <a:ext cx="19050" cy="438150"/>
          </a:xfrm>
          <a:custGeom>
            <a:avLst/>
            <a:gdLst>
              <a:gd name="T0" fmla="*/ 30241878 w 12"/>
              <a:gd name="T1" fmla="*/ 0 h 276"/>
              <a:gd name="T2" fmla="*/ 12601574 w 12"/>
              <a:gd name="T3" fmla="*/ 0 h 276"/>
              <a:gd name="T4" fmla="*/ 0 w 12"/>
              <a:gd name="T5" fmla="*/ 0 h 276"/>
              <a:gd name="T6" fmla="*/ 0 w 12"/>
              <a:gd name="T7" fmla="*/ 83165938 h 276"/>
              <a:gd name="T8" fmla="*/ 0 w 12"/>
              <a:gd name="T9" fmla="*/ 171370599 h 276"/>
              <a:gd name="T10" fmla="*/ 0 w 12"/>
              <a:gd name="T11" fmla="*/ 259575284 h 276"/>
              <a:gd name="T12" fmla="*/ 0 w 12"/>
              <a:gd name="T13" fmla="*/ 347781508 h 276"/>
              <a:gd name="T14" fmla="*/ 0 w 12"/>
              <a:gd name="T15" fmla="*/ 430945933 h 276"/>
              <a:gd name="T16" fmla="*/ 0 w 12"/>
              <a:gd name="T17" fmla="*/ 519152156 h 276"/>
              <a:gd name="T18" fmla="*/ 0 w 12"/>
              <a:gd name="T19" fmla="*/ 607356792 h 276"/>
              <a:gd name="T20" fmla="*/ 0 w 12"/>
              <a:gd name="T21" fmla="*/ 695563016 h 276"/>
              <a:gd name="T22" fmla="*/ 12601574 w 12"/>
              <a:gd name="T23" fmla="*/ 695563016 h 276"/>
              <a:gd name="T24" fmla="*/ 30241878 w 12"/>
              <a:gd name="T25" fmla="*/ 695563016 h 276"/>
              <a:gd name="T26" fmla="*/ 30241878 w 12"/>
              <a:gd name="T27" fmla="*/ 607356792 h 276"/>
              <a:gd name="T28" fmla="*/ 30241878 w 12"/>
              <a:gd name="T29" fmla="*/ 519152156 h 276"/>
              <a:gd name="T30" fmla="*/ 30241878 w 12"/>
              <a:gd name="T31" fmla="*/ 430945933 h 276"/>
              <a:gd name="T32" fmla="*/ 30241878 w 12"/>
              <a:gd name="T33" fmla="*/ 347781508 h 276"/>
              <a:gd name="T34" fmla="*/ 30241878 w 12"/>
              <a:gd name="T35" fmla="*/ 259575284 h 276"/>
              <a:gd name="T36" fmla="*/ 30241878 w 12"/>
              <a:gd name="T37" fmla="*/ 171370599 h 276"/>
              <a:gd name="T38" fmla="*/ 30241878 w 12"/>
              <a:gd name="T39" fmla="*/ 83165938 h 276"/>
              <a:gd name="T40" fmla="*/ 30241878 w 12"/>
              <a:gd name="T41" fmla="*/ 0 h 2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276"/>
              <a:gd name="T65" fmla="*/ 12 w 12"/>
              <a:gd name="T66" fmla="*/ 276 h 27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276">
                <a:moveTo>
                  <a:pt x="12" y="0"/>
                </a:moveTo>
                <a:lnTo>
                  <a:pt x="5" y="0"/>
                </a:lnTo>
                <a:lnTo>
                  <a:pt x="0" y="0"/>
                </a:lnTo>
                <a:lnTo>
                  <a:pt x="0" y="33"/>
                </a:lnTo>
                <a:lnTo>
                  <a:pt x="0" y="68"/>
                </a:lnTo>
                <a:lnTo>
                  <a:pt x="0" y="103"/>
                </a:lnTo>
                <a:lnTo>
                  <a:pt x="0" y="138"/>
                </a:lnTo>
                <a:lnTo>
                  <a:pt x="0" y="171"/>
                </a:lnTo>
                <a:lnTo>
                  <a:pt x="0" y="206"/>
                </a:lnTo>
                <a:lnTo>
                  <a:pt x="0" y="241"/>
                </a:lnTo>
                <a:lnTo>
                  <a:pt x="0" y="276"/>
                </a:lnTo>
                <a:lnTo>
                  <a:pt x="5" y="276"/>
                </a:lnTo>
                <a:lnTo>
                  <a:pt x="12" y="276"/>
                </a:lnTo>
                <a:lnTo>
                  <a:pt x="12" y="241"/>
                </a:lnTo>
                <a:lnTo>
                  <a:pt x="12" y="206"/>
                </a:lnTo>
                <a:lnTo>
                  <a:pt x="12" y="171"/>
                </a:lnTo>
                <a:lnTo>
                  <a:pt x="12" y="138"/>
                </a:lnTo>
                <a:lnTo>
                  <a:pt x="12" y="103"/>
                </a:lnTo>
                <a:lnTo>
                  <a:pt x="12" y="68"/>
                </a:lnTo>
                <a:lnTo>
                  <a:pt x="12" y="33"/>
                </a:lnTo>
                <a:lnTo>
                  <a:pt x="12" y="0"/>
                </a:lnTo>
                <a:close/>
              </a:path>
            </a:pathLst>
          </a:custGeom>
          <a:solidFill>
            <a:srgbClr val="8A91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33"/>
          <p:cNvSpPr>
            <a:spLocks/>
          </p:cNvSpPr>
          <p:nvPr/>
        </p:nvSpPr>
        <p:spPr bwMode="auto">
          <a:xfrm>
            <a:off x="5684838" y="2349989"/>
            <a:ext cx="49212" cy="360363"/>
          </a:xfrm>
          <a:custGeom>
            <a:avLst/>
            <a:gdLst>
              <a:gd name="T0" fmla="*/ 78123262 w 31"/>
              <a:gd name="T1" fmla="*/ 0 h 227"/>
              <a:gd name="T2" fmla="*/ 37801169 w 31"/>
              <a:gd name="T3" fmla="*/ 0 h 227"/>
              <a:gd name="T4" fmla="*/ 0 w 31"/>
              <a:gd name="T5" fmla="*/ 0 h 227"/>
              <a:gd name="T6" fmla="*/ 0 w 31"/>
              <a:gd name="T7" fmla="*/ 65524161 h 227"/>
              <a:gd name="T8" fmla="*/ 0 w 31"/>
              <a:gd name="T9" fmla="*/ 141128957 h 227"/>
              <a:gd name="T10" fmla="*/ 0 w 31"/>
              <a:gd name="T11" fmla="*/ 211693461 h 227"/>
              <a:gd name="T12" fmla="*/ 0 w 31"/>
              <a:gd name="T13" fmla="*/ 287298233 h 227"/>
              <a:gd name="T14" fmla="*/ 0 w 31"/>
              <a:gd name="T15" fmla="*/ 357862687 h 227"/>
              <a:gd name="T16" fmla="*/ 0 w 31"/>
              <a:gd name="T17" fmla="*/ 428427240 h 227"/>
              <a:gd name="T18" fmla="*/ 0 w 31"/>
              <a:gd name="T19" fmla="*/ 498991694 h 227"/>
              <a:gd name="T20" fmla="*/ 0 w 31"/>
              <a:gd name="T21" fmla="*/ 572077101 h 227"/>
              <a:gd name="T22" fmla="*/ 37801169 w 31"/>
              <a:gd name="T23" fmla="*/ 572077101 h 227"/>
              <a:gd name="T24" fmla="*/ 78123262 w 31"/>
              <a:gd name="T25" fmla="*/ 572077101 h 227"/>
              <a:gd name="T26" fmla="*/ 78123262 w 31"/>
              <a:gd name="T27" fmla="*/ 498991694 h 227"/>
              <a:gd name="T28" fmla="*/ 78123262 w 31"/>
              <a:gd name="T29" fmla="*/ 428427240 h 227"/>
              <a:gd name="T30" fmla="*/ 78123262 w 31"/>
              <a:gd name="T31" fmla="*/ 357862687 h 227"/>
              <a:gd name="T32" fmla="*/ 78123262 w 31"/>
              <a:gd name="T33" fmla="*/ 287298233 h 227"/>
              <a:gd name="T34" fmla="*/ 78123262 w 31"/>
              <a:gd name="T35" fmla="*/ 211693461 h 227"/>
              <a:gd name="T36" fmla="*/ 78123262 w 31"/>
              <a:gd name="T37" fmla="*/ 141128957 h 227"/>
              <a:gd name="T38" fmla="*/ 78123262 w 31"/>
              <a:gd name="T39" fmla="*/ 65524161 h 227"/>
              <a:gd name="T40" fmla="*/ 78123262 w 31"/>
              <a:gd name="T41" fmla="*/ 0 h 2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227"/>
              <a:gd name="T65" fmla="*/ 31 w 31"/>
              <a:gd name="T66" fmla="*/ 227 h 2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227">
                <a:moveTo>
                  <a:pt x="31" y="0"/>
                </a:moveTo>
                <a:lnTo>
                  <a:pt x="15" y="0"/>
                </a:lnTo>
                <a:lnTo>
                  <a:pt x="0" y="0"/>
                </a:lnTo>
                <a:lnTo>
                  <a:pt x="0" y="26"/>
                </a:lnTo>
                <a:lnTo>
                  <a:pt x="0" y="56"/>
                </a:lnTo>
                <a:lnTo>
                  <a:pt x="0" y="84"/>
                </a:lnTo>
                <a:lnTo>
                  <a:pt x="0" y="114"/>
                </a:lnTo>
                <a:lnTo>
                  <a:pt x="0" y="142"/>
                </a:lnTo>
                <a:lnTo>
                  <a:pt x="0" y="170"/>
                </a:lnTo>
                <a:lnTo>
                  <a:pt x="0" y="198"/>
                </a:lnTo>
                <a:lnTo>
                  <a:pt x="0" y="227"/>
                </a:lnTo>
                <a:lnTo>
                  <a:pt x="15" y="227"/>
                </a:lnTo>
                <a:lnTo>
                  <a:pt x="31" y="227"/>
                </a:lnTo>
                <a:lnTo>
                  <a:pt x="31" y="198"/>
                </a:lnTo>
                <a:lnTo>
                  <a:pt x="31" y="170"/>
                </a:lnTo>
                <a:lnTo>
                  <a:pt x="31" y="142"/>
                </a:lnTo>
                <a:lnTo>
                  <a:pt x="31" y="114"/>
                </a:lnTo>
                <a:lnTo>
                  <a:pt x="31" y="84"/>
                </a:lnTo>
                <a:lnTo>
                  <a:pt x="31" y="56"/>
                </a:lnTo>
                <a:lnTo>
                  <a:pt x="31" y="26"/>
                </a:lnTo>
                <a:lnTo>
                  <a:pt x="31" y="0"/>
                </a:lnTo>
                <a:close/>
              </a:path>
            </a:pathLst>
          </a:custGeom>
          <a:solidFill>
            <a:srgbClr val="6970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34"/>
          <p:cNvSpPr>
            <a:spLocks/>
          </p:cNvSpPr>
          <p:nvPr/>
        </p:nvSpPr>
        <p:spPr bwMode="auto">
          <a:xfrm>
            <a:off x="5700713" y="2349989"/>
            <a:ext cx="19050" cy="360363"/>
          </a:xfrm>
          <a:custGeom>
            <a:avLst/>
            <a:gdLst>
              <a:gd name="T0" fmla="*/ 30241878 w 12"/>
              <a:gd name="T1" fmla="*/ 0 h 227"/>
              <a:gd name="T2" fmla="*/ 12601574 w 12"/>
              <a:gd name="T3" fmla="*/ 0 h 227"/>
              <a:gd name="T4" fmla="*/ 0 w 12"/>
              <a:gd name="T5" fmla="*/ 0 h 227"/>
              <a:gd name="T6" fmla="*/ 0 w 12"/>
              <a:gd name="T7" fmla="*/ 65524161 h 227"/>
              <a:gd name="T8" fmla="*/ 0 w 12"/>
              <a:gd name="T9" fmla="*/ 141128957 h 227"/>
              <a:gd name="T10" fmla="*/ 0 w 12"/>
              <a:gd name="T11" fmla="*/ 211693461 h 227"/>
              <a:gd name="T12" fmla="*/ 0 w 12"/>
              <a:gd name="T13" fmla="*/ 287298233 h 227"/>
              <a:gd name="T14" fmla="*/ 0 w 12"/>
              <a:gd name="T15" fmla="*/ 357862687 h 227"/>
              <a:gd name="T16" fmla="*/ 0 w 12"/>
              <a:gd name="T17" fmla="*/ 428427240 h 227"/>
              <a:gd name="T18" fmla="*/ 0 w 12"/>
              <a:gd name="T19" fmla="*/ 498991694 h 227"/>
              <a:gd name="T20" fmla="*/ 0 w 12"/>
              <a:gd name="T21" fmla="*/ 572077101 h 227"/>
              <a:gd name="T22" fmla="*/ 12601574 w 12"/>
              <a:gd name="T23" fmla="*/ 572077101 h 227"/>
              <a:gd name="T24" fmla="*/ 30241878 w 12"/>
              <a:gd name="T25" fmla="*/ 572077101 h 227"/>
              <a:gd name="T26" fmla="*/ 30241878 w 12"/>
              <a:gd name="T27" fmla="*/ 498991694 h 227"/>
              <a:gd name="T28" fmla="*/ 30241878 w 12"/>
              <a:gd name="T29" fmla="*/ 428427240 h 227"/>
              <a:gd name="T30" fmla="*/ 30241878 w 12"/>
              <a:gd name="T31" fmla="*/ 357862687 h 227"/>
              <a:gd name="T32" fmla="*/ 30241878 w 12"/>
              <a:gd name="T33" fmla="*/ 287298233 h 227"/>
              <a:gd name="T34" fmla="*/ 30241878 w 12"/>
              <a:gd name="T35" fmla="*/ 211693461 h 227"/>
              <a:gd name="T36" fmla="*/ 30241878 w 12"/>
              <a:gd name="T37" fmla="*/ 141128957 h 227"/>
              <a:gd name="T38" fmla="*/ 30241878 w 12"/>
              <a:gd name="T39" fmla="*/ 65524161 h 227"/>
              <a:gd name="T40" fmla="*/ 30241878 w 12"/>
              <a:gd name="T41" fmla="*/ 0 h 2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227"/>
              <a:gd name="T65" fmla="*/ 12 w 12"/>
              <a:gd name="T66" fmla="*/ 227 h 2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227">
                <a:moveTo>
                  <a:pt x="12" y="0"/>
                </a:moveTo>
                <a:lnTo>
                  <a:pt x="5" y="0"/>
                </a:lnTo>
                <a:lnTo>
                  <a:pt x="0" y="0"/>
                </a:lnTo>
                <a:lnTo>
                  <a:pt x="0" y="26"/>
                </a:lnTo>
                <a:lnTo>
                  <a:pt x="0" y="56"/>
                </a:lnTo>
                <a:lnTo>
                  <a:pt x="0" y="84"/>
                </a:lnTo>
                <a:lnTo>
                  <a:pt x="0" y="114"/>
                </a:lnTo>
                <a:lnTo>
                  <a:pt x="0" y="142"/>
                </a:lnTo>
                <a:lnTo>
                  <a:pt x="0" y="170"/>
                </a:lnTo>
                <a:lnTo>
                  <a:pt x="0" y="198"/>
                </a:lnTo>
                <a:lnTo>
                  <a:pt x="0" y="227"/>
                </a:lnTo>
                <a:lnTo>
                  <a:pt x="5" y="227"/>
                </a:lnTo>
                <a:lnTo>
                  <a:pt x="12" y="227"/>
                </a:lnTo>
                <a:lnTo>
                  <a:pt x="12" y="198"/>
                </a:lnTo>
                <a:lnTo>
                  <a:pt x="12" y="170"/>
                </a:lnTo>
                <a:lnTo>
                  <a:pt x="12" y="142"/>
                </a:lnTo>
                <a:lnTo>
                  <a:pt x="12" y="114"/>
                </a:lnTo>
                <a:lnTo>
                  <a:pt x="12" y="84"/>
                </a:lnTo>
                <a:lnTo>
                  <a:pt x="12" y="56"/>
                </a:lnTo>
                <a:lnTo>
                  <a:pt x="12" y="26"/>
                </a:lnTo>
                <a:lnTo>
                  <a:pt x="12" y="0"/>
                </a:lnTo>
                <a:close/>
              </a:path>
            </a:pathLst>
          </a:custGeom>
          <a:solidFill>
            <a:srgbClr val="8A91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Rectangle 35"/>
          <p:cNvSpPr>
            <a:spLocks noChangeArrowheads="1"/>
          </p:cNvSpPr>
          <p:nvPr/>
        </p:nvSpPr>
        <p:spPr bwMode="auto">
          <a:xfrm>
            <a:off x="5441950" y="2349989"/>
            <a:ext cx="50800" cy="285750"/>
          </a:xfrm>
          <a:prstGeom prst="rect">
            <a:avLst/>
          </a:prstGeom>
          <a:solidFill>
            <a:srgbClr val="6970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8" name="Rectangle 36"/>
          <p:cNvSpPr>
            <a:spLocks noChangeArrowheads="1"/>
          </p:cNvSpPr>
          <p:nvPr/>
        </p:nvSpPr>
        <p:spPr bwMode="auto">
          <a:xfrm>
            <a:off x="5459413" y="2349989"/>
            <a:ext cx="19050" cy="285750"/>
          </a:xfrm>
          <a:prstGeom prst="rect">
            <a:avLst/>
          </a:prstGeom>
          <a:solidFill>
            <a:srgbClr val="8A91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 name="Freeform 37"/>
          <p:cNvSpPr>
            <a:spLocks/>
          </p:cNvSpPr>
          <p:nvPr/>
        </p:nvSpPr>
        <p:spPr bwMode="auto">
          <a:xfrm>
            <a:off x="2287588" y="2394439"/>
            <a:ext cx="4746625" cy="744538"/>
          </a:xfrm>
          <a:custGeom>
            <a:avLst/>
            <a:gdLst>
              <a:gd name="T0" fmla="*/ 2147483647 w 2990"/>
              <a:gd name="T1" fmla="*/ 0 h 469"/>
              <a:gd name="T2" fmla="*/ 2147483647 w 2990"/>
              <a:gd name="T3" fmla="*/ 17641901 h 469"/>
              <a:gd name="T4" fmla="*/ 2147483647 w 2990"/>
              <a:gd name="T5" fmla="*/ 83166009 h 469"/>
              <a:gd name="T6" fmla="*/ 2147483647 w 2990"/>
              <a:gd name="T7" fmla="*/ 183972325 h 469"/>
              <a:gd name="T8" fmla="*/ 2147483647 w 2990"/>
              <a:gd name="T9" fmla="*/ 325101183 h 469"/>
              <a:gd name="T10" fmla="*/ 2147483647 w 2990"/>
              <a:gd name="T11" fmla="*/ 493951027 h 469"/>
              <a:gd name="T12" fmla="*/ 2147483647 w 2990"/>
              <a:gd name="T13" fmla="*/ 695563610 h 469"/>
              <a:gd name="T14" fmla="*/ 2147483647 w 2990"/>
              <a:gd name="T15" fmla="*/ 924898915 h 469"/>
              <a:gd name="T16" fmla="*/ 2147483647 w 2990"/>
              <a:gd name="T17" fmla="*/ 1181954958 h 469"/>
              <a:gd name="T18" fmla="*/ 2147483647 w 2990"/>
              <a:gd name="T19" fmla="*/ 1181954958 h 469"/>
              <a:gd name="T20" fmla="*/ 2147483647 w 2990"/>
              <a:gd name="T21" fmla="*/ 947579537 h 469"/>
              <a:gd name="T22" fmla="*/ 2147483647 w 2990"/>
              <a:gd name="T23" fmla="*/ 745966755 h 469"/>
              <a:gd name="T24" fmla="*/ 2147483647 w 2990"/>
              <a:gd name="T25" fmla="*/ 559475116 h 469"/>
              <a:gd name="T26" fmla="*/ 2147483647 w 2990"/>
              <a:gd name="T27" fmla="*/ 413305894 h 469"/>
              <a:gd name="T28" fmla="*/ 2147483647 w 2990"/>
              <a:gd name="T29" fmla="*/ 287298030 h 469"/>
              <a:gd name="T30" fmla="*/ 2147483647 w 2990"/>
              <a:gd name="T31" fmla="*/ 199093269 h 469"/>
              <a:gd name="T32" fmla="*/ 2147483647 w 2990"/>
              <a:gd name="T33" fmla="*/ 141128858 h 469"/>
              <a:gd name="T34" fmla="*/ 2147483647 w 2990"/>
              <a:gd name="T35" fmla="*/ 128528865 h 469"/>
              <a:gd name="T36" fmla="*/ 2147483647 w 2990"/>
              <a:gd name="T37" fmla="*/ 141128858 h 469"/>
              <a:gd name="T38" fmla="*/ 2147483647 w 2990"/>
              <a:gd name="T39" fmla="*/ 199093269 h 469"/>
              <a:gd name="T40" fmla="*/ 2147483647 w 2990"/>
              <a:gd name="T41" fmla="*/ 287298030 h 469"/>
              <a:gd name="T42" fmla="*/ 1776711163 w 2990"/>
              <a:gd name="T43" fmla="*/ 413305894 h 469"/>
              <a:gd name="T44" fmla="*/ 1340723084 w 2990"/>
              <a:gd name="T45" fmla="*/ 559475116 h 469"/>
              <a:gd name="T46" fmla="*/ 945057888 w 2990"/>
              <a:gd name="T47" fmla="*/ 745966755 h 469"/>
              <a:gd name="T48" fmla="*/ 577114997 w 2990"/>
              <a:gd name="T49" fmla="*/ 947579537 h 469"/>
              <a:gd name="T50" fmla="*/ 257055953 w 2990"/>
              <a:gd name="T51" fmla="*/ 1181954958 h 469"/>
              <a:gd name="T52" fmla="*/ 0 w 2990"/>
              <a:gd name="T53" fmla="*/ 1181954958 h 469"/>
              <a:gd name="T54" fmla="*/ 317539683 w 2990"/>
              <a:gd name="T55" fmla="*/ 924898915 h 469"/>
              <a:gd name="T56" fmla="*/ 693043735 w 2990"/>
              <a:gd name="T57" fmla="*/ 695563610 h 469"/>
              <a:gd name="T58" fmla="*/ 1116428457 w 2990"/>
              <a:gd name="T59" fmla="*/ 493951027 h 469"/>
              <a:gd name="T60" fmla="*/ 1582658005 w 2990"/>
              <a:gd name="T61" fmla="*/ 325101183 h 469"/>
              <a:gd name="T62" fmla="*/ 2081649176 w 2990"/>
              <a:gd name="T63" fmla="*/ 183972325 h 469"/>
              <a:gd name="T64" fmla="*/ 2147483647 w 2990"/>
              <a:gd name="T65" fmla="*/ 83166009 h 469"/>
              <a:gd name="T66" fmla="*/ 2147483647 w 2990"/>
              <a:gd name="T67" fmla="*/ 17641901 h 469"/>
              <a:gd name="T68" fmla="*/ 2147483647 w 2990"/>
              <a:gd name="T69" fmla="*/ 0 h 4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90"/>
              <a:gd name="T106" fmla="*/ 0 h 469"/>
              <a:gd name="T107" fmla="*/ 2990 w 2990"/>
              <a:gd name="T108" fmla="*/ 469 h 46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90" h="469">
                <a:moveTo>
                  <a:pt x="1494" y="0"/>
                </a:moveTo>
                <a:lnTo>
                  <a:pt x="1725" y="7"/>
                </a:lnTo>
                <a:lnTo>
                  <a:pt x="1949" y="33"/>
                </a:lnTo>
                <a:lnTo>
                  <a:pt x="2161" y="73"/>
                </a:lnTo>
                <a:lnTo>
                  <a:pt x="2362" y="129"/>
                </a:lnTo>
                <a:lnTo>
                  <a:pt x="2544" y="196"/>
                </a:lnTo>
                <a:lnTo>
                  <a:pt x="2712" y="276"/>
                </a:lnTo>
                <a:lnTo>
                  <a:pt x="2860" y="367"/>
                </a:lnTo>
                <a:lnTo>
                  <a:pt x="2990" y="469"/>
                </a:lnTo>
                <a:lnTo>
                  <a:pt x="2890" y="469"/>
                </a:lnTo>
                <a:lnTo>
                  <a:pt x="2761" y="376"/>
                </a:lnTo>
                <a:lnTo>
                  <a:pt x="2615" y="296"/>
                </a:lnTo>
                <a:lnTo>
                  <a:pt x="2454" y="222"/>
                </a:lnTo>
                <a:lnTo>
                  <a:pt x="2283" y="164"/>
                </a:lnTo>
                <a:lnTo>
                  <a:pt x="2099" y="114"/>
                </a:lnTo>
                <a:lnTo>
                  <a:pt x="1905" y="79"/>
                </a:lnTo>
                <a:lnTo>
                  <a:pt x="1702" y="56"/>
                </a:lnTo>
                <a:lnTo>
                  <a:pt x="1494" y="51"/>
                </a:lnTo>
                <a:lnTo>
                  <a:pt x="1284" y="56"/>
                </a:lnTo>
                <a:lnTo>
                  <a:pt x="1081" y="79"/>
                </a:lnTo>
                <a:lnTo>
                  <a:pt x="887" y="114"/>
                </a:lnTo>
                <a:lnTo>
                  <a:pt x="705" y="164"/>
                </a:lnTo>
                <a:lnTo>
                  <a:pt x="532" y="222"/>
                </a:lnTo>
                <a:lnTo>
                  <a:pt x="375" y="296"/>
                </a:lnTo>
                <a:lnTo>
                  <a:pt x="229" y="376"/>
                </a:lnTo>
                <a:lnTo>
                  <a:pt x="102" y="469"/>
                </a:lnTo>
                <a:lnTo>
                  <a:pt x="0" y="469"/>
                </a:lnTo>
                <a:lnTo>
                  <a:pt x="126" y="367"/>
                </a:lnTo>
                <a:lnTo>
                  <a:pt x="275" y="276"/>
                </a:lnTo>
                <a:lnTo>
                  <a:pt x="443" y="196"/>
                </a:lnTo>
                <a:lnTo>
                  <a:pt x="628" y="129"/>
                </a:lnTo>
                <a:lnTo>
                  <a:pt x="826" y="73"/>
                </a:lnTo>
                <a:lnTo>
                  <a:pt x="1038" y="33"/>
                </a:lnTo>
                <a:lnTo>
                  <a:pt x="1260" y="7"/>
                </a:lnTo>
                <a:lnTo>
                  <a:pt x="1494" y="0"/>
                </a:lnTo>
                <a:close/>
              </a:path>
            </a:pathLst>
          </a:custGeom>
          <a:solidFill>
            <a:srgbClr val="ABB3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38"/>
          <p:cNvSpPr>
            <a:spLocks/>
          </p:cNvSpPr>
          <p:nvPr/>
        </p:nvSpPr>
        <p:spPr bwMode="auto">
          <a:xfrm>
            <a:off x="2287588" y="2416664"/>
            <a:ext cx="4746625" cy="741363"/>
          </a:xfrm>
          <a:custGeom>
            <a:avLst/>
            <a:gdLst>
              <a:gd name="T0" fmla="*/ 2147483647 w 2990"/>
              <a:gd name="T1" fmla="*/ 0 h 467"/>
              <a:gd name="T2" fmla="*/ 2147483647 w 2990"/>
              <a:gd name="T3" fmla="*/ 17641901 h 467"/>
              <a:gd name="T4" fmla="*/ 2147483647 w 2990"/>
              <a:gd name="T5" fmla="*/ 78125695 h 467"/>
              <a:gd name="T6" fmla="*/ 2147483647 w 2990"/>
              <a:gd name="T7" fmla="*/ 181451375 h 467"/>
              <a:gd name="T8" fmla="*/ 2147483647 w 2990"/>
              <a:gd name="T9" fmla="*/ 322580232 h 467"/>
              <a:gd name="T10" fmla="*/ 2147483647 w 2990"/>
              <a:gd name="T11" fmla="*/ 488910713 h 467"/>
              <a:gd name="T12" fmla="*/ 2147483647 w 2990"/>
              <a:gd name="T13" fmla="*/ 688003933 h 467"/>
              <a:gd name="T14" fmla="*/ 2147483647 w 2990"/>
              <a:gd name="T15" fmla="*/ 917337651 h 467"/>
              <a:gd name="T16" fmla="*/ 2147483647 w 2990"/>
              <a:gd name="T17" fmla="*/ 1176914645 h 467"/>
              <a:gd name="T18" fmla="*/ 2147483647 w 2990"/>
              <a:gd name="T19" fmla="*/ 1176914645 h 467"/>
              <a:gd name="T20" fmla="*/ 2147483647 w 2990"/>
              <a:gd name="T21" fmla="*/ 942539224 h 467"/>
              <a:gd name="T22" fmla="*/ 2147483647 w 2990"/>
              <a:gd name="T23" fmla="*/ 740926442 h 467"/>
              <a:gd name="T24" fmla="*/ 2147483647 w 2990"/>
              <a:gd name="T25" fmla="*/ 559475117 h 467"/>
              <a:gd name="T26" fmla="*/ 2147483647 w 2990"/>
              <a:gd name="T27" fmla="*/ 410786531 h 467"/>
              <a:gd name="T28" fmla="*/ 2147483647 w 2990"/>
              <a:gd name="T29" fmla="*/ 287298030 h 467"/>
              <a:gd name="T30" fmla="*/ 2147483647 w 2990"/>
              <a:gd name="T31" fmla="*/ 199093269 h 467"/>
              <a:gd name="T32" fmla="*/ 2147483647 w 2990"/>
              <a:gd name="T33" fmla="*/ 141128858 h 467"/>
              <a:gd name="T34" fmla="*/ 2147483647 w 2990"/>
              <a:gd name="T35" fmla="*/ 128528865 h 467"/>
              <a:gd name="T36" fmla="*/ 2147483647 w 2990"/>
              <a:gd name="T37" fmla="*/ 141128858 h 467"/>
              <a:gd name="T38" fmla="*/ 2147483647 w 2990"/>
              <a:gd name="T39" fmla="*/ 199093269 h 467"/>
              <a:gd name="T40" fmla="*/ 2147483647 w 2990"/>
              <a:gd name="T41" fmla="*/ 287298030 h 467"/>
              <a:gd name="T42" fmla="*/ 1776711163 w 2990"/>
              <a:gd name="T43" fmla="*/ 410786531 h 467"/>
              <a:gd name="T44" fmla="*/ 1340723084 w 2990"/>
              <a:gd name="T45" fmla="*/ 559475117 h 467"/>
              <a:gd name="T46" fmla="*/ 945057888 w 2990"/>
              <a:gd name="T47" fmla="*/ 740926442 h 467"/>
              <a:gd name="T48" fmla="*/ 577114997 w 2990"/>
              <a:gd name="T49" fmla="*/ 942539224 h 467"/>
              <a:gd name="T50" fmla="*/ 257055953 w 2990"/>
              <a:gd name="T51" fmla="*/ 1176914645 h 467"/>
              <a:gd name="T52" fmla="*/ 0 w 2990"/>
              <a:gd name="T53" fmla="*/ 1176914645 h 467"/>
              <a:gd name="T54" fmla="*/ 317539683 w 2990"/>
              <a:gd name="T55" fmla="*/ 917337651 h 467"/>
              <a:gd name="T56" fmla="*/ 693043735 w 2990"/>
              <a:gd name="T57" fmla="*/ 688003933 h 467"/>
              <a:gd name="T58" fmla="*/ 1116428457 w 2990"/>
              <a:gd name="T59" fmla="*/ 488910713 h 467"/>
              <a:gd name="T60" fmla="*/ 1582658005 w 2990"/>
              <a:gd name="T61" fmla="*/ 322580232 h 467"/>
              <a:gd name="T62" fmla="*/ 2081649176 w 2990"/>
              <a:gd name="T63" fmla="*/ 181451375 h 467"/>
              <a:gd name="T64" fmla="*/ 2147483647 w 2990"/>
              <a:gd name="T65" fmla="*/ 78125695 h 467"/>
              <a:gd name="T66" fmla="*/ 2147483647 w 2990"/>
              <a:gd name="T67" fmla="*/ 17641901 h 467"/>
              <a:gd name="T68" fmla="*/ 2147483647 w 2990"/>
              <a:gd name="T69" fmla="*/ 0 h 46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90"/>
              <a:gd name="T106" fmla="*/ 0 h 467"/>
              <a:gd name="T107" fmla="*/ 2990 w 2990"/>
              <a:gd name="T108" fmla="*/ 467 h 46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90" h="467">
                <a:moveTo>
                  <a:pt x="1494" y="0"/>
                </a:moveTo>
                <a:lnTo>
                  <a:pt x="1725" y="7"/>
                </a:lnTo>
                <a:lnTo>
                  <a:pt x="1949" y="31"/>
                </a:lnTo>
                <a:lnTo>
                  <a:pt x="2161" y="72"/>
                </a:lnTo>
                <a:lnTo>
                  <a:pt x="2362" y="128"/>
                </a:lnTo>
                <a:lnTo>
                  <a:pt x="2544" y="194"/>
                </a:lnTo>
                <a:lnTo>
                  <a:pt x="2712" y="273"/>
                </a:lnTo>
                <a:lnTo>
                  <a:pt x="2860" y="364"/>
                </a:lnTo>
                <a:lnTo>
                  <a:pt x="2990" y="467"/>
                </a:lnTo>
                <a:lnTo>
                  <a:pt x="2890" y="467"/>
                </a:lnTo>
                <a:lnTo>
                  <a:pt x="2761" y="374"/>
                </a:lnTo>
                <a:lnTo>
                  <a:pt x="2615" y="294"/>
                </a:lnTo>
                <a:lnTo>
                  <a:pt x="2454" y="222"/>
                </a:lnTo>
                <a:lnTo>
                  <a:pt x="2283" y="163"/>
                </a:lnTo>
                <a:lnTo>
                  <a:pt x="2099" y="114"/>
                </a:lnTo>
                <a:lnTo>
                  <a:pt x="1905" y="79"/>
                </a:lnTo>
                <a:lnTo>
                  <a:pt x="1702" y="56"/>
                </a:lnTo>
                <a:lnTo>
                  <a:pt x="1494" y="51"/>
                </a:lnTo>
                <a:lnTo>
                  <a:pt x="1284" y="56"/>
                </a:lnTo>
                <a:lnTo>
                  <a:pt x="1081" y="79"/>
                </a:lnTo>
                <a:lnTo>
                  <a:pt x="887" y="114"/>
                </a:lnTo>
                <a:lnTo>
                  <a:pt x="705" y="163"/>
                </a:lnTo>
                <a:lnTo>
                  <a:pt x="532" y="222"/>
                </a:lnTo>
                <a:lnTo>
                  <a:pt x="375" y="294"/>
                </a:lnTo>
                <a:lnTo>
                  <a:pt x="229" y="374"/>
                </a:lnTo>
                <a:lnTo>
                  <a:pt x="102" y="467"/>
                </a:lnTo>
                <a:lnTo>
                  <a:pt x="0" y="467"/>
                </a:lnTo>
                <a:lnTo>
                  <a:pt x="126" y="364"/>
                </a:lnTo>
                <a:lnTo>
                  <a:pt x="275" y="273"/>
                </a:lnTo>
                <a:lnTo>
                  <a:pt x="443" y="194"/>
                </a:lnTo>
                <a:lnTo>
                  <a:pt x="628" y="128"/>
                </a:lnTo>
                <a:lnTo>
                  <a:pt x="826" y="72"/>
                </a:lnTo>
                <a:lnTo>
                  <a:pt x="1038" y="31"/>
                </a:lnTo>
                <a:lnTo>
                  <a:pt x="1260" y="7"/>
                </a:lnTo>
                <a:lnTo>
                  <a:pt x="1494" y="0"/>
                </a:lnTo>
                <a:close/>
              </a:path>
            </a:pathLst>
          </a:custGeom>
          <a:solidFill>
            <a:srgbClr val="6970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39"/>
          <p:cNvSpPr>
            <a:spLocks/>
          </p:cNvSpPr>
          <p:nvPr/>
        </p:nvSpPr>
        <p:spPr bwMode="auto">
          <a:xfrm>
            <a:off x="2287588" y="2450002"/>
            <a:ext cx="4746625" cy="746125"/>
          </a:xfrm>
          <a:custGeom>
            <a:avLst/>
            <a:gdLst>
              <a:gd name="T0" fmla="*/ 2147483647 w 2990"/>
              <a:gd name="T1" fmla="*/ 0 h 470"/>
              <a:gd name="T2" fmla="*/ 2147483647 w 2990"/>
              <a:gd name="T3" fmla="*/ 17641889 h 470"/>
              <a:gd name="T4" fmla="*/ 2147483647 w 2990"/>
              <a:gd name="T5" fmla="*/ 83165953 h 470"/>
              <a:gd name="T6" fmla="*/ 2147483647 w 2990"/>
              <a:gd name="T7" fmla="*/ 183972202 h 470"/>
              <a:gd name="T8" fmla="*/ 2147483647 w 2990"/>
              <a:gd name="T9" fmla="*/ 325100965 h 470"/>
              <a:gd name="T10" fmla="*/ 2147483647 w 2990"/>
              <a:gd name="T11" fmla="*/ 493950695 h 470"/>
              <a:gd name="T12" fmla="*/ 2147483647 w 2990"/>
              <a:gd name="T13" fmla="*/ 695563143 h 470"/>
              <a:gd name="T14" fmla="*/ 2147483647 w 2990"/>
              <a:gd name="T15" fmla="*/ 924898294 h 470"/>
              <a:gd name="T16" fmla="*/ 2147483647 w 2990"/>
              <a:gd name="T17" fmla="*/ 1184473527 h 470"/>
              <a:gd name="T18" fmla="*/ 2147483647 w 2990"/>
              <a:gd name="T19" fmla="*/ 1184473527 h 470"/>
              <a:gd name="T20" fmla="*/ 2147483647 w 2990"/>
              <a:gd name="T21" fmla="*/ 952619212 h 470"/>
              <a:gd name="T22" fmla="*/ 2147483647 w 2990"/>
              <a:gd name="T23" fmla="*/ 743446893 h 470"/>
              <a:gd name="T24" fmla="*/ 2147483647 w 2990"/>
              <a:gd name="T25" fmla="*/ 564515052 h 470"/>
              <a:gd name="T26" fmla="*/ 2147483647 w 2990"/>
              <a:gd name="T27" fmla="*/ 413305617 h 470"/>
              <a:gd name="T28" fmla="*/ 2147483647 w 2990"/>
              <a:gd name="T29" fmla="*/ 287297837 h 470"/>
              <a:gd name="T30" fmla="*/ 2147483647 w 2990"/>
              <a:gd name="T31" fmla="*/ 199093135 h 470"/>
              <a:gd name="T32" fmla="*/ 2147483647 w 2990"/>
              <a:gd name="T33" fmla="*/ 141128763 h 470"/>
              <a:gd name="T34" fmla="*/ 2147483647 w 2990"/>
              <a:gd name="T35" fmla="*/ 128528779 h 470"/>
              <a:gd name="T36" fmla="*/ 2147483647 w 2990"/>
              <a:gd name="T37" fmla="*/ 141128763 h 470"/>
              <a:gd name="T38" fmla="*/ 2147483647 w 2990"/>
              <a:gd name="T39" fmla="*/ 199093135 h 470"/>
              <a:gd name="T40" fmla="*/ 2147483647 w 2990"/>
              <a:gd name="T41" fmla="*/ 287297837 h 470"/>
              <a:gd name="T42" fmla="*/ 1776711163 w 2990"/>
              <a:gd name="T43" fmla="*/ 413305617 h 470"/>
              <a:gd name="T44" fmla="*/ 1340723084 w 2990"/>
              <a:gd name="T45" fmla="*/ 564515052 h 470"/>
              <a:gd name="T46" fmla="*/ 945057888 w 2990"/>
              <a:gd name="T47" fmla="*/ 743446893 h 470"/>
              <a:gd name="T48" fmla="*/ 577114997 w 2990"/>
              <a:gd name="T49" fmla="*/ 952619212 h 470"/>
              <a:gd name="T50" fmla="*/ 257055953 w 2990"/>
              <a:gd name="T51" fmla="*/ 1184473527 h 470"/>
              <a:gd name="T52" fmla="*/ 0 w 2990"/>
              <a:gd name="T53" fmla="*/ 1184473527 h 470"/>
              <a:gd name="T54" fmla="*/ 317539683 w 2990"/>
              <a:gd name="T55" fmla="*/ 924898294 h 470"/>
              <a:gd name="T56" fmla="*/ 693043735 w 2990"/>
              <a:gd name="T57" fmla="*/ 695563143 h 470"/>
              <a:gd name="T58" fmla="*/ 1116428457 w 2990"/>
              <a:gd name="T59" fmla="*/ 493950695 h 470"/>
              <a:gd name="T60" fmla="*/ 1582658005 w 2990"/>
              <a:gd name="T61" fmla="*/ 325100965 h 470"/>
              <a:gd name="T62" fmla="*/ 2081649176 w 2990"/>
              <a:gd name="T63" fmla="*/ 183972202 h 470"/>
              <a:gd name="T64" fmla="*/ 2147483647 w 2990"/>
              <a:gd name="T65" fmla="*/ 83165953 h 470"/>
              <a:gd name="T66" fmla="*/ 2147483647 w 2990"/>
              <a:gd name="T67" fmla="*/ 17641889 h 470"/>
              <a:gd name="T68" fmla="*/ 2147483647 w 2990"/>
              <a:gd name="T69" fmla="*/ 0 h 4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90"/>
              <a:gd name="T106" fmla="*/ 0 h 470"/>
              <a:gd name="T107" fmla="*/ 2990 w 2990"/>
              <a:gd name="T108" fmla="*/ 470 h 47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90" h="470">
                <a:moveTo>
                  <a:pt x="1494" y="0"/>
                </a:moveTo>
                <a:lnTo>
                  <a:pt x="1725" y="7"/>
                </a:lnTo>
                <a:lnTo>
                  <a:pt x="1949" y="33"/>
                </a:lnTo>
                <a:lnTo>
                  <a:pt x="2161" y="73"/>
                </a:lnTo>
                <a:lnTo>
                  <a:pt x="2362" y="129"/>
                </a:lnTo>
                <a:lnTo>
                  <a:pt x="2544" y="196"/>
                </a:lnTo>
                <a:lnTo>
                  <a:pt x="2712" y="276"/>
                </a:lnTo>
                <a:lnTo>
                  <a:pt x="2860" y="367"/>
                </a:lnTo>
                <a:lnTo>
                  <a:pt x="2990" y="470"/>
                </a:lnTo>
                <a:lnTo>
                  <a:pt x="2890" y="470"/>
                </a:lnTo>
                <a:lnTo>
                  <a:pt x="2761" y="378"/>
                </a:lnTo>
                <a:lnTo>
                  <a:pt x="2615" y="295"/>
                </a:lnTo>
                <a:lnTo>
                  <a:pt x="2454" y="224"/>
                </a:lnTo>
                <a:lnTo>
                  <a:pt x="2283" y="164"/>
                </a:lnTo>
                <a:lnTo>
                  <a:pt x="2099" y="114"/>
                </a:lnTo>
                <a:lnTo>
                  <a:pt x="1905" y="79"/>
                </a:lnTo>
                <a:lnTo>
                  <a:pt x="1702" y="56"/>
                </a:lnTo>
                <a:lnTo>
                  <a:pt x="1494" y="51"/>
                </a:lnTo>
                <a:lnTo>
                  <a:pt x="1284" y="56"/>
                </a:lnTo>
                <a:lnTo>
                  <a:pt x="1081" y="79"/>
                </a:lnTo>
                <a:lnTo>
                  <a:pt x="887" y="114"/>
                </a:lnTo>
                <a:lnTo>
                  <a:pt x="705" y="164"/>
                </a:lnTo>
                <a:lnTo>
                  <a:pt x="532" y="224"/>
                </a:lnTo>
                <a:lnTo>
                  <a:pt x="375" y="295"/>
                </a:lnTo>
                <a:lnTo>
                  <a:pt x="229" y="378"/>
                </a:lnTo>
                <a:lnTo>
                  <a:pt x="102" y="470"/>
                </a:lnTo>
                <a:lnTo>
                  <a:pt x="0" y="470"/>
                </a:lnTo>
                <a:lnTo>
                  <a:pt x="126" y="367"/>
                </a:lnTo>
                <a:lnTo>
                  <a:pt x="275" y="276"/>
                </a:lnTo>
                <a:lnTo>
                  <a:pt x="443" y="196"/>
                </a:lnTo>
                <a:lnTo>
                  <a:pt x="628" y="129"/>
                </a:lnTo>
                <a:lnTo>
                  <a:pt x="826" y="73"/>
                </a:lnTo>
                <a:lnTo>
                  <a:pt x="1038" y="33"/>
                </a:lnTo>
                <a:lnTo>
                  <a:pt x="1260" y="7"/>
                </a:lnTo>
                <a:lnTo>
                  <a:pt x="1494" y="0"/>
                </a:lnTo>
                <a:close/>
              </a:path>
            </a:pathLst>
          </a:custGeom>
          <a:solidFill>
            <a:srgbClr val="ABB3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40"/>
          <p:cNvSpPr>
            <a:spLocks/>
          </p:cNvSpPr>
          <p:nvPr/>
        </p:nvSpPr>
        <p:spPr bwMode="auto">
          <a:xfrm>
            <a:off x="2287588" y="2538902"/>
            <a:ext cx="4746625" cy="741362"/>
          </a:xfrm>
          <a:custGeom>
            <a:avLst/>
            <a:gdLst>
              <a:gd name="T0" fmla="*/ 2147483647 w 2990"/>
              <a:gd name="T1" fmla="*/ 0 h 467"/>
              <a:gd name="T2" fmla="*/ 2147483647 w 2990"/>
              <a:gd name="T3" fmla="*/ 17640290 h 467"/>
              <a:gd name="T4" fmla="*/ 2147483647 w 2990"/>
              <a:gd name="T5" fmla="*/ 78124002 h 467"/>
              <a:gd name="T6" fmla="*/ 2147483647 w 2990"/>
              <a:gd name="T7" fmla="*/ 181451130 h 467"/>
              <a:gd name="T8" fmla="*/ 2147483647 w 2990"/>
              <a:gd name="T9" fmla="*/ 322579797 h 467"/>
              <a:gd name="T10" fmla="*/ 2147483647 w 2990"/>
              <a:gd name="T11" fmla="*/ 488910053 h 467"/>
              <a:gd name="T12" fmla="*/ 2147483647 w 2990"/>
              <a:gd name="T13" fmla="*/ 690522365 h 467"/>
              <a:gd name="T14" fmla="*/ 2147483647 w 2990"/>
              <a:gd name="T15" fmla="*/ 919855774 h 467"/>
              <a:gd name="T16" fmla="*/ 2147483647 w 2990"/>
              <a:gd name="T17" fmla="*/ 1176911470 h 467"/>
              <a:gd name="T18" fmla="*/ 2147483647 w 2990"/>
              <a:gd name="T19" fmla="*/ 1176911470 h 467"/>
              <a:gd name="T20" fmla="*/ 2147483647 w 2990"/>
              <a:gd name="T21" fmla="*/ 942537952 h 467"/>
              <a:gd name="T22" fmla="*/ 2147483647 w 2990"/>
              <a:gd name="T23" fmla="*/ 740925443 h 467"/>
              <a:gd name="T24" fmla="*/ 2147483647 w 2990"/>
              <a:gd name="T25" fmla="*/ 554434055 h 467"/>
              <a:gd name="T26" fmla="*/ 2147483647 w 2990"/>
              <a:gd name="T27" fmla="*/ 410784390 h 467"/>
              <a:gd name="T28" fmla="*/ 2147483647 w 2990"/>
              <a:gd name="T29" fmla="*/ 282257335 h 467"/>
              <a:gd name="T30" fmla="*/ 2147483647 w 2990"/>
              <a:gd name="T31" fmla="*/ 194051106 h 467"/>
              <a:gd name="T32" fmla="*/ 2147483647 w 2990"/>
              <a:gd name="T33" fmla="*/ 136088360 h 467"/>
              <a:gd name="T34" fmla="*/ 2147483647 w 2990"/>
              <a:gd name="T35" fmla="*/ 123486797 h 467"/>
              <a:gd name="T36" fmla="*/ 2147483647 w 2990"/>
              <a:gd name="T37" fmla="*/ 136088360 h 467"/>
              <a:gd name="T38" fmla="*/ 2147483647 w 2990"/>
              <a:gd name="T39" fmla="*/ 194051106 h 467"/>
              <a:gd name="T40" fmla="*/ 2147483647 w 2990"/>
              <a:gd name="T41" fmla="*/ 282257335 h 467"/>
              <a:gd name="T42" fmla="*/ 1776711163 w 2990"/>
              <a:gd name="T43" fmla="*/ 410784390 h 467"/>
              <a:gd name="T44" fmla="*/ 1340723084 w 2990"/>
              <a:gd name="T45" fmla="*/ 554434055 h 467"/>
              <a:gd name="T46" fmla="*/ 945057888 w 2990"/>
              <a:gd name="T47" fmla="*/ 740925443 h 467"/>
              <a:gd name="T48" fmla="*/ 577114997 w 2990"/>
              <a:gd name="T49" fmla="*/ 942537952 h 467"/>
              <a:gd name="T50" fmla="*/ 257055953 w 2990"/>
              <a:gd name="T51" fmla="*/ 1176911470 h 467"/>
              <a:gd name="T52" fmla="*/ 0 w 2990"/>
              <a:gd name="T53" fmla="*/ 1176911470 h 467"/>
              <a:gd name="T54" fmla="*/ 317539683 w 2990"/>
              <a:gd name="T55" fmla="*/ 919855774 h 467"/>
              <a:gd name="T56" fmla="*/ 693043735 w 2990"/>
              <a:gd name="T57" fmla="*/ 690522365 h 467"/>
              <a:gd name="T58" fmla="*/ 1116428457 w 2990"/>
              <a:gd name="T59" fmla="*/ 488910053 h 467"/>
              <a:gd name="T60" fmla="*/ 1582658005 w 2990"/>
              <a:gd name="T61" fmla="*/ 322579797 h 467"/>
              <a:gd name="T62" fmla="*/ 2081649176 w 2990"/>
              <a:gd name="T63" fmla="*/ 181451130 h 467"/>
              <a:gd name="T64" fmla="*/ 2147483647 w 2990"/>
              <a:gd name="T65" fmla="*/ 78124002 h 467"/>
              <a:gd name="T66" fmla="*/ 2147483647 w 2990"/>
              <a:gd name="T67" fmla="*/ 17640290 h 467"/>
              <a:gd name="T68" fmla="*/ 2147483647 w 2990"/>
              <a:gd name="T69" fmla="*/ 0 h 46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90"/>
              <a:gd name="T106" fmla="*/ 0 h 467"/>
              <a:gd name="T107" fmla="*/ 2990 w 2990"/>
              <a:gd name="T108" fmla="*/ 467 h 46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90" h="467">
                <a:moveTo>
                  <a:pt x="1494" y="0"/>
                </a:moveTo>
                <a:lnTo>
                  <a:pt x="1725" y="7"/>
                </a:lnTo>
                <a:lnTo>
                  <a:pt x="1949" y="31"/>
                </a:lnTo>
                <a:lnTo>
                  <a:pt x="2161" y="72"/>
                </a:lnTo>
                <a:lnTo>
                  <a:pt x="2362" y="128"/>
                </a:lnTo>
                <a:lnTo>
                  <a:pt x="2544" y="194"/>
                </a:lnTo>
                <a:lnTo>
                  <a:pt x="2712" y="274"/>
                </a:lnTo>
                <a:lnTo>
                  <a:pt x="2860" y="365"/>
                </a:lnTo>
                <a:lnTo>
                  <a:pt x="2990" y="467"/>
                </a:lnTo>
                <a:lnTo>
                  <a:pt x="2890" y="467"/>
                </a:lnTo>
                <a:lnTo>
                  <a:pt x="2761" y="374"/>
                </a:lnTo>
                <a:lnTo>
                  <a:pt x="2615" y="294"/>
                </a:lnTo>
                <a:lnTo>
                  <a:pt x="2454" y="220"/>
                </a:lnTo>
                <a:lnTo>
                  <a:pt x="2283" y="163"/>
                </a:lnTo>
                <a:lnTo>
                  <a:pt x="2099" y="112"/>
                </a:lnTo>
                <a:lnTo>
                  <a:pt x="1905" y="77"/>
                </a:lnTo>
                <a:lnTo>
                  <a:pt x="1702" y="54"/>
                </a:lnTo>
                <a:lnTo>
                  <a:pt x="1494" y="49"/>
                </a:lnTo>
                <a:lnTo>
                  <a:pt x="1284" y="54"/>
                </a:lnTo>
                <a:lnTo>
                  <a:pt x="1081" y="77"/>
                </a:lnTo>
                <a:lnTo>
                  <a:pt x="887" y="112"/>
                </a:lnTo>
                <a:lnTo>
                  <a:pt x="705" y="163"/>
                </a:lnTo>
                <a:lnTo>
                  <a:pt x="532" y="220"/>
                </a:lnTo>
                <a:lnTo>
                  <a:pt x="375" y="294"/>
                </a:lnTo>
                <a:lnTo>
                  <a:pt x="229" y="374"/>
                </a:lnTo>
                <a:lnTo>
                  <a:pt x="102" y="467"/>
                </a:lnTo>
                <a:lnTo>
                  <a:pt x="0" y="467"/>
                </a:lnTo>
                <a:lnTo>
                  <a:pt x="126" y="365"/>
                </a:lnTo>
                <a:lnTo>
                  <a:pt x="275" y="274"/>
                </a:lnTo>
                <a:lnTo>
                  <a:pt x="443" y="194"/>
                </a:lnTo>
                <a:lnTo>
                  <a:pt x="628" y="128"/>
                </a:lnTo>
                <a:lnTo>
                  <a:pt x="826" y="72"/>
                </a:lnTo>
                <a:lnTo>
                  <a:pt x="1038" y="31"/>
                </a:lnTo>
                <a:lnTo>
                  <a:pt x="1260" y="7"/>
                </a:lnTo>
                <a:lnTo>
                  <a:pt x="1494" y="0"/>
                </a:lnTo>
                <a:close/>
              </a:path>
            </a:pathLst>
          </a:custGeom>
          <a:solidFill>
            <a:srgbClr val="575E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41"/>
          <p:cNvSpPr>
            <a:spLocks/>
          </p:cNvSpPr>
          <p:nvPr/>
        </p:nvSpPr>
        <p:spPr bwMode="auto">
          <a:xfrm>
            <a:off x="2287588" y="2494452"/>
            <a:ext cx="4746625" cy="744537"/>
          </a:xfrm>
          <a:custGeom>
            <a:avLst/>
            <a:gdLst>
              <a:gd name="T0" fmla="*/ 2147483647 w 2990"/>
              <a:gd name="T1" fmla="*/ 0 h 469"/>
              <a:gd name="T2" fmla="*/ 2147483647 w 2990"/>
              <a:gd name="T3" fmla="*/ 17640290 h 469"/>
              <a:gd name="T4" fmla="*/ 2147483647 w 2990"/>
              <a:gd name="T5" fmla="*/ 83164310 h 469"/>
              <a:gd name="T6" fmla="*/ 2147483647 w 2990"/>
              <a:gd name="T7" fmla="*/ 183970491 h 469"/>
              <a:gd name="T8" fmla="*/ 2147483647 w 2990"/>
              <a:gd name="T9" fmla="*/ 325099159 h 469"/>
              <a:gd name="T10" fmla="*/ 2147483647 w 2990"/>
              <a:gd name="T11" fmla="*/ 493950363 h 469"/>
              <a:gd name="T12" fmla="*/ 2147483647 w 2990"/>
              <a:gd name="T13" fmla="*/ 695562675 h 469"/>
              <a:gd name="T14" fmla="*/ 2147483647 w 2990"/>
              <a:gd name="T15" fmla="*/ 924896085 h 469"/>
              <a:gd name="T16" fmla="*/ 2147483647 w 2990"/>
              <a:gd name="T17" fmla="*/ 1181951783 h 469"/>
              <a:gd name="T18" fmla="*/ 2147483647 w 2990"/>
              <a:gd name="T19" fmla="*/ 1181951783 h 469"/>
              <a:gd name="T20" fmla="*/ 2147483647 w 2990"/>
              <a:gd name="T21" fmla="*/ 947578264 h 469"/>
              <a:gd name="T22" fmla="*/ 2147483647 w 2990"/>
              <a:gd name="T23" fmla="*/ 743444806 h 469"/>
              <a:gd name="T24" fmla="*/ 2147483647 w 2990"/>
              <a:gd name="T25" fmla="*/ 559474365 h 469"/>
              <a:gd name="T26" fmla="*/ 2147483647 w 2990"/>
              <a:gd name="T27" fmla="*/ 413305339 h 469"/>
              <a:gd name="T28" fmla="*/ 2147483647 w 2990"/>
              <a:gd name="T29" fmla="*/ 287297644 h 469"/>
              <a:gd name="T30" fmla="*/ 2147483647 w 2990"/>
              <a:gd name="T31" fmla="*/ 199091414 h 469"/>
              <a:gd name="T32" fmla="*/ 2147483647 w 2990"/>
              <a:gd name="T33" fmla="*/ 141128668 h 469"/>
              <a:gd name="T34" fmla="*/ 2147483647 w 2990"/>
              <a:gd name="T35" fmla="*/ 128527105 h 469"/>
              <a:gd name="T36" fmla="*/ 2147483647 w 2990"/>
              <a:gd name="T37" fmla="*/ 141128668 h 469"/>
              <a:gd name="T38" fmla="*/ 2147483647 w 2990"/>
              <a:gd name="T39" fmla="*/ 199091414 h 469"/>
              <a:gd name="T40" fmla="*/ 2147483647 w 2990"/>
              <a:gd name="T41" fmla="*/ 287297644 h 469"/>
              <a:gd name="T42" fmla="*/ 1776711163 w 2990"/>
              <a:gd name="T43" fmla="*/ 413305339 h 469"/>
              <a:gd name="T44" fmla="*/ 1340723084 w 2990"/>
              <a:gd name="T45" fmla="*/ 559474365 h 469"/>
              <a:gd name="T46" fmla="*/ 945057888 w 2990"/>
              <a:gd name="T47" fmla="*/ 743444806 h 469"/>
              <a:gd name="T48" fmla="*/ 577114997 w 2990"/>
              <a:gd name="T49" fmla="*/ 947578264 h 469"/>
              <a:gd name="T50" fmla="*/ 257055953 w 2990"/>
              <a:gd name="T51" fmla="*/ 1181951783 h 469"/>
              <a:gd name="T52" fmla="*/ 0 w 2990"/>
              <a:gd name="T53" fmla="*/ 1181951783 h 469"/>
              <a:gd name="T54" fmla="*/ 317539683 w 2990"/>
              <a:gd name="T55" fmla="*/ 924896085 h 469"/>
              <a:gd name="T56" fmla="*/ 693043735 w 2990"/>
              <a:gd name="T57" fmla="*/ 695562675 h 469"/>
              <a:gd name="T58" fmla="*/ 1116428457 w 2990"/>
              <a:gd name="T59" fmla="*/ 493950363 h 469"/>
              <a:gd name="T60" fmla="*/ 1582658005 w 2990"/>
              <a:gd name="T61" fmla="*/ 325099159 h 469"/>
              <a:gd name="T62" fmla="*/ 2081649176 w 2990"/>
              <a:gd name="T63" fmla="*/ 183970491 h 469"/>
              <a:gd name="T64" fmla="*/ 2147483647 w 2990"/>
              <a:gd name="T65" fmla="*/ 83164310 h 469"/>
              <a:gd name="T66" fmla="*/ 2147483647 w 2990"/>
              <a:gd name="T67" fmla="*/ 17640290 h 469"/>
              <a:gd name="T68" fmla="*/ 2147483647 w 2990"/>
              <a:gd name="T69" fmla="*/ 0 h 4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90"/>
              <a:gd name="T106" fmla="*/ 0 h 469"/>
              <a:gd name="T107" fmla="*/ 2990 w 2990"/>
              <a:gd name="T108" fmla="*/ 469 h 46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90" h="469">
                <a:moveTo>
                  <a:pt x="1494" y="0"/>
                </a:moveTo>
                <a:lnTo>
                  <a:pt x="1725" y="7"/>
                </a:lnTo>
                <a:lnTo>
                  <a:pt x="1949" y="33"/>
                </a:lnTo>
                <a:lnTo>
                  <a:pt x="2161" y="73"/>
                </a:lnTo>
                <a:lnTo>
                  <a:pt x="2362" y="129"/>
                </a:lnTo>
                <a:lnTo>
                  <a:pt x="2544" y="196"/>
                </a:lnTo>
                <a:lnTo>
                  <a:pt x="2712" y="276"/>
                </a:lnTo>
                <a:lnTo>
                  <a:pt x="2860" y="367"/>
                </a:lnTo>
                <a:lnTo>
                  <a:pt x="2990" y="469"/>
                </a:lnTo>
                <a:lnTo>
                  <a:pt x="2890" y="469"/>
                </a:lnTo>
                <a:lnTo>
                  <a:pt x="2761" y="376"/>
                </a:lnTo>
                <a:lnTo>
                  <a:pt x="2615" y="295"/>
                </a:lnTo>
                <a:lnTo>
                  <a:pt x="2454" y="222"/>
                </a:lnTo>
                <a:lnTo>
                  <a:pt x="2283" y="164"/>
                </a:lnTo>
                <a:lnTo>
                  <a:pt x="2099" y="114"/>
                </a:lnTo>
                <a:lnTo>
                  <a:pt x="1905" y="79"/>
                </a:lnTo>
                <a:lnTo>
                  <a:pt x="1702" y="56"/>
                </a:lnTo>
                <a:lnTo>
                  <a:pt x="1494" y="51"/>
                </a:lnTo>
                <a:lnTo>
                  <a:pt x="1284" y="56"/>
                </a:lnTo>
                <a:lnTo>
                  <a:pt x="1081" y="79"/>
                </a:lnTo>
                <a:lnTo>
                  <a:pt x="887" y="114"/>
                </a:lnTo>
                <a:lnTo>
                  <a:pt x="705" y="164"/>
                </a:lnTo>
                <a:lnTo>
                  <a:pt x="532" y="222"/>
                </a:lnTo>
                <a:lnTo>
                  <a:pt x="375" y="295"/>
                </a:lnTo>
                <a:lnTo>
                  <a:pt x="229" y="376"/>
                </a:lnTo>
                <a:lnTo>
                  <a:pt x="102" y="469"/>
                </a:lnTo>
                <a:lnTo>
                  <a:pt x="0" y="469"/>
                </a:lnTo>
                <a:lnTo>
                  <a:pt x="126" y="367"/>
                </a:lnTo>
                <a:lnTo>
                  <a:pt x="275" y="276"/>
                </a:lnTo>
                <a:lnTo>
                  <a:pt x="443" y="196"/>
                </a:lnTo>
                <a:lnTo>
                  <a:pt x="628" y="129"/>
                </a:lnTo>
                <a:lnTo>
                  <a:pt x="826" y="73"/>
                </a:lnTo>
                <a:lnTo>
                  <a:pt x="1038" y="33"/>
                </a:lnTo>
                <a:lnTo>
                  <a:pt x="1260" y="7"/>
                </a:lnTo>
                <a:lnTo>
                  <a:pt x="1494" y="0"/>
                </a:lnTo>
                <a:close/>
              </a:path>
            </a:pathLst>
          </a:custGeom>
          <a:solidFill>
            <a:srgbClr val="7880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42"/>
          <p:cNvSpPr>
            <a:spLocks/>
          </p:cNvSpPr>
          <p:nvPr/>
        </p:nvSpPr>
        <p:spPr bwMode="auto">
          <a:xfrm>
            <a:off x="1697038" y="2946889"/>
            <a:ext cx="774700" cy="696913"/>
          </a:xfrm>
          <a:custGeom>
            <a:avLst/>
            <a:gdLst>
              <a:gd name="T0" fmla="*/ 0 w 488"/>
              <a:gd name="T1" fmla="*/ 723286154 h 439"/>
              <a:gd name="T2" fmla="*/ 0 w 488"/>
              <a:gd name="T3" fmla="*/ 0 h 439"/>
              <a:gd name="T4" fmla="*/ 1066027018 w 488"/>
              <a:gd name="T5" fmla="*/ 0 h 439"/>
              <a:gd name="T6" fmla="*/ 1229836339 w 488"/>
              <a:gd name="T7" fmla="*/ 277217409 h 439"/>
              <a:gd name="T8" fmla="*/ 977820777 w 488"/>
              <a:gd name="T9" fmla="*/ 1106350270 h 439"/>
              <a:gd name="T10" fmla="*/ 0 w 488"/>
              <a:gd name="T11" fmla="*/ 723286154 h 439"/>
              <a:gd name="T12" fmla="*/ 0 60000 65536"/>
              <a:gd name="T13" fmla="*/ 0 60000 65536"/>
              <a:gd name="T14" fmla="*/ 0 60000 65536"/>
              <a:gd name="T15" fmla="*/ 0 60000 65536"/>
              <a:gd name="T16" fmla="*/ 0 60000 65536"/>
              <a:gd name="T17" fmla="*/ 0 60000 65536"/>
              <a:gd name="T18" fmla="*/ 0 w 488"/>
              <a:gd name="T19" fmla="*/ 0 h 439"/>
              <a:gd name="T20" fmla="*/ 488 w 488"/>
              <a:gd name="T21" fmla="*/ 439 h 439"/>
            </a:gdLst>
            <a:ahLst/>
            <a:cxnLst>
              <a:cxn ang="T12">
                <a:pos x="T0" y="T1"/>
              </a:cxn>
              <a:cxn ang="T13">
                <a:pos x="T2" y="T3"/>
              </a:cxn>
              <a:cxn ang="T14">
                <a:pos x="T4" y="T5"/>
              </a:cxn>
              <a:cxn ang="T15">
                <a:pos x="T6" y="T7"/>
              </a:cxn>
              <a:cxn ang="T16">
                <a:pos x="T8" y="T9"/>
              </a:cxn>
              <a:cxn ang="T17">
                <a:pos x="T10" y="T11"/>
              </a:cxn>
            </a:cxnLst>
            <a:rect l="T18" t="T19" r="T20" b="T21"/>
            <a:pathLst>
              <a:path w="488" h="439">
                <a:moveTo>
                  <a:pt x="0" y="287"/>
                </a:moveTo>
                <a:lnTo>
                  <a:pt x="0" y="0"/>
                </a:lnTo>
                <a:lnTo>
                  <a:pt x="423" y="0"/>
                </a:lnTo>
                <a:lnTo>
                  <a:pt x="488" y="110"/>
                </a:lnTo>
                <a:lnTo>
                  <a:pt x="388" y="439"/>
                </a:lnTo>
                <a:lnTo>
                  <a:pt x="0" y="287"/>
                </a:lnTo>
                <a:close/>
              </a:path>
            </a:pathLst>
          </a:custGeom>
          <a:solidFill>
            <a:srgbClr val="636B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43"/>
          <p:cNvSpPr>
            <a:spLocks/>
          </p:cNvSpPr>
          <p:nvPr/>
        </p:nvSpPr>
        <p:spPr bwMode="auto">
          <a:xfrm>
            <a:off x="6823075" y="2946889"/>
            <a:ext cx="774700" cy="696913"/>
          </a:xfrm>
          <a:custGeom>
            <a:avLst/>
            <a:gdLst>
              <a:gd name="T0" fmla="*/ 1229836339 w 488"/>
              <a:gd name="T1" fmla="*/ 723286154 h 439"/>
              <a:gd name="T2" fmla="*/ 1229836339 w 488"/>
              <a:gd name="T3" fmla="*/ 0 h 439"/>
              <a:gd name="T4" fmla="*/ 163810959 w 488"/>
              <a:gd name="T5" fmla="*/ 0 h 439"/>
              <a:gd name="T6" fmla="*/ 0 w 488"/>
              <a:gd name="T7" fmla="*/ 277217409 h 439"/>
              <a:gd name="T8" fmla="*/ 246975350 w 488"/>
              <a:gd name="T9" fmla="*/ 1106350270 h 439"/>
              <a:gd name="T10" fmla="*/ 1229836339 w 488"/>
              <a:gd name="T11" fmla="*/ 723286154 h 439"/>
              <a:gd name="T12" fmla="*/ 0 60000 65536"/>
              <a:gd name="T13" fmla="*/ 0 60000 65536"/>
              <a:gd name="T14" fmla="*/ 0 60000 65536"/>
              <a:gd name="T15" fmla="*/ 0 60000 65536"/>
              <a:gd name="T16" fmla="*/ 0 60000 65536"/>
              <a:gd name="T17" fmla="*/ 0 60000 65536"/>
              <a:gd name="T18" fmla="*/ 0 w 488"/>
              <a:gd name="T19" fmla="*/ 0 h 439"/>
              <a:gd name="T20" fmla="*/ 488 w 488"/>
              <a:gd name="T21" fmla="*/ 439 h 439"/>
            </a:gdLst>
            <a:ahLst/>
            <a:cxnLst>
              <a:cxn ang="T12">
                <a:pos x="T0" y="T1"/>
              </a:cxn>
              <a:cxn ang="T13">
                <a:pos x="T2" y="T3"/>
              </a:cxn>
              <a:cxn ang="T14">
                <a:pos x="T4" y="T5"/>
              </a:cxn>
              <a:cxn ang="T15">
                <a:pos x="T6" y="T7"/>
              </a:cxn>
              <a:cxn ang="T16">
                <a:pos x="T8" y="T9"/>
              </a:cxn>
              <a:cxn ang="T17">
                <a:pos x="T10" y="T11"/>
              </a:cxn>
            </a:cxnLst>
            <a:rect l="T18" t="T19" r="T20" b="T21"/>
            <a:pathLst>
              <a:path w="488" h="439">
                <a:moveTo>
                  <a:pt x="488" y="287"/>
                </a:moveTo>
                <a:lnTo>
                  <a:pt x="488" y="0"/>
                </a:lnTo>
                <a:lnTo>
                  <a:pt x="65" y="0"/>
                </a:lnTo>
                <a:lnTo>
                  <a:pt x="0" y="110"/>
                </a:lnTo>
                <a:lnTo>
                  <a:pt x="98" y="439"/>
                </a:lnTo>
                <a:lnTo>
                  <a:pt x="488" y="287"/>
                </a:lnTo>
                <a:close/>
              </a:path>
            </a:pathLst>
          </a:custGeom>
          <a:solidFill>
            <a:srgbClr val="636B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44"/>
          <p:cNvSpPr>
            <a:spLocks/>
          </p:cNvSpPr>
          <p:nvPr/>
        </p:nvSpPr>
        <p:spPr bwMode="auto">
          <a:xfrm>
            <a:off x="1735138" y="2991339"/>
            <a:ext cx="708025" cy="611188"/>
          </a:xfrm>
          <a:custGeom>
            <a:avLst/>
            <a:gdLst>
              <a:gd name="T0" fmla="*/ 0 w 446"/>
              <a:gd name="T1" fmla="*/ 635079892 h 385"/>
              <a:gd name="T2" fmla="*/ 0 w 446"/>
              <a:gd name="T3" fmla="*/ 0 h 385"/>
              <a:gd name="T4" fmla="*/ 980341704 w 446"/>
              <a:gd name="T5" fmla="*/ 0 h 385"/>
              <a:gd name="T6" fmla="*/ 1123989777 w 446"/>
              <a:gd name="T7" fmla="*/ 219254597 h 385"/>
              <a:gd name="T8" fmla="*/ 899696726 w 446"/>
              <a:gd name="T9" fmla="*/ 970261833 h 385"/>
              <a:gd name="T10" fmla="*/ 0 w 446"/>
              <a:gd name="T11" fmla="*/ 635079892 h 385"/>
              <a:gd name="T12" fmla="*/ 0 60000 65536"/>
              <a:gd name="T13" fmla="*/ 0 60000 65536"/>
              <a:gd name="T14" fmla="*/ 0 60000 65536"/>
              <a:gd name="T15" fmla="*/ 0 60000 65536"/>
              <a:gd name="T16" fmla="*/ 0 60000 65536"/>
              <a:gd name="T17" fmla="*/ 0 60000 65536"/>
              <a:gd name="T18" fmla="*/ 0 w 446"/>
              <a:gd name="T19" fmla="*/ 0 h 385"/>
              <a:gd name="T20" fmla="*/ 446 w 446"/>
              <a:gd name="T21" fmla="*/ 385 h 385"/>
            </a:gdLst>
            <a:ahLst/>
            <a:cxnLst>
              <a:cxn ang="T12">
                <a:pos x="T0" y="T1"/>
              </a:cxn>
              <a:cxn ang="T13">
                <a:pos x="T2" y="T3"/>
              </a:cxn>
              <a:cxn ang="T14">
                <a:pos x="T4" y="T5"/>
              </a:cxn>
              <a:cxn ang="T15">
                <a:pos x="T6" y="T7"/>
              </a:cxn>
              <a:cxn ang="T16">
                <a:pos x="T8" y="T9"/>
              </a:cxn>
              <a:cxn ang="T17">
                <a:pos x="T10" y="T11"/>
              </a:cxn>
            </a:cxnLst>
            <a:rect l="T18" t="T19" r="T20" b="T21"/>
            <a:pathLst>
              <a:path w="446" h="385">
                <a:moveTo>
                  <a:pt x="0" y="252"/>
                </a:moveTo>
                <a:lnTo>
                  <a:pt x="0" y="0"/>
                </a:lnTo>
                <a:lnTo>
                  <a:pt x="389" y="0"/>
                </a:lnTo>
                <a:lnTo>
                  <a:pt x="446" y="87"/>
                </a:lnTo>
                <a:lnTo>
                  <a:pt x="357" y="385"/>
                </a:lnTo>
                <a:lnTo>
                  <a:pt x="0" y="252"/>
                </a:lnTo>
                <a:close/>
              </a:path>
            </a:pathLst>
          </a:custGeom>
          <a:solidFill>
            <a:srgbClr val="969E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45"/>
          <p:cNvSpPr>
            <a:spLocks/>
          </p:cNvSpPr>
          <p:nvPr/>
        </p:nvSpPr>
        <p:spPr bwMode="auto">
          <a:xfrm>
            <a:off x="6848475" y="2991339"/>
            <a:ext cx="709613" cy="611188"/>
          </a:xfrm>
          <a:custGeom>
            <a:avLst/>
            <a:gdLst>
              <a:gd name="T0" fmla="*/ 1126511520 w 447"/>
              <a:gd name="T1" fmla="*/ 635079892 h 385"/>
              <a:gd name="T2" fmla="*/ 1126511520 w 447"/>
              <a:gd name="T3" fmla="*/ 0 h 385"/>
              <a:gd name="T4" fmla="*/ 148690126 w 447"/>
              <a:gd name="T5" fmla="*/ 0 h 385"/>
              <a:gd name="T6" fmla="*/ 0 w 447"/>
              <a:gd name="T7" fmla="*/ 219254597 h 385"/>
              <a:gd name="T8" fmla="*/ 229335211 w 447"/>
              <a:gd name="T9" fmla="*/ 970261833 h 385"/>
              <a:gd name="T10" fmla="*/ 1126511520 w 447"/>
              <a:gd name="T11" fmla="*/ 635079892 h 385"/>
              <a:gd name="T12" fmla="*/ 0 60000 65536"/>
              <a:gd name="T13" fmla="*/ 0 60000 65536"/>
              <a:gd name="T14" fmla="*/ 0 60000 65536"/>
              <a:gd name="T15" fmla="*/ 0 60000 65536"/>
              <a:gd name="T16" fmla="*/ 0 60000 65536"/>
              <a:gd name="T17" fmla="*/ 0 60000 65536"/>
              <a:gd name="T18" fmla="*/ 0 w 447"/>
              <a:gd name="T19" fmla="*/ 0 h 385"/>
              <a:gd name="T20" fmla="*/ 447 w 447"/>
              <a:gd name="T21" fmla="*/ 385 h 385"/>
            </a:gdLst>
            <a:ahLst/>
            <a:cxnLst>
              <a:cxn ang="T12">
                <a:pos x="T0" y="T1"/>
              </a:cxn>
              <a:cxn ang="T13">
                <a:pos x="T2" y="T3"/>
              </a:cxn>
              <a:cxn ang="T14">
                <a:pos x="T4" y="T5"/>
              </a:cxn>
              <a:cxn ang="T15">
                <a:pos x="T6" y="T7"/>
              </a:cxn>
              <a:cxn ang="T16">
                <a:pos x="T8" y="T9"/>
              </a:cxn>
              <a:cxn ang="T17">
                <a:pos x="T10" y="T11"/>
              </a:cxn>
            </a:cxnLst>
            <a:rect l="T18" t="T19" r="T20" b="T21"/>
            <a:pathLst>
              <a:path w="447" h="385">
                <a:moveTo>
                  <a:pt x="447" y="252"/>
                </a:moveTo>
                <a:lnTo>
                  <a:pt x="447" y="0"/>
                </a:lnTo>
                <a:lnTo>
                  <a:pt x="59" y="0"/>
                </a:lnTo>
                <a:lnTo>
                  <a:pt x="0" y="87"/>
                </a:lnTo>
                <a:lnTo>
                  <a:pt x="91" y="385"/>
                </a:lnTo>
                <a:lnTo>
                  <a:pt x="447" y="252"/>
                </a:lnTo>
                <a:close/>
              </a:path>
            </a:pathLst>
          </a:custGeom>
          <a:solidFill>
            <a:srgbClr val="969E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Rectangle 46"/>
          <p:cNvSpPr>
            <a:spLocks noChangeArrowheads="1"/>
          </p:cNvSpPr>
          <p:nvPr/>
        </p:nvSpPr>
        <p:spPr bwMode="auto">
          <a:xfrm>
            <a:off x="1720850" y="2413489"/>
            <a:ext cx="650875" cy="103188"/>
          </a:xfrm>
          <a:prstGeom prst="rect">
            <a:avLst/>
          </a:prstGeom>
          <a:solidFill>
            <a:srgbClr val="85828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 name="Rectangle 47"/>
          <p:cNvSpPr>
            <a:spLocks noChangeArrowheads="1"/>
          </p:cNvSpPr>
          <p:nvPr/>
        </p:nvSpPr>
        <p:spPr bwMode="auto">
          <a:xfrm>
            <a:off x="1720850" y="2427777"/>
            <a:ext cx="650875" cy="49212"/>
          </a:xfrm>
          <a:prstGeom prst="rect">
            <a:avLst/>
          </a:prstGeom>
          <a:solidFill>
            <a:srgbClr val="A3A1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 name="Rectangle 48"/>
          <p:cNvSpPr>
            <a:spLocks noChangeArrowheads="1"/>
          </p:cNvSpPr>
          <p:nvPr/>
        </p:nvSpPr>
        <p:spPr bwMode="auto">
          <a:xfrm>
            <a:off x="6923088" y="2413489"/>
            <a:ext cx="646112" cy="103188"/>
          </a:xfrm>
          <a:prstGeom prst="rect">
            <a:avLst/>
          </a:prstGeom>
          <a:solidFill>
            <a:srgbClr val="85828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 name="Rectangle 49"/>
          <p:cNvSpPr>
            <a:spLocks noChangeArrowheads="1"/>
          </p:cNvSpPr>
          <p:nvPr/>
        </p:nvSpPr>
        <p:spPr bwMode="auto">
          <a:xfrm>
            <a:off x="6923088" y="2427777"/>
            <a:ext cx="646112" cy="49212"/>
          </a:xfrm>
          <a:prstGeom prst="rect">
            <a:avLst/>
          </a:prstGeom>
          <a:solidFill>
            <a:srgbClr val="A3A1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 name="Rectangle 50"/>
          <p:cNvSpPr>
            <a:spLocks noChangeArrowheads="1"/>
          </p:cNvSpPr>
          <p:nvPr/>
        </p:nvSpPr>
        <p:spPr bwMode="auto">
          <a:xfrm>
            <a:off x="1720850" y="2946889"/>
            <a:ext cx="650875" cy="44450"/>
          </a:xfrm>
          <a:prstGeom prst="rect">
            <a:avLst/>
          </a:prstGeom>
          <a:solidFill>
            <a:srgbClr val="636B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 name="Rectangle 51"/>
          <p:cNvSpPr>
            <a:spLocks noChangeArrowheads="1"/>
          </p:cNvSpPr>
          <p:nvPr/>
        </p:nvSpPr>
        <p:spPr bwMode="auto">
          <a:xfrm>
            <a:off x="1720850" y="2954827"/>
            <a:ext cx="650875" cy="22225"/>
          </a:xfrm>
          <a:prstGeom prst="rect">
            <a:avLst/>
          </a:prstGeom>
          <a:solidFill>
            <a:srgbClr val="8087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 name="Rectangle 52"/>
          <p:cNvSpPr>
            <a:spLocks noChangeArrowheads="1"/>
          </p:cNvSpPr>
          <p:nvPr/>
        </p:nvSpPr>
        <p:spPr bwMode="auto">
          <a:xfrm>
            <a:off x="6923088" y="2946889"/>
            <a:ext cx="646112" cy="44450"/>
          </a:xfrm>
          <a:prstGeom prst="rect">
            <a:avLst/>
          </a:prstGeom>
          <a:solidFill>
            <a:srgbClr val="636B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 name="Rectangle 53"/>
          <p:cNvSpPr>
            <a:spLocks noChangeArrowheads="1"/>
          </p:cNvSpPr>
          <p:nvPr/>
        </p:nvSpPr>
        <p:spPr bwMode="auto">
          <a:xfrm>
            <a:off x="6923088" y="2954827"/>
            <a:ext cx="646112" cy="22225"/>
          </a:xfrm>
          <a:prstGeom prst="rect">
            <a:avLst/>
          </a:prstGeom>
          <a:solidFill>
            <a:srgbClr val="8087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 name="Rectangle 54"/>
          <p:cNvSpPr>
            <a:spLocks noChangeArrowheads="1"/>
          </p:cNvSpPr>
          <p:nvPr/>
        </p:nvSpPr>
        <p:spPr bwMode="auto">
          <a:xfrm>
            <a:off x="1671638" y="2338877"/>
            <a:ext cx="58737" cy="677862"/>
          </a:xfrm>
          <a:prstGeom prst="rect">
            <a:avLst/>
          </a:prstGeom>
          <a:solidFill>
            <a:srgbClr val="6970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 name="Rectangle 55"/>
          <p:cNvSpPr>
            <a:spLocks noChangeArrowheads="1"/>
          </p:cNvSpPr>
          <p:nvPr/>
        </p:nvSpPr>
        <p:spPr bwMode="auto">
          <a:xfrm>
            <a:off x="1685925" y="2338877"/>
            <a:ext cx="34925" cy="677862"/>
          </a:xfrm>
          <a:prstGeom prst="rect">
            <a:avLst/>
          </a:prstGeom>
          <a:solidFill>
            <a:srgbClr val="8A91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 name="Rectangle 56"/>
          <p:cNvSpPr>
            <a:spLocks noChangeArrowheads="1"/>
          </p:cNvSpPr>
          <p:nvPr/>
        </p:nvSpPr>
        <p:spPr bwMode="auto">
          <a:xfrm>
            <a:off x="7558088" y="2338877"/>
            <a:ext cx="61912" cy="677862"/>
          </a:xfrm>
          <a:prstGeom prst="rect">
            <a:avLst/>
          </a:prstGeom>
          <a:solidFill>
            <a:srgbClr val="6970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 name="Rectangle 57"/>
          <p:cNvSpPr>
            <a:spLocks noChangeArrowheads="1"/>
          </p:cNvSpPr>
          <p:nvPr/>
        </p:nvSpPr>
        <p:spPr bwMode="auto">
          <a:xfrm>
            <a:off x="7569200" y="2338877"/>
            <a:ext cx="39688" cy="677862"/>
          </a:xfrm>
          <a:prstGeom prst="rect">
            <a:avLst/>
          </a:prstGeom>
          <a:solidFill>
            <a:srgbClr val="8A91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 name="Rectangle 58"/>
          <p:cNvSpPr>
            <a:spLocks noChangeArrowheads="1"/>
          </p:cNvSpPr>
          <p:nvPr/>
        </p:nvSpPr>
        <p:spPr bwMode="auto">
          <a:xfrm>
            <a:off x="2343150" y="2338877"/>
            <a:ext cx="61913" cy="677862"/>
          </a:xfrm>
          <a:prstGeom prst="rect">
            <a:avLst/>
          </a:prstGeom>
          <a:solidFill>
            <a:srgbClr val="6970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 name="Rectangle 59"/>
          <p:cNvSpPr>
            <a:spLocks noChangeArrowheads="1"/>
          </p:cNvSpPr>
          <p:nvPr/>
        </p:nvSpPr>
        <p:spPr bwMode="auto">
          <a:xfrm>
            <a:off x="2357438" y="2338877"/>
            <a:ext cx="36512" cy="677862"/>
          </a:xfrm>
          <a:prstGeom prst="rect">
            <a:avLst/>
          </a:prstGeom>
          <a:solidFill>
            <a:srgbClr val="8A91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 name="Rectangle 60"/>
          <p:cNvSpPr>
            <a:spLocks noChangeArrowheads="1"/>
          </p:cNvSpPr>
          <p:nvPr/>
        </p:nvSpPr>
        <p:spPr bwMode="auto">
          <a:xfrm>
            <a:off x="6886575" y="2338877"/>
            <a:ext cx="61913" cy="677862"/>
          </a:xfrm>
          <a:prstGeom prst="rect">
            <a:avLst/>
          </a:prstGeom>
          <a:solidFill>
            <a:srgbClr val="6970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 name="Rectangle 61"/>
          <p:cNvSpPr>
            <a:spLocks noChangeArrowheads="1"/>
          </p:cNvSpPr>
          <p:nvPr/>
        </p:nvSpPr>
        <p:spPr bwMode="auto">
          <a:xfrm>
            <a:off x="6897688" y="2338877"/>
            <a:ext cx="39687" cy="677862"/>
          </a:xfrm>
          <a:prstGeom prst="rect">
            <a:avLst/>
          </a:prstGeom>
          <a:solidFill>
            <a:srgbClr val="8A91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 name="Rectangle 62"/>
          <p:cNvSpPr>
            <a:spLocks noChangeArrowheads="1"/>
          </p:cNvSpPr>
          <p:nvPr/>
        </p:nvSpPr>
        <p:spPr bwMode="auto">
          <a:xfrm>
            <a:off x="896938" y="2313477"/>
            <a:ext cx="7524750" cy="76200"/>
          </a:xfrm>
          <a:prstGeom prst="rect">
            <a:avLst/>
          </a:prstGeom>
          <a:solidFill>
            <a:srgbClr val="A69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 name="Rectangle 63"/>
          <p:cNvSpPr>
            <a:spLocks noChangeArrowheads="1"/>
          </p:cNvSpPr>
          <p:nvPr/>
        </p:nvSpPr>
        <p:spPr bwMode="auto">
          <a:xfrm>
            <a:off x="896938" y="2378564"/>
            <a:ext cx="7524750" cy="22225"/>
          </a:xfrm>
          <a:prstGeom prst="rect">
            <a:avLst/>
          </a:prstGeom>
          <a:solidFill>
            <a:srgbClr val="665C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 name="Rectangle 64"/>
          <p:cNvSpPr>
            <a:spLocks noChangeArrowheads="1"/>
          </p:cNvSpPr>
          <p:nvPr/>
        </p:nvSpPr>
        <p:spPr bwMode="auto">
          <a:xfrm>
            <a:off x="896938" y="2356339"/>
            <a:ext cx="7524750" cy="7938"/>
          </a:xfrm>
          <a:prstGeom prst="rect">
            <a:avLst/>
          </a:prstGeom>
          <a:solidFill>
            <a:srgbClr val="665C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 name="Rectangle 65"/>
          <p:cNvSpPr>
            <a:spLocks noChangeArrowheads="1"/>
          </p:cNvSpPr>
          <p:nvPr/>
        </p:nvSpPr>
        <p:spPr bwMode="auto">
          <a:xfrm>
            <a:off x="896938" y="2156314"/>
            <a:ext cx="7524750" cy="11113"/>
          </a:xfrm>
          <a:prstGeom prst="rect">
            <a:avLst/>
          </a:prstGeom>
          <a:solidFill>
            <a:srgbClr val="877D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 name="Rectangle 66"/>
          <p:cNvSpPr>
            <a:spLocks noChangeArrowheads="1"/>
          </p:cNvSpPr>
          <p:nvPr/>
        </p:nvSpPr>
        <p:spPr bwMode="auto">
          <a:xfrm>
            <a:off x="1685925" y="2146789"/>
            <a:ext cx="5949950" cy="28575"/>
          </a:xfrm>
          <a:prstGeom prst="rect">
            <a:avLst/>
          </a:prstGeom>
          <a:solidFill>
            <a:srgbClr val="665C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 name="Rectangle 67"/>
          <p:cNvSpPr>
            <a:spLocks noChangeArrowheads="1"/>
          </p:cNvSpPr>
          <p:nvPr/>
        </p:nvSpPr>
        <p:spPr bwMode="auto">
          <a:xfrm>
            <a:off x="1685925" y="1968989"/>
            <a:ext cx="5949950" cy="9525"/>
          </a:xfrm>
          <a:prstGeom prst="rect">
            <a:avLst/>
          </a:prstGeom>
          <a:solidFill>
            <a:srgbClr val="A69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 name="Rectangle 68"/>
          <p:cNvSpPr>
            <a:spLocks noChangeArrowheads="1"/>
          </p:cNvSpPr>
          <p:nvPr/>
        </p:nvSpPr>
        <p:spPr bwMode="auto">
          <a:xfrm>
            <a:off x="1685925" y="2008677"/>
            <a:ext cx="5949950" cy="7937"/>
          </a:xfrm>
          <a:prstGeom prst="rect">
            <a:avLst/>
          </a:prstGeom>
          <a:solidFill>
            <a:srgbClr val="A69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 name="Rectangle 69"/>
          <p:cNvSpPr>
            <a:spLocks noChangeArrowheads="1"/>
          </p:cNvSpPr>
          <p:nvPr/>
        </p:nvSpPr>
        <p:spPr bwMode="auto">
          <a:xfrm>
            <a:off x="1685925" y="2038839"/>
            <a:ext cx="5949950" cy="7938"/>
          </a:xfrm>
          <a:prstGeom prst="rect">
            <a:avLst/>
          </a:prstGeom>
          <a:solidFill>
            <a:srgbClr val="574C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 name="Rectangle 70"/>
          <p:cNvSpPr>
            <a:spLocks noChangeArrowheads="1"/>
          </p:cNvSpPr>
          <p:nvPr/>
        </p:nvSpPr>
        <p:spPr bwMode="auto">
          <a:xfrm>
            <a:off x="1685925" y="2238864"/>
            <a:ext cx="5949950" cy="6350"/>
          </a:xfrm>
          <a:prstGeom prst="rect">
            <a:avLst/>
          </a:prstGeom>
          <a:solidFill>
            <a:srgbClr val="574C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 name="Rectangle 71"/>
          <p:cNvSpPr>
            <a:spLocks noChangeArrowheads="1"/>
          </p:cNvSpPr>
          <p:nvPr/>
        </p:nvSpPr>
        <p:spPr bwMode="auto">
          <a:xfrm>
            <a:off x="1685925" y="2080114"/>
            <a:ext cx="5949950" cy="6350"/>
          </a:xfrm>
          <a:prstGeom prst="rect">
            <a:avLst/>
          </a:prstGeom>
          <a:solidFill>
            <a:srgbClr val="574C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 name="Rectangle 72"/>
          <p:cNvSpPr>
            <a:spLocks noChangeArrowheads="1"/>
          </p:cNvSpPr>
          <p:nvPr/>
        </p:nvSpPr>
        <p:spPr bwMode="auto">
          <a:xfrm>
            <a:off x="1685925" y="2105514"/>
            <a:ext cx="5949950" cy="3175"/>
          </a:xfrm>
          <a:prstGeom prst="rect">
            <a:avLst/>
          </a:prstGeom>
          <a:solidFill>
            <a:srgbClr val="574C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 name="Rectangle 73"/>
          <p:cNvSpPr>
            <a:spLocks noChangeArrowheads="1"/>
          </p:cNvSpPr>
          <p:nvPr/>
        </p:nvSpPr>
        <p:spPr bwMode="auto">
          <a:xfrm>
            <a:off x="1685925" y="2167427"/>
            <a:ext cx="22225" cy="149225"/>
          </a:xfrm>
          <a:prstGeom prst="rect">
            <a:avLst/>
          </a:prstGeom>
          <a:solidFill>
            <a:srgbClr val="665C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 name="Rectangle 74"/>
          <p:cNvSpPr>
            <a:spLocks noChangeArrowheads="1"/>
          </p:cNvSpPr>
          <p:nvPr/>
        </p:nvSpPr>
        <p:spPr bwMode="auto">
          <a:xfrm>
            <a:off x="1690688" y="1989627"/>
            <a:ext cx="11112" cy="149225"/>
          </a:xfrm>
          <a:prstGeom prst="rect">
            <a:avLst/>
          </a:prstGeom>
          <a:solidFill>
            <a:srgbClr val="B8AD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 name="Rectangle 75"/>
          <p:cNvSpPr>
            <a:spLocks noChangeArrowheads="1"/>
          </p:cNvSpPr>
          <p:nvPr/>
        </p:nvSpPr>
        <p:spPr bwMode="auto">
          <a:xfrm>
            <a:off x="1931988" y="2167427"/>
            <a:ext cx="9525" cy="149225"/>
          </a:xfrm>
          <a:prstGeom prst="rect">
            <a:avLst/>
          </a:prstGeom>
          <a:solidFill>
            <a:srgbClr val="786E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 name="Rectangle 76"/>
          <p:cNvSpPr>
            <a:spLocks noChangeArrowheads="1"/>
          </p:cNvSpPr>
          <p:nvPr/>
        </p:nvSpPr>
        <p:spPr bwMode="auto">
          <a:xfrm>
            <a:off x="2179638" y="2167427"/>
            <a:ext cx="22225" cy="149225"/>
          </a:xfrm>
          <a:prstGeom prst="rect">
            <a:avLst/>
          </a:prstGeom>
          <a:solidFill>
            <a:srgbClr val="665C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 name="Rectangle 77"/>
          <p:cNvSpPr>
            <a:spLocks noChangeArrowheads="1"/>
          </p:cNvSpPr>
          <p:nvPr/>
        </p:nvSpPr>
        <p:spPr bwMode="auto">
          <a:xfrm>
            <a:off x="2187575" y="2167427"/>
            <a:ext cx="6350" cy="149225"/>
          </a:xfrm>
          <a:prstGeom prst="rect">
            <a:avLst/>
          </a:prstGeom>
          <a:solidFill>
            <a:srgbClr val="B8AD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 name="Rectangle 78"/>
          <p:cNvSpPr>
            <a:spLocks noChangeArrowheads="1"/>
          </p:cNvSpPr>
          <p:nvPr/>
        </p:nvSpPr>
        <p:spPr bwMode="auto">
          <a:xfrm>
            <a:off x="2430463" y="2167427"/>
            <a:ext cx="7937" cy="149225"/>
          </a:xfrm>
          <a:prstGeom prst="rect">
            <a:avLst/>
          </a:prstGeom>
          <a:solidFill>
            <a:srgbClr val="786E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 name="Rectangle 79"/>
          <p:cNvSpPr>
            <a:spLocks noChangeArrowheads="1"/>
          </p:cNvSpPr>
          <p:nvPr/>
        </p:nvSpPr>
        <p:spPr bwMode="auto">
          <a:xfrm>
            <a:off x="2673350" y="2167427"/>
            <a:ext cx="20638" cy="149225"/>
          </a:xfrm>
          <a:prstGeom prst="rect">
            <a:avLst/>
          </a:prstGeom>
          <a:solidFill>
            <a:srgbClr val="665C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 name="Rectangle 80"/>
          <p:cNvSpPr>
            <a:spLocks noChangeArrowheads="1"/>
          </p:cNvSpPr>
          <p:nvPr/>
        </p:nvSpPr>
        <p:spPr bwMode="auto">
          <a:xfrm>
            <a:off x="2679700" y="2167427"/>
            <a:ext cx="11113" cy="149225"/>
          </a:xfrm>
          <a:prstGeom prst="rect">
            <a:avLst/>
          </a:prstGeom>
          <a:solidFill>
            <a:srgbClr val="B8AD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 name="Rectangle 81"/>
          <p:cNvSpPr>
            <a:spLocks noChangeArrowheads="1"/>
          </p:cNvSpPr>
          <p:nvPr/>
        </p:nvSpPr>
        <p:spPr bwMode="auto">
          <a:xfrm>
            <a:off x="2921000" y="2167427"/>
            <a:ext cx="11113" cy="149225"/>
          </a:xfrm>
          <a:prstGeom prst="rect">
            <a:avLst/>
          </a:prstGeom>
          <a:solidFill>
            <a:srgbClr val="786E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4" name="Rectangle 82"/>
          <p:cNvSpPr>
            <a:spLocks noChangeArrowheads="1"/>
          </p:cNvSpPr>
          <p:nvPr/>
        </p:nvSpPr>
        <p:spPr bwMode="auto">
          <a:xfrm>
            <a:off x="3165475" y="2167427"/>
            <a:ext cx="25400" cy="149225"/>
          </a:xfrm>
          <a:prstGeom prst="rect">
            <a:avLst/>
          </a:prstGeom>
          <a:solidFill>
            <a:srgbClr val="665C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5" name="Rectangle 83"/>
          <p:cNvSpPr>
            <a:spLocks noChangeArrowheads="1"/>
          </p:cNvSpPr>
          <p:nvPr/>
        </p:nvSpPr>
        <p:spPr bwMode="auto">
          <a:xfrm>
            <a:off x="3173413" y="2167427"/>
            <a:ext cx="9525" cy="149225"/>
          </a:xfrm>
          <a:prstGeom prst="rect">
            <a:avLst/>
          </a:prstGeom>
          <a:solidFill>
            <a:srgbClr val="B8AD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6" name="Rectangle 84"/>
          <p:cNvSpPr>
            <a:spLocks noChangeArrowheads="1"/>
          </p:cNvSpPr>
          <p:nvPr/>
        </p:nvSpPr>
        <p:spPr bwMode="auto">
          <a:xfrm>
            <a:off x="3414713" y="1989627"/>
            <a:ext cx="9525" cy="149225"/>
          </a:xfrm>
          <a:prstGeom prst="rect">
            <a:avLst/>
          </a:prstGeom>
          <a:solidFill>
            <a:srgbClr val="786E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7" name="Rectangle 85"/>
          <p:cNvSpPr>
            <a:spLocks noChangeArrowheads="1"/>
          </p:cNvSpPr>
          <p:nvPr/>
        </p:nvSpPr>
        <p:spPr bwMode="auto">
          <a:xfrm>
            <a:off x="3657600" y="2167427"/>
            <a:ext cx="26988" cy="149225"/>
          </a:xfrm>
          <a:prstGeom prst="rect">
            <a:avLst/>
          </a:prstGeom>
          <a:solidFill>
            <a:srgbClr val="665C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8" name="Rectangle 86"/>
          <p:cNvSpPr>
            <a:spLocks noChangeArrowheads="1"/>
          </p:cNvSpPr>
          <p:nvPr/>
        </p:nvSpPr>
        <p:spPr bwMode="auto">
          <a:xfrm>
            <a:off x="3665538" y="1989627"/>
            <a:ext cx="11112" cy="149225"/>
          </a:xfrm>
          <a:prstGeom prst="rect">
            <a:avLst/>
          </a:prstGeom>
          <a:solidFill>
            <a:srgbClr val="B8AD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9" name="Rectangle 87"/>
          <p:cNvSpPr>
            <a:spLocks noChangeArrowheads="1"/>
          </p:cNvSpPr>
          <p:nvPr/>
        </p:nvSpPr>
        <p:spPr bwMode="auto">
          <a:xfrm>
            <a:off x="3906838" y="2167427"/>
            <a:ext cx="11112" cy="149225"/>
          </a:xfrm>
          <a:prstGeom prst="rect">
            <a:avLst/>
          </a:prstGeom>
          <a:solidFill>
            <a:srgbClr val="786E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0" name="Rectangle 88"/>
          <p:cNvSpPr>
            <a:spLocks noChangeArrowheads="1"/>
          </p:cNvSpPr>
          <p:nvPr/>
        </p:nvSpPr>
        <p:spPr bwMode="auto">
          <a:xfrm>
            <a:off x="4154488" y="2167427"/>
            <a:ext cx="22225" cy="149225"/>
          </a:xfrm>
          <a:prstGeom prst="rect">
            <a:avLst/>
          </a:prstGeom>
          <a:solidFill>
            <a:srgbClr val="665C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1" name="Rectangle 89"/>
          <p:cNvSpPr>
            <a:spLocks noChangeArrowheads="1"/>
          </p:cNvSpPr>
          <p:nvPr/>
        </p:nvSpPr>
        <p:spPr bwMode="auto">
          <a:xfrm>
            <a:off x="4159250" y="2167427"/>
            <a:ext cx="9525" cy="149225"/>
          </a:xfrm>
          <a:prstGeom prst="rect">
            <a:avLst/>
          </a:prstGeom>
          <a:solidFill>
            <a:srgbClr val="B8AD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 name="Rectangle 90"/>
          <p:cNvSpPr>
            <a:spLocks noChangeArrowheads="1"/>
          </p:cNvSpPr>
          <p:nvPr/>
        </p:nvSpPr>
        <p:spPr bwMode="auto">
          <a:xfrm>
            <a:off x="4403725" y="2167427"/>
            <a:ext cx="6350" cy="149225"/>
          </a:xfrm>
          <a:prstGeom prst="rect">
            <a:avLst/>
          </a:prstGeom>
          <a:solidFill>
            <a:srgbClr val="786E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 name="Rectangle 91"/>
          <p:cNvSpPr>
            <a:spLocks noChangeArrowheads="1"/>
          </p:cNvSpPr>
          <p:nvPr/>
        </p:nvSpPr>
        <p:spPr bwMode="auto">
          <a:xfrm>
            <a:off x="4645025" y="2167427"/>
            <a:ext cx="22225" cy="149225"/>
          </a:xfrm>
          <a:prstGeom prst="rect">
            <a:avLst/>
          </a:prstGeom>
          <a:solidFill>
            <a:srgbClr val="665C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4" name="Rectangle 92"/>
          <p:cNvSpPr>
            <a:spLocks noChangeArrowheads="1"/>
          </p:cNvSpPr>
          <p:nvPr/>
        </p:nvSpPr>
        <p:spPr bwMode="auto">
          <a:xfrm>
            <a:off x="4651375" y="2167427"/>
            <a:ext cx="14288" cy="149225"/>
          </a:xfrm>
          <a:prstGeom prst="rect">
            <a:avLst/>
          </a:prstGeom>
          <a:solidFill>
            <a:srgbClr val="B8AD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 name="Rectangle 93"/>
          <p:cNvSpPr>
            <a:spLocks noChangeArrowheads="1"/>
          </p:cNvSpPr>
          <p:nvPr/>
        </p:nvSpPr>
        <p:spPr bwMode="auto">
          <a:xfrm>
            <a:off x="4895850" y="2167427"/>
            <a:ext cx="4763" cy="149225"/>
          </a:xfrm>
          <a:prstGeom prst="rect">
            <a:avLst/>
          </a:prstGeom>
          <a:solidFill>
            <a:srgbClr val="786E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6" name="Rectangle 94"/>
          <p:cNvSpPr>
            <a:spLocks noChangeArrowheads="1"/>
          </p:cNvSpPr>
          <p:nvPr/>
        </p:nvSpPr>
        <p:spPr bwMode="auto">
          <a:xfrm>
            <a:off x="5140325" y="2167427"/>
            <a:ext cx="22225" cy="149225"/>
          </a:xfrm>
          <a:prstGeom prst="rect">
            <a:avLst/>
          </a:prstGeom>
          <a:solidFill>
            <a:srgbClr val="665C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 name="Rectangle 95"/>
          <p:cNvSpPr>
            <a:spLocks noChangeArrowheads="1"/>
          </p:cNvSpPr>
          <p:nvPr/>
        </p:nvSpPr>
        <p:spPr bwMode="auto">
          <a:xfrm>
            <a:off x="5148263" y="2167427"/>
            <a:ext cx="7937" cy="149225"/>
          </a:xfrm>
          <a:prstGeom prst="rect">
            <a:avLst/>
          </a:prstGeom>
          <a:solidFill>
            <a:srgbClr val="B8AD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8" name="Rectangle 96"/>
          <p:cNvSpPr>
            <a:spLocks noChangeArrowheads="1"/>
          </p:cNvSpPr>
          <p:nvPr/>
        </p:nvSpPr>
        <p:spPr bwMode="auto">
          <a:xfrm>
            <a:off x="5386388" y="2167427"/>
            <a:ext cx="11112" cy="149225"/>
          </a:xfrm>
          <a:prstGeom prst="rect">
            <a:avLst/>
          </a:prstGeom>
          <a:solidFill>
            <a:srgbClr val="786E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 name="Rectangle 97"/>
          <p:cNvSpPr>
            <a:spLocks noChangeArrowheads="1"/>
          </p:cNvSpPr>
          <p:nvPr/>
        </p:nvSpPr>
        <p:spPr bwMode="auto">
          <a:xfrm>
            <a:off x="5634038" y="2167427"/>
            <a:ext cx="19050" cy="149225"/>
          </a:xfrm>
          <a:prstGeom prst="rect">
            <a:avLst/>
          </a:prstGeom>
          <a:solidFill>
            <a:srgbClr val="665C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0" name="Rectangle 98"/>
          <p:cNvSpPr>
            <a:spLocks noChangeArrowheads="1"/>
          </p:cNvSpPr>
          <p:nvPr/>
        </p:nvSpPr>
        <p:spPr bwMode="auto">
          <a:xfrm>
            <a:off x="5640388" y="1989627"/>
            <a:ext cx="11112" cy="149225"/>
          </a:xfrm>
          <a:prstGeom prst="rect">
            <a:avLst/>
          </a:prstGeom>
          <a:solidFill>
            <a:srgbClr val="B8AD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 name="Rectangle 99"/>
          <p:cNvSpPr>
            <a:spLocks noChangeArrowheads="1"/>
          </p:cNvSpPr>
          <p:nvPr/>
        </p:nvSpPr>
        <p:spPr bwMode="auto">
          <a:xfrm>
            <a:off x="5881688" y="2167427"/>
            <a:ext cx="11112" cy="149225"/>
          </a:xfrm>
          <a:prstGeom prst="rect">
            <a:avLst/>
          </a:prstGeom>
          <a:solidFill>
            <a:srgbClr val="786E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 name="Rectangle 100"/>
          <p:cNvSpPr>
            <a:spLocks noChangeArrowheads="1"/>
          </p:cNvSpPr>
          <p:nvPr/>
        </p:nvSpPr>
        <p:spPr bwMode="auto">
          <a:xfrm>
            <a:off x="6126163" y="2167427"/>
            <a:ext cx="25400" cy="149225"/>
          </a:xfrm>
          <a:prstGeom prst="rect">
            <a:avLst/>
          </a:prstGeom>
          <a:solidFill>
            <a:srgbClr val="665C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 name="Rectangle 101"/>
          <p:cNvSpPr>
            <a:spLocks noChangeArrowheads="1"/>
          </p:cNvSpPr>
          <p:nvPr/>
        </p:nvSpPr>
        <p:spPr bwMode="auto">
          <a:xfrm>
            <a:off x="6134100" y="1989627"/>
            <a:ext cx="7938" cy="149225"/>
          </a:xfrm>
          <a:prstGeom prst="rect">
            <a:avLst/>
          </a:prstGeom>
          <a:solidFill>
            <a:srgbClr val="B8AD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 name="Rectangle 102"/>
          <p:cNvSpPr>
            <a:spLocks noChangeArrowheads="1"/>
          </p:cNvSpPr>
          <p:nvPr/>
        </p:nvSpPr>
        <p:spPr bwMode="auto">
          <a:xfrm>
            <a:off x="6375400" y="2167427"/>
            <a:ext cx="7938" cy="149225"/>
          </a:xfrm>
          <a:prstGeom prst="rect">
            <a:avLst/>
          </a:prstGeom>
          <a:solidFill>
            <a:srgbClr val="786E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 name="Rectangle 103"/>
          <p:cNvSpPr>
            <a:spLocks noChangeArrowheads="1"/>
          </p:cNvSpPr>
          <p:nvPr/>
        </p:nvSpPr>
        <p:spPr bwMode="auto">
          <a:xfrm>
            <a:off x="6616700" y="2167427"/>
            <a:ext cx="25400" cy="149225"/>
          </a:xfrm>
          <a:prstGeom prst="rect">
            <a:avLst/>
          </a:prstGeom>
          <a:solidFill>
            <a:srgbClr val="665C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6" name="Rectangle 104"/>
          <p:cNvSpPr>
            <a:spLocks noChangeArrowheads="1"/>
          </p:cNvSpPr>
          <p:nvPr/>
        </p:nvSpPr>
        <p:spPr bwMode="auto">
          <a:xfrm>
            <a:off x="6626225" y="2167427"/>
            <a:ext cx="11113" cy="149225"/>
          </a:xfrm>
          <a:prstGeom prst="rect">
            <a:avLst/>
          </a:prstGeom>
          <a:solidFill>
            <a:srgbClr val="B8AD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7" name="Rectangle 105"/>
          <p:cNvSpPr>
            <a:spLocks noChangeArrowheads="1"/>
          </p:cNvSpPr>
          <p:nvPr/>
        </p:nvSpPr>
        <p:spPr bwMode="auto">
          <a:xfrm>
            <a:off x="6867525" y="2167427"/>
            <a:ext cx="11113" cy="149225"/>
          </a:xfrm>
          <a:prstGeom prst="rect">
            <a:avLst/>
          </a:prstGeom>
          <a:solidFill>
            <a:srgbClr val="786E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8" name="Rectangle 106"/>
          <p:cNvSpPr>
            <a:spLocks noChangeArrowheads="1"/>
          </p:cNvSpPr>
          <p:nvPr/>
        </p:nvSpPr>
        <p:spPr bwMode="auto">
          <a:xfrm>
            <a:off x="7115175" y="2167427"/>
            <a:ext cx="20638" cy="149225"/>
          </a:xfrm>
          <a:prstGeom prst="rect">
            <a:avLst/>
          </a:prstGeom>
          <a:solidFill>
            <a:srgbClr val="665C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9" name="Rectangle 107"/>
          <p:cNvSpPr>
            <a:spLocks noChangeArrowheads="1"/>
          </p:cNvSpPr>
          <p:nvPr/>
        </p:nvSpPr>
        <p:spPr bwMode="auto">
          <a:xfrm>
            <a:off x="7123113" y="1989627"/>
            <a:ext cx="4762" cy="149225"/>
          </a:xfrm>
          <a:prstGeom prst="rect">
            <a:avLst/>
          </a:prstGeom>
          <a:solidFill>
            <a:srgbClr val="B8AD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0" name="Rectangle 108"/>
          <p:cNvSpPr>
            <a:spLocks noChangeArrowheads="1"/>
          </p:cNvSpPr>
          <p:nvPr/>
        </p:nvSpPr>
        <p:spPr bwMode="auto">
          <a:xfrm>
            <a:off x="7364413" y="1989627"/>
            <a:ext cx="4762" cy="149225"/>
          </a:xfrm>
          <a:prstGeom prst="rect">
            <a:avLst/>
          </a:prstGeom>
          <a:solidFill>
            <a:srgbClr val="786E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1" name="Rectangle 109"/>
          <p:cNvSpPr>
            <a:spLocks noChangeArrowheads="1"/>
          </p:cNvSpPr>
          <p:nvPr/>
        </p:nvSpPr>
        <p:spPr bwMode="auto">
          <a:xfrm>
            <a:off x="1646238" y="2138852"/>
            <a:ext cx="100012" cy="177800"/>
          </a:xfrm>
          <a:prstGeom prst="rect">
            <a:avLst/>
          </a:prstGeom>
          <a:solidFill>
            <a:srgbClr val="665C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 name="Rectangle 110"/>
          <p:cNvSpPr>
            <a:spLocks noChangeArrowheads="1"/>
          </p:cNvSpPr>
          <p:nvPr/>
        </p:nvSpPr>
        <p:spPr bwMode="auto">
          <a:xfrm>
            <a:off x="1676400" y="2138852"/>
            <a:ext cx="42863" cy="177800"/>
          </a:xfrm>
          <a:prstGeom prst="rect">
            <a:avLst/>
          </a:prstGeom>
          <a:solidFill>
            <a:srgbClr val="B8AD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 name="Rectangle 111"/>
          <p:cNvSpPr>
            <a:spLocks noChangeArrowheads="1"/>
          </p:cNvSpPr>
          <p:nvPr/>
        </p:nvSpPr>
        <p:spPr bwMode="auto">
          <a:xfrm>
            <a:off x="3617913" y="2138852"/>
            <a:ext cx="100012" cy="177800"/>
          </a:xfrm>
          <a:prstGeom prst="rect">
            <a:avLst/>
          </a:prstGeom>
          <a:solidFill>
            <a:srgbClr val="665C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4" name="Rectangle 112"/>
          <p:cNvSpPr>
            <a:spLocks noChangeArrowheads="1"/>
          </p:cNvSpPr>
          <p:nvPr/>
        </p:nvSpPr>
        <p:spPr bwMode="auto">
          <a:xfrm>
            <a:off x="3651250" y="2138852"/>
            <a:ext cx="41275" cy="177800"/>
          </a:xfrm>
          <a:prstGeom prst="rect">
            <a:avLst/>
          </a:prstGeom>
          <a:solidFill>
            <a:srgbClr val="B8AD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5" name="Rectangle 113"/>
          <p:cNvSpPr>
            <a:spLocks noChangeArrowheads="1"/>
          </p:cNvSpPr>
          <p:nvPr/>
        </p:nvSpPr>
        <p:spPr bwMode="auto">
          <a:xfrm>
            <a:off x="5592763" y="2138852"/>
            <a:ext cx="100012" cy="177800"/>
          </a:xfrm>
          <a:prstGeom prst="rect">
            <a:avLst/>
          </a:prstGeom>
          <a:solidFill>
            <a:srgbClr val="665C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6" name="Rectangle 114"/>
          <p:cNvSpPr>
            <a:spLocks noChangeArrowheads="1"/>
          </p:cNvSpPr>
          <p:nvPr/>
        </p:nvSpPr>
        <p:spPr bwMode="auto">
          <a:xfrm>
            <a:off x="5619750" y="2138852"/>
            <a:ext cx="42863" cy="177800"/>
          </a:xfrm>
          <a:prstGeom prst="rect">
            <a:avLst/>
          </a:prstGeom>
          <a:solidFill>
            <a:srgbClr val="B8AD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 name="Rectangle 115"/>
          <p:cNvSpPr>
            <a:spLocks noChangeArrowheads="1"/>
          </p:cNvSpPr>
          <p:nvPr/>
        </p:nvSpPr>
        <p:spPr bwMode="auto">
          <a:xfrm>
            <a:off x="7567613" y="2138852"/>
            <a:ext cx="100012" cy="177800"/>
          </a:xfrm>
          <a:prstGeom prst="rect">
            <a:avLst/>
          </a:prstGeom>
          <a:solidFill>
            <a:srgbClr val="665C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8" name="Rectangle 116"/>
          <p:cNvSpPr>
            <a:spLocks noChangeArrowheads="1"/>
          </p:cNvSpPr>
          <p:nvPr/>
        </p:nvSpPr>
        <p:spPr bwMode="auto">
          <a:xfrm>
            <a:off x="7594600" y="2138852"/>
            <a:ext cx="41275" cy="177800"/>
          </a:xfrm>
          <a:prstGeom prst="rect">
            <a:avLst/>
          </a:prstGeom>
          <a:solidFill>
            <a:srgbClr val="B8AD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9" name="Freeform 117"/>
          <p:cNvSpPr>
            <a:spLocks/>
          </p:cNvSpPr>
          <p:nvPr/>
        </p:nvSpPr>
        <p:spPr bwMode="auto">
          <a:xfrm>
            <a:off x="7658100" y="2153139"/>
            <a:ext cx="763588" cy="174625"/>
          </a:xfrm>
          <a:custGeom>
            <a:avLst/>
            <a:gdLst>
              <a:gd name="T0" fmla="*/ 0 w 481"/>
              <a:gd name="T1" fmla="*/ 0 h 110"/>
              <a:gd name="T2" fmla="*/ 1212196833 w 481"/>
              <a:gd name="T3" fmla="*/ 118448154 h 110"/>
              <a:gd name="T4" fmla="*/ 1212196833 w 481"/>
              <a:gd name="T5" fmla="*/ 277217210 h 110"/>
              <a:gd name="T6" fmla="*/ 0 w 481"/>
              <a:gd name="T7" fmla="*/ 277217210 h 110"/>
              <a:gd name="T8" fmla="*/ 0 w 481"/>
              <a:gd name="T9" fmla="*/ 0 h 110"/>
              <a:gd name="T10" fmla="*/ 0 60000 65536"/>
              <a:gd name="T11" fmla="*/ 0 60000 65536"/>
              <a:gd name="T12" fmla="*/ 0 60000 65536"/>
              <a:gd name="T13" fmla="*/ 0 60000 65536"/>
              <a:gd name="T14" fmla="*/ 0 60000 65536"/>
              <a:gd name="T15" fmla="*/ 0 w 481"/>
              <a:gd name="T16" fmla="*/ 0 h 110"/>
              <a:gd name="T17" fmla="*/ 481 w 481"/>
              <a:gd name="T18" fmla="*/ 110 h 110"/>
            </a:gdLst>
            <a:ahLst/>
            <a:cxnLst>
              <a:cxn ang="T10">
                <a:pos x="T0" y="T1"/>
              </a:cxn>
              <a:cxn ang="T11">
                <a:pos x="T2" y="T3"/>
              </a:cxn>
              <a:cxn ang="T12">
                <a:pos x="T4" y="T5"/>
              </a:cxn>
              <a:cxn ang="T13">
                <a:pos x="T6" y="T7"/>
              </a:cxn>
              <a:cxn ang="T14">
                <a:pos x="T8" y="T9"/>
              </a:cxn>
            </a:cxnLst>
            <a:rect l="T15" t="T16" r="T17" b="T18"/>
            <a:pathLst>
              <a:path w="481" h="110">
                <a:moveTo>
                  <a:pt x="0" y="0"/>
                </a:moveTo>
                <a:lnTo>
                  <a:pt x="481" y="47"/>
                </a:lnTo>
                <a:lnTo>
                  <a:pt x="481" y="110"/>
                </a:lnTo>
                <a:lnTo>
                  <a:pt x="0" y="110"/>
                </a:lnTo>
                <a:lnTo>
                  <a:pt x="0" y="0"/>
                </a:lnTo>
                <a:close/>
              </a:path>
            </a:pathLst>
          </a:custGeom>
          <a:solidFill>
            <a:srgbClr val="786E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 name="Freeform 118"/>
          <p:cNvSpPr>
            <a:spLocks/>
          </p:cNvSpPr>
          <p:nvPr/>
        </p:nvSpPr>
        <p:spPr bwMode="auto">
          <a:xfrm>
            <a:off x="7675563" y="2164252"/>
            <a:ext cx="733425" cy="160337"/>
          </a:xfrm>
          <a:custGeom>
            <a:avLst/>
            <a:gdLst>
              <a:gd name="T0" fmla="*/ 0 w 462"/>
              <a:gd name="T1" fmla="*/ 0 h 101"/>
              <a:gd name="T2" fmla="*/ 1164312277 w 462"/>
              <a:gd name="T3" fmla="*/ 110886545 h 101"/>
              <a:gd name="T4" fmla="*/ 1164312277 w 462"/>
              <a:gd name="T5" fmla="*/ 254534216 h 101"/>
              <a:gd name="T6" fmla="*/ 0 w 462"/>
              <a:gd name="T7" fmla="*/ 254534216 h 101"/>
              <a:gd name="T8" fmla="*/ 0 w 462"/>
              <a:gd name="T9" fmla="*/ 0 h 101"/>
              <a:gd name="T10" fmla="*/ 0 60000 65536"/>
              <a:gd name="T11" fmla="*/ 0 60000 65536"/>
              <a:gd name="T12" fmla="*/ 0 60000 65536"/>
              <a:gd name="T13" fmla="*/ 0 60000 65536"/>
              <a:gd name="T14" fmla="*/ 0 60000 65536"/>
              <a:gd name="T15" fmla="*/ 0 w 462"/>
              <a:gd name="T16" fmla="*/ 0 h 101"/>
              <a:gd name="T17" fmla="*/ 462 w 462"/>
              <a:gd name="T18" fmla="*/ 101 h 101"/>
            </a:gdLst>
            <a:ahLst/>
            <a:cxnLst>
              <a:cxn ang="T10">
                <a:pos x="T0" y="T1"/>
              </a:cxn>
              <a:cxn ang="T11">
                <a:pos x="T2" y="T3"/>
              </a:cxn>
              <a:cxn ang="T12">
                <a:pos x="T4" y="T5"/>
              </a:cxn>
              <a:cxn ang="T13">
                <a:pos x="T6" y="T7"/>
              </a:cxn>
              <a:cxn ang="T14">
                <a:pos x="T8" y="T9"/>
              </a:cxn>
            </a:cxnLst>
            <a:rect l="T15" t="T16" r="T17" b="T18"/>
            <a:pathLst>
              <a:path w="462" h="101">
                <a:moveTo>
                  <a:pt x="0" y="0"/>
                </a:moveTo>
                <a:lnTo>
                  <a:pt x="462" y="44"/>
                </a:lnTo>
                <a:lnTo>
                  <a:pt x="462" y="101"/>
                </a:lnTo>
                <a:lnTo>
                  <a:pt x="0" y="101"/>
                </a:lnTo>
                <a:lnTo>
                  <a:pt x="0" y="0"/>
                </a:lnTo>
                <a:close/>
              </a:path>
            </a:pathLst>
          </a:custGeom>
          <a:solidFill>
            <a:srgbClr val="968C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 name="Freeform 119"/>
          <p:cNvSpPr>
            <a:spLocks/>
          </p:cNvSpPr>
          <p:nvPr/>
        </p:nvSpPr>
        <p:spPr bwMode="auto">
          <a:xfrm>
            <a:off x="900113" y="2153139"/>
            <a:ext cx="760412" cy="174625"/>
          </a:xfrm>
          <a:custGeom>
            <a:avLst/>
            <a:gdLst>
              <a:gd name="T0" fmla="*/ 1207153345 w 479"/>
              <a:gd name="T1" fmla="*/ 0 h 110"/>
              <a:gd name="T2" fmla="*/ 0 w 479"/>
              <a:gd name="T3" fmla="*/ 118448154 h 110"/>
              <a:gd name="T4" fmla="*/ 0 w 479"/>
              <a:gd name="T5" fmla="*/ 277217210 h 110"/>
              <a:gd name="T6" fmla="*/ 1207153345 w 479"/>
              <a:gd name="T7" fmla="*/ 277217210 h 110"/>
              <a:gd name="T8" fmla="*/ 1207153345 w 479"/>
              <a:gd name="T9" fmla="*/ 0 h 110"/>
              <a:gd name="T10" fmla="*/ 0 60000 65536"/>
              <a:gd name="T11" fmla="*/ 0 60000 65536"/>
              <a:gd name="T12" fmla="*/ 0 60000 65536"/>
              <a:gd name="T13" fmla="*/ 0 60000 65536"/>
              <a:gd name="T14" fmla="*/ 0 60000 65536"/>
              <a:gd name="T15" fmla="*/ 0 w 479"/>
              <a:gd name="T16" fmla="*/ 0 h 110"/>
              <a:gd name="T17" fmla="*/ 479 w 479"/>
              <a:gd name="T18" fmla="*/ 110 h 110"/>
            </a:gdLst>
            <a:ahLst/>
            <a:cxnLst>
              <a:cxn ang="T10">
                <a:pos x="T0" y="T1"/>
              </a:cxn>
              <a:cxn ang="T11">
                <a:pos x="T2" y="T3"/>
              </a:cxn>
              <a:cxn ang="T12">
                <a:pos x="T4" y="T5"/>
              </a:cxn>
              <a:cxn ang="T13">
                <a:pos x="T6" y="T7"/>
              </a:cxn>
              <a:cxn ang="T14">
                <a:pos x="T8" y="T9"/>
              </a:cxn>
            </a:cxnLst>
            <a:rect l="T15" t="T16" r="T17" b="T18"/>
            <a:pathLst>
              <a:path w="479" h="110">
                <a:moveTo>
                  <a:pt x="479" y="0"/>
                </a:moveTo>
                <a:lnTo>
                  <a:pt x="0" y="47"/>
                </a:lnTo>
                <a:lnTo>
                  <a:pt x="0" y="110"/>
                </a:lnTo>
                <a:lnTo>
                  <a:pt x="479" y="110"/>
                </a:lnTo>
                <a:lnTo>
                  <a:pt x="479" y="0"/>
                </a:lnTo>
                <a:close/>
              </a:path>
            </a:pathLst>
          </a:custGeom>
          <a:solidFill>
            <a:srgbClr val="786E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 name="Freeform 120"/>
          <p:cNvSpPr>
            <a:spLocks/>
          </p:cNvSpPr>
          <p:nvPr/>
        </p:nvSpPr>
        <p:spPr bwMode="auto">
          <a:xfrm>
            <a:off x="915988" y="2164252"/>
            <a:ext cx="730250" cy="160337"/>
          </a:xfrm>
          <a:custGeom>
            <a:avLst/>
            <a:gdLst>
              <a:gd name="T0" fmla="*/ 1159271964 w 460"/>
              <a:gd name="T1" fmla="*/ 0 h 101"/>
              <a:gd name="T2" fmla="*/ 0 w 460"/>
              <a:gd name="T3" fmla="*/ 110886545 h 101"/>
              <a:gd name="T4" fmla="*/ 0 w 460"/>
              <a:gd name="T5" fmla="*/ 254534216 h 101"/>
              <a:gd name="T6" fmla="*/ 1159271964 w 460"/>
              <a:gd name="T7" fmla="*/ 254534216 h 101"/>
              <a:gd name="T8" fmla="*/ 1159271964 w 460"/>
              <a:gd name="T9" fmla="*/ 0 h 101"/>
              <a:gd name="T10" fmla="*/ 0 60000 65536"/>
              <a:gd name="T11" fmla="*/ 0 60000 65536"/>
              <a:gd name="T12" fmla="*/ 0 60000 65536"/>
              <a:gd name="T13" fmla="*/ 0 60000 65536"/>
              <a:gd name="T14" fmla="*/ 0 60000 65536"/>
              <a:gd name="T15" fmla="*/ 0 w 460"/>
              <a:gd name="T16" fmla="*/ 0 h 101"/>
              <a:gd name="T17" fmla="*/ 460 w 460"/>
              <a:gd name="T18" fmla="*/ 101 h 101"/>
            </a:gdLst>
            <a:ahLst/>
            <a:cxnLst>
              <a:cxn ang="T10">
                <a:pos x="T0" y="T1"/>
              </a:cxn>
              <a:cxn ang="T11">
                <a:pos x="T2" y="T3"/>
              </a:cxn>
              <a:cxn ang="T12">
                <a:pos x="T4" y="T5"/>
              </a:cxn>
              <a:cxn ang="T13">
                <a:pos x="T6" y="T7"/>
              </a:cxn>
              <a:cxn ang="T14">
                <a:pos x="T8" y="T9"/>
              </a:cxn>
            </a:cxnLst>
            <a:rect l="T15" t="T16" r="T17" b="T18"/>
            <a:pathLst>
              <a:path w="460" h="101">
                <a:moveTo>
                  <a:pt x="460" y="0"/>
                </a:moveTo>
                <a:lnTo>
                  <a:pt x="0" y="44"/>
                </a:lnTo>
                <a:lnTo>
                  <a:pt x="0" y="101"/>
                </a:lnTo>
                <a:lnTo>
                  <a:pt x="460" y="101"/>
                </a:lnTo>
                <a:lnTo>
                  <a:pt x="460" y="0"/>
                </a:lnTo>
                <a:close/>
              </a:path>
            </a:pathLst>
          </a:custGeom>
          <a:solidFill>
            <a:srgbClr val="968C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 name="Freeform 121"/>
          <p:cNvSpPr>
            <a:spLocks/>
          </p:cNvSpPr>
          <p:nvPr/>
        </p:nvSpPr>
        <p:spPr bwMode="auto">
          <a:xfrm>
            <a:off x="679450" y="2291252"/>
            <a:ext cx="2630488" cy="2328862"/>
          </a:xfrm>
          <a:custGeom>
            <a:avLst/>
            <a:gdLst>
              <a:gd name="T0" fmla="*/ 45362820 w 1657"/>
              <a:gd name="T1" fmla="*/ 2147483647 h 1467"/>
              <a:gd name="T2" fmla="*/ 45362820 w 1657"/>
              <a:gd name="T3" fmla="*/ 173889942 h 1467"/>
              <a:gd name="T4" fmla="*/ 133569111 w 1657"/>
              <a:gd name="T5" fmla="*/ 146169032 h 1467"/>
              <a:gd name="T6" fmla="*/ 211693202 w 1657"/>
              <a:gd name="T7" fmla="*/ 120967483 h 1467"/>
              <a:gd name="T8" fmla="*/ 279738207 w 1657"/>
              <a:gd name="T9" fmla="*/ 85685290 h 1467"/>
              <a:gd name="T10" fmla="*/ 340221951 w 1657"/>
              <a:gd name="T11" fmla="*/ 52922483 h 1467"/>
              <a:gd name="T12" fmla="*/ 393144433 w 1657"/>
              <a:gd name="T13" fmla="*/ 22680606 h 1467"/>
              <a:gd name="T14" fmla="*/ 451108914 w 1657"/>
              <a:gd name="T15" fmla="*/ 5040311 h 1467"/>
              <a:gd name="T16" fmla="*/ 516632969 w 1657"/>
              <a:gd name="T17" fmla="*/ 0 h 1467"/>
              <a:gd name="T18" fmla="*/ 597277961 w 1657"/>
              <a:gd name="T19" fmla="*/ 22680606 h 1467"/>
              <a:gd name="T20" fmla="*/ 688003576 w 1657"/>
              <a:gd name="T21" fmla="*/ 57962793 h 1467"/>
              <a:gd name="T22" fmla="*/ 811490426 w 1657"/>
              <a:gd name="T23" fmla="*/ 133567464 h 1467"/>
              <a:gd name="T24" fmla="*/ 950099997 w 1657"/>
              <a:gd name="T25" fmla="*/ 239414018 h 1467"/>
              <a:gd name="T26" fmla="*/ 1093748095 w 1657"/>
              <a:gd name="T27" fmla="*/ 375502381 h 1467"/>
              <a:gd name="T28" fmla="*/ 1234876830 w 1657"/>
              <a:gd name="T29" fmla="*/ 534273031 h 1467"/>
              <a:gd name="T30" fmla="*/ 1381045877 w 1657"/>
              <a:gd name="T31" fmla="*/ 723283852 h 1467"/>
              <a:gd name="T32" fmla="*/ 1504534315 w 1657"/>
              <a:gd name="T33" fmla="*/ 940017370 h 1467"/>
              <a:gd name="T34" fmla="*/ 1617940540 w 1657"/>
              <a:gd name="T35" fmla="*/ 1181952237 h 1467"/>
              <a:gd name="T36" fmla="*/ 1723787488 w 1657"/>
              <a:gd name="T37" fmla="*/ 1393645246 h 1467"/>
              <a:gd name="T38" fmla="*/ 1862396861 w 1657"/>
              <a:gd name="T39" fmla="*/ 1559975468 h 1467"/>
              <a:gd name="T40" fmla="*/ 2016125583 w 1657"/>
              <a:gd name="T41" fmla="*/ 1683464247 h 1467"/>
              <a:gd name="T42" fmla="*/ 2147483647 w 1657"/>
              <a:gd name="T43" fmla="*/ 1784270442 h 1467"/>
              <a:gd name="T44" fmla="*/ 2147483647 w 1657"/>
              <a:gd name="T45" fmla="*/ 1869955707 h 1467"/>
              <a:gd name="T46" fmla="*/ 2147483647 w 1657"/>
              <a:gd name="T47" fmla="*/ 1958160334 h 1467"/>
              <a:gd name="T48" fmla="*/ 2147483647 w 1657"/>
              <a:gd name="T49" fmla="*/ 2048885909 h 1467"/>
              <a:gd name="T50" fmla="*/ 2147483647 w 1657"/>
              <a:gd name="T51" fmla="*/ 2147483647 h 1467"/>
              <a:gd name="T52" fmla="*/ 2147483647 w 1657"/>
              <a:gd name="T53" fmla="*/ 2147483647 h 1467"/>
              <a:gd name="T54" fmla="*/ 2147483647 w 1657"/>
              <a:gd name="T55" fmla="*/ 2147483647 h 1467"/>
              <a:gd name="T56" fmla="*/ 2147483647 w 1657"/>
              <a:gd name="T57" fmla="*/ 2147483647 h 1467"/>
              <a:gd name="T58" fmla="*/ 2147483647 w 1657"/>
              <a:gd name="T59" fmla="*/ 2147483647 h 1467"/>
              <a:gd name="T60" fmla="*/ 2147483647 w 1657"/>
              <a:gd name="T61" fmla="*/ 2147483647 h 1467"/>
              <a:gd name="T62" fmla="*/ 2147483647 w 1657"/>
              <a:gd name="T63" fmla="*/ 2147483647 h 1467"/>
              <a:gd name="T64" fmla="*/ 2147483647 w 1657"/>
              <a:gd name="T65" fmla="*/ 2147483647 h 1467"/>
              <a:gd name="T66" fmla="*/ 2147483647 w 1657"/>
              <a:gd name="T67" fmla="*/ 2147483647 h 1467"/>
              <a:gd name="T68" fmla="*/ 2147483647 w 1657"/>
              <a:gd name="T69" fmla="*/ 2147483647 h 1467"/>
              <a:gd name="T70" fmla="*/ 2147483647 w 1657"/>
              <a:gd name="T71" fmla="*/ 2147483647 h 1467"/>
              <a:gd name="T72" fmla="*/ 2147483647 w 1657"/>
              <a:gd name="T73" fmla="*/ 2147483647 h 1467"/>
              <a:gd name="T74" fmla="*/ 2147483647 w 1657"/>
              <a:gd name="T75" fmla="*/ 2147483647 h 1467"/>
              <a:gd name="T76" fmla="*/ 1844754976 w 1657"/>
              <a:gd name="T77" fmla="*/ 2147483647 h 1467"/>
              <a:gd name="T78" fmla="*/ 1318042772 w 1657"/>
              <a:gd name="T79" fmla="*/ 2147483647 h 1467"/>
              <a:gd name="T80" fmla="*/ 869455006 w 1657"/>
              <a:gd name="T81" fmla="*/ 2147483647 h 1467"/>
              <a:gd name="T82" fmla="*/ 529232956 w 1657"/>
              <a:gd name="T83" fmla="*/ 2147483647 h 1467"/>
              <a:gd name="T84" fmla="*/ 297378506 w 1657"/>
              <a:gd name="T85" fmla="*/ 2147483647 h 1467"/>
              <a:gd name="T86" fmla="*/ 141128785 w 1657"/>
              <a:gd name="T87" fmla="*/ 2147483647 h 1467"/>
              <a:gd name="T88" fmla="*/ 50403132 w 1657"/>
              <a:gd name="T89" fmla="*/ 2147483647 h 1467"/>
              <a:gd name="T90" fmla="*/ 10080627 w 1657"/>
              <a:gd name="T91" fmla="*/ 2147483647 h 1467"/>
              <a:gd name="T92" fmla="*/ 0 w 1657"/>
              <a:gd name="T93" fmla="*/ 2147483647 h 1467"/>
              <a:gd name="T94" fmla="*/ 15120942 w 1657"/>
              <a:gd name="T95" fmla="*/ 2147483647 h 1467"/>
              <a:gd name="T96" fmla="*/ 32762834 w 1657"/>
              <a:gd name="T97" fmla="*/ 2147483647 h 1467"/>
              <a:gd name="T98" fmla="*/ 45362820 w 1657"/>
              <a:gd name="T99" fmla="*/ 2147483647 h 146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57"/>
              <a:gd name="T151" fmla="*/ 0 h 1467"/>
              <a:gd name="T152" fmla="*/ 1657 w 1657"/>
              <a:gd name="T153" fmla="*/ 1467 h 146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57" h="1467">
                <a:moveTo>
                  <a:pt x="18" y="1441"/>
                </a:moveTo>
                <a:lnTo>
                  <a:pt x="18" y="69"/>
                </a:lnTo>
                <a:lnTo>
                  <a:pt x="53" y="58"/>
                </a:lnTo>
                <a:lnTo>
                  <a:pt x="84" y="48"/>
                </a:lnTo>
                <a:lnTo>
                  <a:pt x="111" y="34"/>
                </a:lnTo>
                <a:lnTo>
                  <a:pt x="135" y="21"/>
                </a:lnTo>
                <a:lnTo>
                  <a:pt x="156" y="9"/>
                </a:lnTo>
                <a:lnTo>
                  <a:pt x="179" y="2"/>
                </a:lnTo>
                <a:lnTo>
                  <a:pt x="205" y="0"/>
                </a:lnTo>
                <a:lnTo>
                  <a:pt x="237" y="9"/>
                </a:lnTo>
                <a:lnTo>
                  <a:pt x="273" y="23"/>
                </a:lnTo>
                <a:lnTo>
                  <a:pt x="322" y="53"/>
                </a:lnTo>
                <a:lnTo>
                  <a:pt x="377" y="95"/>
                </a:lnTo>
                <a:lnTo>
                  <a:pt x="434" y="149"/>
                </a:lnTo>
                <a:lnTo>
                  <a:pt x="490" y="212"/>
                </a:lnTo>
                <a:lnTo>
                  <a:pt x="548" y="287"/>
                </a:lnTo>
                <a:lnTo>
                  <a:pt x="597" y="373"/>
                </a:lnTo>
                <a:lnTo>
                  <a:pt x="642" y="469"/>
                </a:lnTo>
                <a:lnTo>
                  <a:pt x="684" y="553"/>
                </a:lnTo>
                <a:lnTo>
                  <a:pt x="739" y="619"/>
                </a:lnTo>
                <a:lnTo>
                  <a:pt x="800" y="668"/>
                </a:lnTo>
                <a:lnTo>
                  <a:pt x="868" y="708"/>
                </a:lnTo>
                <a:lnTo>
                  <a:pt x="931" y="742"/>
                </a:lnTo>
                <a:lnTo>
                  <a:pt x="992" y="777"/>
                </a:lnTo>
                <a:lnTo>
                  <a:pt x="1043" y="813"/>
                </a:lnTo>
                <a:lnTo>
                  <a:pt x="1083" y="862"/>
                </a:lnTo>
                <a:lnTo>
                  <a:pt x="1136" y="918"/>
                </a:lnTo>
                <a:lnTo>
                  <a:pt x="1227" y="979"/>
                </a:lnTo>
                <a:lnTo>
                  <a:pt x="1337" y="1042"/>
                </a:lnTo>
                <a:lnTo>
                  <a:pt x="1454" y="1107"/>
                </a:lnTo>
                <a:lnTo>
                  <a:pt x="1556" y="1165"/>
                </a:lnTo>
                <a:lnTo>
                  <a:pt x="1629" y="1221"/>
                </a:lnTo>
                <a:lnTo>
                  <a:pt x="1657" y="1266"/>
                </a:lnTo>
                <a:lnTo>
                  <a:pt x="1624" y="1305"/>
                </a:lnTo>
                <a:lnTo>
                  <a:pt x="1519" y="1333"/>
                </a:lnTo>
                <a:lnTo>
                  <a:pt x="1361" y="1361"/>
                </a:lnTo>
                <a:lnTo>
                  <a:pt x="1167" y="1387"/>
                </a:lnTo>
                <a:lnTo>
                  <a:pt x="952" y="1411"/>
                </a:lnTo>
                <a:lnTo>
                  <a:pt x="732" y="1431"/>
                </a:lnTo>
                <a:lnTo>
                  <a:pt x="523" y="1448"/>
                </a:lnTo>
                <a:lnTo>
                  <a:pt x="345" y="1459"/>
                </a:lnTo>
                <a:lnTo>
                  <a:pt x="210" y="1467"/>
                </a:lnTo>
                <a:lnTo>
                  <a:pt x="118" y="1467"/>
                </a:lnTo>
                <a:lnTo>
                  <a:pt x="56" y="1465"/>
                </a:lnTo>
                <a:lnTo>
                  <a:pt x="20" y="1460"/>
                </a:lnTo>
                <a:lnTo>
                  <a:pt x="4" y="1457"/>
                </a:lnTo>
                <a:lnTo>
                  <a:pt x="0" y="1450"/>
                </a:lnTo>
                <a:lnTo>
                  <a:pt x="6" y="1446"/>
                </a:lnTo>
                <a:lnTo>
                  <a:pt x="13" y="1441"/>
                </a:lnTo>
                <a:lnTo>
                  <a:pt x="18" y="1441"/>
                </a:lnTo>
                <a:close/>
              </a:path>
            </a:pathLst>
          </a:custGeom>
          <a:solidFill>
            <a:srgbClr val="2659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 name="Freeform 122"/>
          <p:cNvSpPr>
            <a:spLocks/>
          </p:cNvSpPr>
          <p:nvPr/>
        </p:nvSpPr>
        <p:spPr bwMode="auto">
          <a:xfrm>
            <a:off x="679450" y="2297602"/>
            <a:ext cx="2533650" cy="2322512"/>
          </a:xfrm>
          <a:custGeom>
            <a:avLst/>
            <a:gdLst>
              <a:gd name="T0" fmla="*/ 45362811 w 1596"/>
              <a:gd name="T1" fmla="*/ 2147483647 h 1463"/>
              <a:gd name="T2" fmla="*/ 45362811 w 1596"/>
              <a:gd name="T3" fmla="*/ 2147483647 h 1463"/>
              <a:gd name="T4" fmla="*/ 45362811 w 1596"/>
              <a:gd name="T5" fmla="*/ 2147483647 h 1463"/>
              <a:gd name="T6" fmla="*/ 45362811 w 1596"/>
              <a:gd name="T7" fmla="*/ 2147483647 h 1463"/>
              <a:gd name="T8" fmla="*/ 45362811 w 1596"/>
              <a:gd name="T9" fmla="*/ 1895157253 h 1463"/>
              <a:gd name="T10" fmla="*/ 45362811 w 1596"/>
              <a:gd name="T11" fmla="*/ 1461690219 h 1463"/>
              <a:gd name="T12" fmla="*/ 45362811 w 1596"/>
              <a:gd name="T13" fmla="*/ 1035783253 h 1463"/>
              <a:gd name="T14" fmla="*/ 45362811 w 1596"/>
              <a:gd name="T15" fmla="*/ 602316418 h 1463"/>
              <a:gd name="T16" fmla="*/ 45362811 w 1596"/>
              <a:gd name="T17" fmla="*/ 176410890 h 1463"/>
              <a:gd name="T18" fmla="*/ 128527185 w 1596"/>
              <a:gd name="T19" fmla="*/ 148688393 h 1463"/>
              <a:gd name="T20" fmla="*/ 204133437 w 1596"/>
              <a:gd name="T21" fmla="*/ 118446535 h 1463"/>
              <a:gd name="T22" fmla="*/ 264615631 w 1596"/>
              <a:gd name="T23" fmla="*/ 83164342 h 1463"/>
              <a:gd name="T24" fmla="*/ 322580001 w 1596"/>
              <a:gd name="T25" fmla="*/ 52922483 h 1463"/>
              <a:gd name="T26" fmla="*/ 370463748 w 1596"/>
              <a:gd name="T27" fmla="*/ 22680606 h 1463"/>
              <a:gd name="T28" fmla="*/ 428426630 w 1596"/>
              <a:gd name="T29" fmla="*/ 5040311 h 1463"/>
              <a:gd name="T30" fmla="*/ 491431311 w 1596"/>
              <a:gd name="T31" fmla="*/ 0 h 1463"/>
              <a:gd name="T32" fmla="*/ 569555337 w 1596"/>
              <a:gd name="T33" fmla="*/ 17640297 h 1463"/>
              <a:gd name="T34" fmla="*/ 662801883 w 1596"/>
              <a:gd name="T35" fmla="*/ 52922483 h 1463"/>
              <a:gd name="T36" fmla="*/ 781248397 w 1596"/>
              <a:gd name="T37" fmla="*/ 128527154 h 1463"/>
              <a:gd name="T38" fmla="*/ 909777319 w 1596"/>
              <a:gd name="T39" fmla="*/ 234373708 h 1463"/>
              <a:gd name="T40" fmla="*/ 1055944749 w 1596"/>
              <a:gd name="T41" fmla="*/ 370462071 h 1463"/>
              <a:gd name="T42" fmla="*/ 1192033145 w 1596"/>
              <a:gd name="T43" fmla="*/ 529232720 h 1463"/>
              <a:gd name="T44" fmla="*/ 1328123128 w 1596"/>
              <a:gd name="T45" fmla="*/ 718243542 h 1463"/>
              <a:gd name="T46" fmla="*/ 1451609953 w 1596"/>
              <a:gd name="T47" fmla="*/ 929936749 h 1463"/>
              <a:gd name="T48" fmla="*/ 1557456483 w 1596"/>
              <a:gd name="T49" fmla="*/ 1171871616 h 1463"/>
              <a:gd name="T50" fmla="*/ 1658262702 w 1596"/>
              <a:gd name="T51" fmla="*/ 1383564625 h 1463"/>
              <a:gd name="T52" fmla="*/ 1794351495 w 1596"/>
              <a:gd name="T53" fmla="*/ 1549894846 h 1463"/>
              <a:gd name="T54" fmla="*/ 1940520513 w 1596"/>
              <a:gd name="T55" fmla="*/ 1673383625 h 1463"/>
              <a:gd name="T56" fmla="*/ 2104329825 w 1596"/>
              <a:gd name="T57" fmla="*/ 1774189820 h 1463"/>
              <a:gd name="T58" fmla="*/ 2147483647 w 1596"/>
              <a:gd name="T59" fmla="*/ 1859875085 h 1463"/>
              <a:gd name="T60" fmla="*/ 2147483647 w 1596"/>
              <a:gd name="T61" fmla="*/ 1948079712 h 1463"/>
              <a:gd name="T62" fmla="*/ 2147483647 w 1596"/>
              <a:gd name="T63" fmla="*/ 2043845597 h 1463"/>
              <a:gd name="T64" fmla="*/ 2147483647 w 1596"/>
              <a:gd name="T65" fmla="*/ 2147483647 h 1463"/>
              <a:gd name="T66" fmla="*/ 2147483647 w 1596"/>
              <a:gd name="T67" fmla="*/ 2147483647 h 1463"/>
              <a:gd name="T68" fmla="*/ 2147483647 w 1596"/>
              <a:gd name="T69" fmla="*/ 2147483647 h 1463"/>
              <a:gd name="T70" fmla="*/ 2147483647 w 1596"/>
              <a:gd name="T71" fmla="*/ 2147483647 h 1463"/>
              <a:gd name="T72" fmla="*/ 2147483647 w 1596"/>
              <a:gd name="T73" fmla="*/ 2147483647 h 1463"/>
              <a:gd name="T74" fmla="*/ 2147483647 w 1596"/>
              <a:gd name="T75" fmla="*/ 2147483647 h 1463"/>
              <a:gd name="T76" fmla="*/ 2147483647 w 1596"/>
              <a:gd name="T77" fmla="*/ 2147483647 h 1463"/>
              <a:gd name="T78" fmla="*/ 2147483647 w 1596"/>
              <a:gd name="T79" fmla="*/ 2147483647 h 1463"/>
              <a:gd name="T80" fmla="*/ 2147483647 w 1596"/>
              <a:gd name="T81" fmla="*/ 2147483647 h 1463"/>
              <a:gd name="T82" fmla="*/ 2147483647 w 1596"/>
              <a:gd name="T83" fmla="*/ 2147483647 h 1463"/>
              <a:gd name="T84" fmla="*/ 2147483647 w 1596"/>
              <a:gd name="T85" fmla="*/ 2147483647 h 1463"/>
              <a:gd name="T86" fmla="*/ 2147483647 w 1596"/>
              <a:gd name="T87" fmla="*/ 2147483647 h 1463"/>
              <a:gd name="T88" fmla="*/ 2147483647 w 1596"/>
              <a:gd name="T89" fmla="*/ 2147483647 h 1463"/>
              <a:gd name="T90" fmla="*/ 1774190251 w 1596"/>
              <a:gd name="T91" fmla="*/ 2147483647 h 1463"/>
              <a:gd name="T92" fmla="*/ 1270158758 w 1596"/>
              <a:gd name="T93" fmla="*/ 2147483647 h 1463"/>
              <a:gd name="T94" fmla="*/ 834172654 w 1596"/>
              <a:gd name="T95" fmla="*/ 2147483647 h 1463"/>
              <a:gd name="T96" fmla="*/ 509071605 w 1596"/>
              <a:gd name="T97" fmla="*/ 2147483647 h 1463"/>
              <a:gd name="T98" fmla="*/ 282257513 w 1596"/>
              <a:gd name="T99" fmla="*/ 2147483647 h 1463"/>
              <a:gd name="T100" fmla="*/ 138607807 w 1596"/>
              <a:gd name="T101" fmla="*/ 2147483647 h 1463"/>
              <a:gd name="T102" fmla="*/ 45362811 w 1596"/>
              <a:gd name="T103" fmla="*/ 2147483647 h 1463"/>
              <a:gd name="T104" fmla="*/ 10080625 w 1596"/>
              <a:gd name="T105" fmla="*/ 2147483647 h 1463"/>
              <a:gd name="T106" fmla="*/ 0 w 1596"/>
              <a:gd name="T107" fmla="*/ 2147483647 h 1463"/>
              <a:gd name="T108" fmla="*/ 15120939 w 1596"/>
              <a:gd name="T109" fmla="*/ 2147483647 h 1463"/>
              <a:gd name="T110" fmla="*/ 32761240 w 1596"/>
              <a:gd name="T111" fmla="*/ 2147483647 h 1463"/>
              <a:gd name="T112" fmla="*/ 45362811 w 1596"/>
              <a:gd name="T113" fmla="*/ 2147483647 h 146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596"/>
              <a:gd name="T172" fmla="*/ 0 h 1463"/>
              <a:gd name="T173" fmla="*/ 1596 w 1596"/>
              <a:gd name="T174" fmla="*/ 1463 h 146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596" h="1463">
                <a:moveTo>
                  <a:pt x="18" y="1437"/>
                </a:moveTo>
                <a:lnTo>
                  <a:pt x="18" y="1264"/>
                </a:lnTo>
                <a:lnTo>
                  <a:pt x="18" y="1093"/>
                </a:lnTo>
                <a:lnTo>
                  <a:pt x="18" y="921"/>
                </a:lnTo>
                <a:lnTo>
                  <a:pt x="18" y="752"/>
                </a:lnTo>
                <a:lnTo>
                  <a:pt x="18" y="580"/>
                </a:lnTo>
                <a:lnTo>
                  <a:pt x="18" y="411"/>
                </a:lnTo>
                <a:lnTo>
                  <a:pt x="18" y="239"/>
                </a:lnTo>
                <a:lnTo>
                  <a:pt x="18" y="70"/>
                </a:lnTo>
                <a:lnTo>
                  <a:pt x="51" y="59"/>
                </a:lnTo>
                <a:lnTo>
                  <a:pt x="81" y="47"/>
                </a:lnTo>
                <a:lnTo>
                  <a:pt x="105" y="33"/>
                </a:lnTo>
                <a:lnTo>
                  <a:pt x="128" y="21"/>
                </a:lnTo>
                <a:lnTo>
                  <a:pt x="147" y="9"/>
                </a:lnTo>
                <a:lnTo>
                  <a:pt x="170" y="2"/>
                </a:lnTo>
                <a:lnTo>
                  <a:pt x="195" y="0"/>
                </a:lnTo>
                <a:lnTo>
                  <a:pt x="226" y="7"/>
                </a:lnTo>
                <a:lnTo>
                  <a:pt x="263" y="21"/>
                </a:lnTo>
                <a:lnTo>
                  <a:pt x="310" y="51"/>
                </a:lnTo>
                <a:lnTo>
                  <a:pt x="361" y="93"/>
                </a:lnTo>
                <a:lnTo>
                  <a:pt x="419" y="147"/>
                </a:lnTo>
                <a:lnTo>
                  <a:pt x="473" y="210"/>
                </a:lnTo>
                <a:lnTo>
                  <a:pt x="527" y="285"/>
                </a:lnTo>
                <a:lnTo>
                  <a:pt x="576" y="369"/>
                </a:lnTo>
                <a:lnTo>
                  <a:pt x="618" y="465"/>
                </a:lnTo>
                <a:lnTo>
                  <a:pt x="658" y="549"/>
                </a:lnTo>
                <a:lnTo>
                  <a:pt x="712" y="615"/>
                </a:lnTo>
                <a:lnTo>
                  <a:pt x="770" y="664"/>
                </a:lnTo>
                <a:lnTo>
                  <a:pt x="835" y="704"/>
                </a:lnTo>
                <a:lnTo>
                  <a:pt x="896" y="738"/>
                </a:lnTo>
                <a:lnTo>
                  <a:pt x="956" y="773"/>
                </a:lnTo>
                <a:lnTo>
                  <a:pt x="1003" y="811"/>
                </a:lnTo>
                <a:lnTo>
                  <a:pt x="1041" y="860"/>
                </a:lnTo>
                <a:lnTo>
                  <a:pt x="1092" y="916"/>
                </a:lnTo>
                <a:lnTo>
                  <a:pt x="1181" y="977"/>
                </a:lnTo>
                <a:lnTo>
                  <a:pt x="1288" y="1040"/>
                </a:lnTo>
                <a:lnTo>
                  <a:pt x="1400" y="1103"/>
                </a:lnTo>
                <a:lnTo>
                  <a:pt x="1498" y="1161"/>
                </a:lnTo>
                <a:lnTo>
                  <a:pt x="1570" y="1217"/>
                </a:lnTo>
                <a:lnTo>
                  <a:pt x="1596" y="1262"/>
                </a:lnTo>
                <a:lnTo>
                  <a:pt x="1564" y="1301"/>
                </a:lnTo>
                <a:lnTo>
                  <a:pt x="1463" y="1329"/>
                </a:lnTo>
                <a:lnTo>
                  <a:pt x="1311" y="1357"/>
                </a:lnTo>
                <a:lnTo>
                  <a:pt x="1123" y="1383"/>
                </a:lnTo>
                <a:lnTo>
                  <a:pt x="917" y="1407"/>
                </a:lnTo>
                <a:lnTo>
                  <a:pt x="704" y="1427"/>
                </a:lnTo>
                <a:lnTo>
                  <a:pt x="504" y="1444"/>
                </a:lnTo>
                <a:lnTo>
                  <a:pt x="331" y="1455"/>
                </a:lnTo>
                <a:lnTo>
                  <a:pt x="202" y="1463"/>
                </a:lnTo>
                <a:lnTo>
                  <a:pt x="112" y="1463"/>
                </a:lnTo>
                <a:lnTo>
                  <a:pt x="55" y="1461"/>
                </a:lnTo>
                <a:lnTo>
                  <a:pt x="18" y="1456"/>
                </a:lnTo>
                <a:lnTo>
                  <a:pt x="4" y="1453"/>
                </a:lnTo>
                <a:lnTo>
                  <a:pt x="0" y="1446"/>
                </a:lnTo>
                <a:lnTo>
                  <a:pt x="6" y="1442"/>
                </a:lnTo>
                <a:lnTo>
                  <a:pt x="13" y="1437"/>
                </a:lnTo>
                <a:lnTo>
                  <a:pt x="18" y="1437"/>
                </a:lnTo>
                <a:close/>
              </a:path>
            </a:pathLst>
          </a:custGeom>
          <a:solidFill>
            <a:srgbClr val="3061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 name="Freeform 123"/>
          <p:cNvSpPr>
            <a:spLocks/>
          </p:cNvSpPr>
          <p:nvPr/>
        </p:nvSpPr>
        <p:spPr bwMode="auto">
          <a:xfrm>
            <a:off x="682625" y="2302364"/>
            <a:ext cx="2433638" cy="2317750"/>
          </a:xfrm>
          <a:custGeom>
            <a:avLst/>
            <a:gdLst>
              <a:gd name="T0" fmla="*/ 40322508 w 1533"/>
              <a:gd name="T1" fmla="*/ 2147483647 h 1460"/>
              <a:gd name="T2" fmla="*/ 40322508 w 1533"/>
              <a:gd name="T3" fmla="*/ 2147483647 h 1460"/>
              <a:gd name="T4" fmla="*/ 40322508 w 1533"/>
              <a:gd name="T5" fmla="*/ 2147483647 h 1460"/>
              <a:gd name="T6" fmla="*/ 40322508 w 1533"/>
              <a:gd name="T7" fmla="*/ 2147483647 h 1460"/>
              <a:gd name="T8" fmla="*/ 40322508 w 1533"/>
              <a:gd name="T9" fmla="*/ 1895157660 h 1460"/>
              <a:gd name="T10" fmla="*/ 40322508 w 1533"/>
              <a:gd name="T11" fmla="*/ 1464211482 h 1460"/>
              <a:gd name="T12" fmla="*/ 40322508 w 1533"/>
              <a:gd name="T13" fmla="*/ 1035783475 h 1460"/>
              <a:gd name="T14" fmla="*/ 40322508 w 1533"/>
              <a:gd name="T15" fmla="*/ 604837496 h 1460"/>
              <a:gd name="T16" fmla="*/ 40322508 w 1533"/>
              <a:gd name="T17" fmla="*/ 176410928 h 1460"/>
              <a:gd name="T18" fmla="*/ 118448174 w 1533"/>
              <a:gd name="T19" fmla="*/ 151209374 h 1460"/>
              <a:gd name="T20" fmla="*/ 189012541 w 1533"/>
              <a:gd name="T21" fmla="*/ 120967509 h 1460"/>
              <a:gd name="T22" fmla="*/ 246975384 w 1533"/>
              <a:gd name="T23" fmla="*/ 85685309 h 1460"/>
              <a:gd name="T24" fmla="*/ 304939765 w 1533"/>
              <a:gd name="T25" fmla="*/ 52924082 h 1460"/>
              <a:gd name="T26" fmla="*/ 352821934 w 1533"/>
              <a:gd name="T27" fmla="*/ 22682199 h 1460"/>
              <a:gd name="T28" fmla="*/ 410786315 w 1533"/>
              <a:gd name="T29" fmla="*/ 5040312 h 1460"/>
              <a:gd name="T30" fmla="*/ 471270158 w 1533"/>
              <a:gd name="T31" fmla="*/ 0 h 1460"/>
              <a:gd name="T32" fmla="*/ 546874837 w 1533"/>
              <a:gd name="T33" fmla="*/ 17640300 h 1460"/>
              <a:gd name="T34" fmla="*/ 630039190 w 1533"/>
              <a:gd name="T35" fmla="*/ 52924082 h 1460"/>
              <a:gd name="T36" fmla="*/ 745966364 w 1533"/>
              <a:gd name="T37" fmla="*/ 128527182 h 1460"/>
              <a:gd name="T38" fmla="*/ 874495311 w 1533"/>
              <a:gd name="T39" fmla="*/ 234373758 h 1460"/>
              <a:gd name="T40" fmla="*/ 1010583733 w 1533"/>
              <a:gd name="T41" fmla="*/ 370463738 h 1460"/>
              <a:gd name="T42" fmla="*/ 1141631843 w 1533"/>
              <a:gd name="T43" fmla="*/ 529232834 h 1460"/>
              <a:gd name="T44" fmla="*/ 1275199315 w 1533"/>
              <a:gd name="T45" fmla="*/ 718245283 h 1460"/>
              <a:gd name="T46" fmla="*/ 1388607127 w 1533"/>
              <a:gd name="T47" fmla="*/ 929936948 h 1460"/>
              <a:gd name="T48" fmla="*/ 1489413366 w 1533"/>
              <a:gd name="T49" fmla="*/ 1169352506 h 1460"/>
              <a:gd name="T50" fmla="*/ 1592738967 w 1533"/>
              <a:gd name="T51" fmla="*/ 1381045560 h 1460"/>
              <a:gd name="T52" fmla="*/ 1718747162 w 1533"/>
              <a:gd name="T53" fmla="*/ 1547375817 h 1460"/>
              <a:gd name="T54" fmla="*/ 1864916208 w 1533"/>
              <a:gd name="T55" fmla="*/ 1675904933 h 1460"/>
              <a:gd name="T56" fmla="*/ 2018646516 w 1533"/>
              <a:gd name="T57" fmla="*/ 1776711150 h 1460"/>
              <a:gd name="T58" fmla="*/ 2147483647 w 1533"/>
              <a:gd name="T59" fmla="*/ 1859875484 h 1460"/>
              <a:gd name="T60" fmla="*/ 2147483647 w 1533"/>
              <a:gd name="T61" fmla="*/ 1948080130 h 1460"/>
              <a:gd name="T62" fmla="*/ 2147483647 w 1533"/>
              <a:gd name="T63" fmla="*/ 2046366984 h 1460"/>
              <a:gd name="T64" fmla="*/ 2147483647 w 1533"/>
              <a:gd name="T65" fmla="*/ 2147483647 h 1460"/>
              <a:gd name="T66" fmla="*/ 2147483647 w 1533"/>
              <a:gd name="T67" fmla="*/ 2147483647 h 1460"/>
              <a:gd name="T68" fmla="*/ 2147483647 w 1533"/>
              <a:gd name="T69" fmla="*/ 2147483647 h 1460"/>
              <a:gd name="T70" fmla="*/ 2147483647 w 1533"/>
              <a:gd name="T71" fmla="*/ 2147483647 h 1460"/>
              <a:gd name="T72" fmla="*/ 2147483647 w 1533"/>
              <a:gd name="T73" fmla="*/ 2147483647 h 1460"/>
              <a:gd name="T74" fmla="*/ 2147483647 w 1533"/>
              <a:gd name="T75" fmla="*/ 2147483647 h 1460"/>
              <a:gd name="T76" fmla="*/ 2147483647 w 1533"/>
              <a:gd name="T77" fmla="*/ 2147483647 h 1460"/>
              <a:gd name="T78" fmla="*/ 2147483647 w 1533"/>
              <a:gd name="T79" fmla="*/ 2147483647 h 1460"/>
              <a:gd name="T80" fmla="*/ 2147483647 w 1533"/>
              <a:gd name="T81" fmla="*/ 2147483647 h 1460"/>
              <a:gd name="T82" fmla="*/ 2147483647 w 1533"/>
              <a:gd name="T83" fmla="*/ 2147483647 h 1460"/>
              <a:gd name="T84" fmla="*/ 2147483647 w 1533"/>
              <a:gd name="T85" fmla="*/ 2147483647 h 1460"/>
              <a:gd name="T86" fmla="*/ 2147483647 w 1533"/>
              <a:gd name="T87" fmla="*/ 2147483647 h 1460"/>
              <a:gd name="T88" fmla="*/ 2147483647 w 1533"/>
              <a:gd name="T89" fmla="*/ 2147483647 h 1460"/>
              <a:gd name="T90" fmla="*/ 1701106864 w 1533"/>
              <a:gd name="T91" fmla="*/ 2147483647 h 1460"/>
              <a:gd name="T92" fmla="*/ 1217236522 w 1533"/>
              <a:gd name="T93" fmla="*/ 2147483647 h 1460"/>
              <a:gd name="T94" fmla="*/ 793850121 w 1533"/>
              <a:gd name="T95" fmla="*/ 2147483647 h 1460"/>
              <a:gd name="T96" fmla="*/ 481350782 w 1533"/>
              <a:gd name="T97" fmla="*/ 2147483647 h 1460"/>
              <a:gd name="T98" fmla="*/ 264617269 w 1533"/>
              <a:gd name="T99" fmla="*/ 2147483647 h 1460"/>
              <a:gd name="T100" fmla="*/ 128528798 w 1533"/>
              <a:gd name="T101" fmla="*/ 2147483647 h 1460"/>
              <a:gd name="T102" fmla="*/ 45362820 w 1533"/>
              <a:gd name="T103" fmla="*/ 2147483647 h 1460"/>
              <a:gd name="T104" fmla="*/ 10080627 w 1533"/>
              <a:gd name="T105" fmla="*/ 2147483647 h 1460"/>
              <a:gd name="T106" fmla="*/ 0 w 1533"/>
              <a:gd name="T107" fmla="*/ 2147483647 h 1460"/>
              <a:gd name="T108" fmla="*/ 12601577 w 1533"/>
              <a:gd name="T109" fmla="*/ 2147483647 h 1460"/>
              <a:gd name="T110" fmla="*/ 27722522 w 1533"/>
              <a:gd name="T111" fmla="*/ 2147483647 h 1460"/>
              <a:gd name="T112" fmla="*/ 40322508 w 1533"/>
              <a:gd name="T113" fmla="*/ 2147483647 h 146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533"/>
              <a:gd name="T172" fmla="*/ 0 h 1460"/>
              <a:gd name="T173" fmla="*/ 1533 w 1533"/>
              <a:gd name="T174" fmla="*/ 1460 h 146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533" h="1460">
                <a:moveTo>
                  <a:pt x="16" y="1434"/>
                </a:moveTo>
                <a:lnTo>
                  <a:pt x="16" y="1263"/>
                </a:lnTo>
                <a:lnTo>
                  <a:pt x="16" y="1093"/>
                </a:lnTo>
                <a:lnTo>
                  <a:pt x="16" y="922"/>
                </a:lnTo>
                <a:lnTo>
                  <a:pt x="16" y="752"/>
                </a:lnTo>
                <a:lnTo>
                  <a:pt x="16" y="581"/>
                </a:lnTo>
                <a:lnTo>
                  <a:pt x="16" y="411"/>
                </a:lnTo>
                <a:lnTo>
                  <a:pt x="16" y="240"/>
                </a:lnTo>
                <a:lnTo>
                  <a:pt x="16" y="70"/>
                </a:lnTo>
                <a:lnTo>
                  <a:pt x="47" y="60"/>
                </a:lnTo>
                <a:lnTo>
                  <a:pt x="75" y="48"/>
                </a:lnTo>
                <a:lnTo>
                  <a:pt x="98" y="34"/>
                </a:lnTo>
                <a:lnTo>
                  <a:pt x="121" y="21"/>
                </a:lnTo>
                <a:lnTo>
                  <a:pt x="140" y="9"/>
                </a:lnTo>
                <a:lnTo>
                  <a:pt x="163" y="2"/>
                </a:lnTo>
                <a:lnTo>
                  <a:pt x="187" y="0"/>
                </a:lnTo>
                <a:lnTo>
                  <a:pt x="217" y="7"/>
                </a:lnTo>
                <a:lnTo>
                  <a:pt x="250" y="21"/>
                </a:lnTo>
                <a:lnTo>
                  <a:pt x="296" y="51"/>
                </a:lnTo>
                <a:lnTo>
                  <a:pt x="347" y="93"/>
                </a:lnTo>
                <a:lnTo>
                  <a:pt x="401" y="147"/>
                </a:lnTo>
                <a:lnTo>
                  <a:pt x="453" y="210"/>
                </a:lnTo>
                <a:lnTo>
                  <a:pt x="506" y="285"/>
                </a:lnTo>
                <a:lnTo>
                  <a:pt x="551" y="369"/>
                </a:lnTo>
                <a:lnTo>
                  <a:pt x="591" y="464"/>
                </a:lnTo>
                <a:lnTo>
                  <a:pt x="632" y="548"/>
                </a:lnTo>
                <a:lnTo>
                  <a:pt x="682" y="614"/>
                </a:lnTo>
                <a:lnTo>
                  <a:pt x="740" y="665"/>
                </a:lnTo>
                <a:lnTo>
                  <a:pt x="801" y="705"/>
                </a:lnTo>
                <a:lnTo>
                  <a:pt x="861" y="738"/>
                </a:lnTo>
                <a:lnTo>
                  <a:pt x="917" y="773"/>
                </a:lnTo>
                <a:lnTo>
                  <a:pt x="964" y="812"/>
                </a:lnTo>
                <a:lnTo>
                  <a:pt x="1001" y="861"/>
                </a:lnTo>
                <a:lnTo>
                  <a:pt x="1050" y="915"/>
                </a:lnTo>
                <a:lnTo>
                  <a:pt x="1134" y="976"/>
                </a:lnTo>
                <a:lnTo>
                  <a:pt x="1237" y="1039"/>
                </a:lnTo>
                <a:lnTo>
                  <a:pt x="1344" y="1102"/>
                </a:lnTo>
                <a:lnTo>
                  <a:pt x="1438" y="1160"/>
                </a:lnTo>
                <a:lnTo>
                  <a:pt x="1506" y="1214"/>
                </a:lnTo>
                <a:lnTo>
                  <a:pt x="1533" y="1261"/>
                </a:lnTo>
                <a:lnTo>
                  <a:pt x="1501" y="1298"/>
                </a:lnTo>
                <a:lnTo>
                  <a:pt x="1403" y="1326"/>
                </a:lnTo>
                <a:lnTo>
                  <a:pt x="1258" y="1354"/>
                </a:lnTo>
                <a:lnTo>
                  <a:pt x="1078" y="1380"/>
                </a:lnTo>
                <a:lnTo>
                  <a:pt x="880" y="1404"/>
                </a:lnTo>
                <a:lnTo>
                  <a:pt x="675" y="1424"/>
                </a:lnTo>
                <a:lnTo>
                  <a:pt x="483" y="1441"/>
                </a:lnTo>
                <a:lnTo>
                  <a:pt x="315" y="1452"/>
                </a:lnTo>
                <a:lnTo>
                  <a:pt x="191" y="1460"/>
                </a:lnTo>
                <a:lnTo>
                  <a:pt x="105" y="1460"/>
                </a:lnTo>
                <a:lnTo>
                  <a:pt x="51" y="1458"/>
                </a:lnTo>
                <a:lnTo>
                  <a:pt x="18" y="1453"/>
                </a:lnTo>
                <a:lnTo>
                  <a:pt x="4" y="1450"/>
                </a:lnTo>
                <a:lnTo>
                  <a:pt x="0" y="1443"/>
                </a:lnTo>
                <a:lnTo>
                  <a:pt x="5" y="1439"/>
                </a:lnTo>
                <a:lnTo>
                  <a:pt x="11" y="1434"/>
                </a:lnTo>
                <a:lnTo>
                  <a:pt x="16" y="1434"/>
                </a:lnTo>
                <a:close/>
              </a:path>
            </a:pathLst>
          </a:custGeom>
          <a:solidFill>
            <a:srgbClr val="3B69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 name="Freeform 124"/>
          <p:cNvSpPr>
            <a:spLocks/>
          </p:cNvSpPr>
          <p:nvPr/>
        </p:nvSpPr>
        <p:spPr bwMode="auto">
          <a:xfrm>
            <a:off x="679450" y="2308714"/>
            <a:ext cx="2336800" cy="2311400"/>
          </a:xfrm>
          <a:custGeom>
            <a:avLst/>
            <a:gdLst>
              <a:gd name="T0" fmla="*/ 45362810 w 1472"/>
              <a:gd name="T1" fmla="*/ 2147483647 h 1456"/>
              <a:gd name="T2" fmla="*/ 45362810 w 1472"/>
              <a:gd name="T3" fmla="*/ 2147483647 h 1456"/>
              <a:gd name="T4" fmla="*/ 45362810 w 1472"/>
              <a:gd name="T5" fmla="*/ 2147483647 h 1456"/>
              <a:gd name="T6" fmla="*/ 45362810 w 1472"/>
              <a:gd name="T7" fmla="*/ 2147483647 h 1456"/>
              <a:gd name="T8" fmla="*/ 45362810 w 1472"/>
              <a:gd name="T9" fmla="*/ 1885077037 h 1456"/>
              <a:gd name="T10" fmla="*/ 45362810 w 1472"/>
              <a:gd name="T11" fmla="*/ 1454130859 h 1456"/>
              <a:gd name="T12" fmla="*/ 45362810 w 1472"/>
              <a:gd name="T13" fmla="*/ 1025702853 h 1456"/>
              <a:gd name="T14" fmla="*/ 45362810 w 1472"/>
              <a:gd name="T15" fmla="*/ 599797185 h 1456"/>
              <a:gd name="T16" fmla="*/ 45362810 w 1472"/>
              <a:gd name="T17" fmla="*/ 171370617 h 1456"/>
              <a:gd name="T18" fmla="*/ 123486871 w 1472"/>
              <a:gd name="T19" fmla="*/ 146169063 h 1456"/>
              <a:gd name="T20" fmla="*/ 191531861 w 1472"/>
              <a:gd name="T21" fmla="*/ 113407837 h 1456"/>
              <a:gd name="T22" fmla="*/ 244454381 w 1472"/>
              <a:gd name="T23" fmla="*/ 78124049 h 1456"/>
              <a:gd name="T24" fmla="*/ 299897800 w 1472"/>
              <a:gd name="T25" fmla="*/ 47883759 h 1456"/>
              <a:gd name="T26" fmla="*/ 345262185 w 1472"/>
              <a:gd name="T27" fmla="*/ 17640300 h 1456"/>
              <a:gd name="T28" fmla="*/ 403224965 w 1472"/>
              <a:gd name="T29" fmla="*/ 5040312 h 1456"/>
              <a:gd name="T30" fmla="*/ 458668484 w 1472"/>
              <a:gd name="T31" fmla="*/ 0 h 1456"/>
              <a:gd name="T32" fmla="*/ 529232835 w 1472"/>
              <a:gd name="T33" fmla="*/ 17640300 h 1456"/>
              <a:gd name="T34" fmla="*/ 614918119 w 1472"/>
              <a:gd name="T35" fmla="*/ 57962805 h 1456"/>
              <a:gd name="T36" fmla="*/ 720764647 w 1472"/>
              <a:gd name="T37" fmla="*/ 131048131 h 1456"/>
              <a:gd name="T38" fmla="*/ 844253254 w 1472"/>
              <a:gd name="T39" fmla="*/ 236894707 h 1456"/>
              <a:gd name="T40" fmla="*/ 975299748 w 1472"/>
              <a:gd name="T41" fmla="*/ 370463737 h 1456"/>
              <a:gd name="T42" fmla="*/ 1098788157 w 1472"/>
              <a:gd name="T43" fmla="*/ 529232833 h 1456"/>
              <a:gd name="T44" fmla="*/ 1227315290 w 1472"/>
              <a:gd name="T45" fmla="*/ 718245283 h 1456"/>
              <a:gd name="T46" fmla="*/ 1340723077 w 1472"/>
              <a:gd name="T47" fmla="*/ 924896637 h 1456"/>
              <a:gd name="T48" fmla="*/ 1439009932 w 1472"/>
              <a:gd name="T49" fmla="*/ 1161791245 h 1456"/>
              <a:gd name="T50" fmla="*/ 1529735527 w 1472"/>
              <a:gd name="T51" fmla="*/ 1378526197 h 1456"/>
              <a:gd name="T52" fmla="*/ 1653222348 w 1472"/>
              <a:gd name="T53" fmla="*/ 1547375815 h 1456"/>
              <a:gd name="T54" fmla="*/ 1791832087 w 1472"/>
              <a:gd name="T55" fmla="*/ 1668343672 h 1456"/>
              <a:gd name="T56" fmla="*/ 1940520463 w 1472"/>
              <a:gd name="T57" fmla="*/ 1771670837 h 1456"/>
              <a:gd name="T58" fmla="*/ 2081649166 w 1472"/>
              <a:gd name="T59" fmla="*/ 1854835172 h 1456"/>
              <a:gd name="T60" fmla="*/ 2147483647 w 1472"/>
              <a:gd name="T61" fmla="*/ 1943039817 h 1456"/>
              <a:gd name="T62" fmla="*/ 2147483647 w 1472"/>
              <a:gd name="T63" fmla="*/ 2036286361 h 1456"/>
              <a:gd name="T64" fmla="*/ 2147483647 w 1472"/>
              <a:gd name="T65" fmla="*/ 2147483647 h 1456"/>
              <a:gd name="T66" fmla="*/ 2147483647 w 1472"/>
              <a:gd name="T67" fmla="*/ 2147483647 h 1456"/>
              <a:gd name="T68" fmla="*/ 2147483647 w 1472"/>
              <a:gd name="T69" fmla="*/ 2147483647 h 1456"/>
              <a:gd name="T70" fmla="*/ 2147483647 w 1472"/>
              <a:gd name="T71" fmla="*/ 2147483647 h 1456"/>
              <a:gd name="T72" fmla="*/ 2147483647 w 1472"/>
              <a:gd name="T73" fmla="*/ 2147483647 h 1456"/>
              <a:gd name="T74" fmla="*/ 2147483647 w 1472"/>
              <a:gd name="T75" fmla="*/ 2147483647 h 1456"/>
              <a:gd name="T76" fmla="*/ 2147483647 w 1472"/>
              <a:gd name="T77" fmla="*/ 2147483647 h 1456"/>
              <a:gd name="T78" fmla="*/ 2147483647 w 1472"/>
              <a:gd name="T79" fmla="*/ 2147483647 h 1456"/>
              <a:gd name="T80" fmla="*/ 2147483647 w 1472"/>
              <a:gd name="T81" fmla="*/ 2147483647 h 1456"/>
              <a:gd name="T82" fmla="*/ 2147483647 w 1472"/>
              <a:gd name="T83" fmla="*/ 2147483647 h 1456"/>
              <a:gd name="T84" fmla="*/ 2147483647 w 1472"/>
              <a:gd name="T85" fmla="*/ 2147483647 h 1456"/>
              <a:gd name="T86" fmla="*/ 2147483647 w 1472"/>
              <a:gd name="T87" fmla="*/ 2147483647 h 1456"/>
              <a:gd name="T88" fmla="*/ 2129531325 w 1472"/>
              <a:gd name="T89" fmla="*/ 2147483647 h 1456"/>
              <a:gd name="T90" fmla="*/ 1635582054 w 1472"/>
              <a:gd name="T91" fmla="*/ 2147483647 h 1456"/>
              <a:gd name="T92" fmla="*/ 1174392820 w 1472"/>
              <a:gd name="T93" fmla="*/ 2147483647 h 1456"/>
              <a:gd name="T94" fmla="*/ 768648393 w 1472"/>
              <a:gd name="T95" fmla="*/ 2147483647 h 1456"/>
              <a:gd name="T96" fmla="*/ 468749105 w 1472"/>
              <a:gd name="T97" fmla="*/ 2147483647 h 1456"/>
              <a:gd name="T98" fmla="*/ 262096262 w 1472"/>
              <a:gd name="T99" fmla="*/ 2147483647 h 1456"/>
              <a:gd name="T100" fmla="*/ 123486871 w 1472"/>
              <a:gd name="T101" fmla="*/ 2147483647 h 1456"/>
              <a:gd name="T102" fmla="*/ 45362810 w 1472"/>
              <a:gd name="T103" fmla="*/ 2147483647 h 1456"/>
              <a:gd name="T104" fmla="*/ 10080625 w 1472"/>
              <a:gd name="T105" fmla="*/ 2147483647 h 1456"/>
              <a:gd name="T106" fmla="*/ 0 w 1472"/>
              <a:gd name="T107" fmla="*/ 2147483647 h 1456"/>
              <a:gd name="T108" fmla="*/ 17640300 w 1472"/>
              <a:gd name="T109" fmla="*/ 2147483647 h 1456"/>
              <a:gd name="T110" fmla="*/ 32761239 w 1472"/>
              <a:gd name="T111" fmla="*/ 2147483647 h 1456"/>
              <a:gd name="T112" fmla="*/ 45362810 w 1472"/>
              <a:gd name="T113" fmla="*/ 2147483647 h 14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72"/>
              <a:gd name="T172" fmla="*/ 0 h 1456"/>
              <a:gd name="T173" fmla="*/ 1472 w 1472"/>
              <a:gd name="T174" fmla="*/ 1456 h 14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72" h="1456">
                <a:moveTo>
                  <a:pt x="18" y="1430"/>
                </a:moveTo>
                <a:lnTo>
                  <a:pt x="18" y="1259"/>
                </a:lnTo>
                <a:lnTo>
                  <a:pt x="18" y="1089"/>
                </a:lnTo>
                <a:lnTo>
                  <a:pt x="18" y="918"/>
                </a:lnTo>
                <a:lnTo>
                  <a:pt x="18" y="748"/>
                </a:lnTo>
                <a:lnTo>
                  <a:pt x="18" y="577"/>
                </a:lnTo>
                <a:lnTo>
                  <a:pt x="18" y="407"/>
                </a:lnTo>
                <a:lnTo>
                  <a:pt x="18" y="238"/>
                </a:lnTo>
                <a:lnTo>
                  <a:pt x="18" y="68"/>
                </a:lnTo>
                <a:lnTo>
                  <a:pt x="49" y="58"/>
                </a:lnTo>
                <a:lnTo>
                  <a:pt x="76" y="45"/>
                </a:lnTo>
                <a:lnTo>
                  <a:pt x="97" y="31"/>
                </a:lnTo>
                <a:lnTo>
                  <a:pt x="119" y="19"/>
                </a:lnTo>
                <a:lnTo>
                  <a:pt x="137" y="7"/>
                </a:lnTo>
                <a:lnTo>
                  <a:pt x="160" y="2"/>
                </a:lnTo>
                <a:lnTo>
                  <a:pt x="182" y="0"/>
                </a:lnTo>
                <a:lnTo>
                  <a:pt x="210" y="7"/>
                </a:lnTo>
                <a:lnTo>
                  <a:pt x="244" y="23"/>
                </a:lnTo>
                <a:lnTo>
                  <a:pt x="286" y="52"/>
                </a:lnTo>
                <a:lnTo>
                  <a:pt x="335" y="94"/>
                </a:lnTo>
                <a:lnTo>
                  <a:pt x="387" y="147"/>
                </a:lnTo>
                <a:lnTo>
                  <a:pt x="436" y="210"/>
                </a:lnTo>
                <a:lnTo>
                  <a:pt x="487" y="285"/>
                </a:lnTo>
                <a:lnTo>
                  <a:pt x="532" y="367"/>
                </a:lnTo>
                <a:lnTo>
                  <a:pt x="571" y="461"/>
                </a:lnTo>
                <a:lnTo>
                  <a:pt x="607" y="547"/>
                </a:lnTo>
                <a:lnTo>
                  <a:pt x="656" y="614"/>
                </a:lnTo>
                <a:lnTo>
                  <a:pt x="711" y="662"/>
                </a:lnTo>
                <a:lnTo>
                  <a:pt x="770" y="703"/>
                </a:lnTo>
                <a:lnTo>
                  <a:pt x="826" y="736"/>
                </a:lnTo>
                <a:lnTo>
                  <a:pt x="882" y="771"/>
                </a:lnTo>
                <a:lnTo>
                  <a:pt x="928" y="808"/>
                </a:lnTo>
                <a:lnTo>
                  <a:pt x="963" y="857"/>
                </a:lnTo>
                <a:lnTo>
                  <a:pt x="1010" y="911"/>
                </a:lnTo>
                <a:lnTo>
                  <a:pt x="1090" y="972"/>
                </a:lnTo>
                <a:lnTo>
                  <a:pt x="1188" y="1035"/>
                </a:lnTo>
                <a:lnTo>
                  <a:pt x="1291" y="1098"/>
                </a:lnTo>
                <a:lnTo>
                  <a:pt x="1382" y="1156"/>
                </a:lnTo>
                <a:lnTo>
                  <a:pt x="1447" y="1210"/>
                </a:lnTo>
                <a:lnTo>
                  <a:pt x="1472" y="1257"/>
                </a:lnTo>
                <a:lnTo>
                  <a:pt x="1444" y="1294"/>
                </a:lnTo>
                <a:lnTo>
                  <a:pt x="1349" y="1322"/>
                </a:lnTo>
                <a:lnTo>
                  <a:pt x="1209" y="1350"/>
                </a:lnTo>
                <a:lnTo>
                  <a:pt x="1036" y="1376"/>
                </a:lnTo>
                <a:lnTo>
                  <a:pt x="845" y="1400"/>
                </a:lnTo>
                <a:lnTo>
                  <a:pt x="649" y="1420"/>
                </a:lnTo>
                <a:lnTo>
                  <a:pt x="466" y="1437"/>
                </a:lnTo>
                <a:lnTo>
                  <a:pt x="305" y="1448"/>
                </a:lnTo>
                <a:lnTo>
                  <a:pt x="186" y="1456"/>
                </a:lnTo>
                <a:lnTo>
                  <a:pt x="104" y="1456"/>
                </a:lnTo>
                <a:lnTo>
                  <a:pt x="49" y="1454"/>
                </a:lnTo>
                <a:lnTo>
                  <a:pt x="18" y="1449"/>
                </a:lnTo>
                <a:lnTo>
                  <a:pt x="4" y="1446"/>
                </a:lnTo>
                <a:lnTo>
                  <a:pt x="0" y="1439"/>
                </a:lnTo>
                <a:lnTo>
                  <a:pt x="7" y="1435"/>
                </a:lnTo>
                <a:lnTo>
                  <a:pt x="13" y="1430"/>
                </a:lnTo>
                <a:lnTo>
                  <a:pt x="18" y="1430"/>
                </a:lnTo>
                <a:close/>
              </a:path>
            </a:pathLst>
          </a:custGeom>
          <a:solidFill>
            <a:srgbClr val="457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7" name="Freeform 125"/>
          <p:cNvSpPr>
            <a:spLocks/>
          </p:cNvSpPr>
          <p:nvPr/>
        </p:nvSpPr>
        <p:spPr bwMode="auto">
          <a:xfrm>
            <a:off x="679450" y="2313477"/>
            <a:ext cx="2236788" cy="2306637"/>
          </a:xfrm>
          <a:custGeom>
            <a:avLst/>
            <a:gdLst>
              <a:gd name="T0" fmla="*/ 40322507 w 1409"/>
              <a:gd name="T1" fmla="*/ 2147483647 h 1453"/>
              <a:gd name="T2" fmla="*/ 40322507 w 1409"/>
              <a:gd name="T3" fmla="*/ 2147483647 h 1453"/>
              <a:gd name="T4" fmla="*/ 40322507 w 1409"/>
              <a:gd name="T5" fmla="*/ 2147483647 h 1453"/>
              <a:gd name="T6" fmla="*/ 40322507 w 1409"/>
              <a:gd name="T7" fmla="*/ 2147483647 h 1453"/>
              <a:gd name="T8" fmla="*/ 40322507 w 1409"/>
              <a:gd name="T9" fmla="*/ 1882555678 h 1453"/>
              <a:gd name="T10" fmla="*/ 40322507 w 1409"/>
              <a:gd name="T11" fmla="*/ 1454128956 h 1453"/>
              <a:gd name="T12" fmla="*/ 40322507 w 1409"/>
              <a:gd name="T13" fmla="*/ 1028223578 h 1453"/>
              <a:gd name="T14" fmla="*/ 40322507 w 1409"/>
              <a:gd name="T15" fmla="*/ 599797054 h 1453"/>
              <a:gd name="T16" fmla="*/ 40322507 w 1409"/>
              <a:gd name="T17" fmla="*/ 176410890 h 1453"/>
              <a:gd name="T18" fmla="*/ 115927223 w 1409"/>
              <a:gd name="T19" fmla="*/ 151209341 h 1453"/>
              <a:gd name="T20" fmla="*/ 181451277 w 1409"/>
              <a:gd name="T21" fmla="*/ 120967483 h 1453"/>
              <a:gd name="T22" fmla="*/ 234375395 w 1409"/>
              <a:gd name="T23" fmla="*/ 85685290 h 1453"/>
              <a:gd name="T24" fmla="*/ 287297876 w 1409"/>
              <a:gd name="T25" fmla="*/ 52922483 h 1453"/>
              <a:gd name="T26" fmla="*/ 332660683 w 1409"/>
              <a:gd name="T27" fmla="*/ 22680606 h 1453"/>
              <a:gd name="T28" fmla="*/ 385584752 w 1409"/>
              <a:gd name="T29" fmla="*/ 5040311 h 1453"/>
              <a:gd name="T30" fmla="*/ 438507332 w 1409"/>
              <a:gd name="T31" fmla="*/ 0 h 1453"/>
              <a:gd name="T32" fmla="*/ 509071698 w 1409"/>
              <a:gd name="T33" fmla="*/ 17640296 h 1453"/>
              <a:gd name="T34" fmla="*/ 587197326 w 1409"/>
              <a:gd name="T35" fmla="*/ 52922483 h 1453"/>
              <a:gd name="T36" fmla="*/ 688003564 w 1409"/>
              <a:gd name="T37" fmla="*/ 128527154 h 1453"/>
              <a:gd name="T38" fmla="*/ 803930737 w 1409"/>
              <a:gd name="T39" fmla="*/ 234373707 h 1453"/>
              <a:gd name="T40" fmla="*/ 932458095 w 1409"/>
              <a:gd name="T41" fmla="*/ 370462069 h 1453"/>
              <a:gd name="T42" fmla="*/ 1055946529 w 1409"/>
              <a:gd name="T43" fmla="*/ 529232718 h 1453"/>
              <a:gd name="T44" fmla="*/ 1174393065 w 1409"/>
              <a:gd name="T45" fmla="*/ 715724178 h 1453"/>
              <a:gd name="T46" fmla="*/ 1280239614 w 1409"/>
              <a:gd name="T47" fmla="*/ 924896436 h 1453"/>
              <a:gd name="T48" fmla="*/ 1376005540 w 1409"/>
              <a:gd name="T49" fmla="*/ 1164311941 h 1453"/>
              <a:gd name="T50" fmla="*/ 1464211792 w 1409"/>
              <a:gd name="T51" fmla="*/ 1376004949 h 1453"/>
              <a:gd name="T52" fmla="*/ 1582658327 w 1409"/>
              <a:gd name="T53" fmla="*/ 1539814221 h 1453"/>
              <a:gd name="T54" fmla="*/ 1716227783 w 1409"/>
              <a:gd name="T55" fmla="*/ 1660781654 h 1453"/>
              <a:gd name="T56" fmla="*/ 1862396827 w 1409"/>
              <a:gd name="T57" fmla="*/ 1764109194 h 1453"/>
              <a:gd name="T58" fmla="*/ 1998485248 w 1409"/>
              <a:gd name="T59" fmla="*/ 1847273510 h 1453"/>
              <a:gd name="T60" fmla="*/ 2127012407 w 1409"/>
              <a:gd name="T61" fmla="*/ 1935479724 h 1453"/>
              <a:gd name="T62" fmla="*/ 2147483647 w 1409"/>
              <a:gd name="T63" fmla="*/ 2031245608 h 1453"/>
              <a:gd name="T64" fmla="*/ 2147483647 w 1409"/>
              <a:gd name="T65" fmla="*/ 2147483647 h 1453"/>
              <a:gd name="T66" fmla="*/ 2147483647 w 1409"/>
              <a:gd name="T67" fmla="*/ 2147483647 h 1453"/>
              <a:gd name="T68" fmla="*/ 2147483647 w 1409"/>
              <a:gd name="T69" fmla="*/ 2147483647 h 1453"/>
              <a:gd name="T70" fmla="*/ 2147483647 w 1409"/>
              <a:gd name="T71" fmla="*/ 2147483647 h 1453"/>
              <a:gd name="T72" fmla="*/ 2147483647 w 1409"/>
              <a:gd name="T73" fmla="*/ 2147483647 h 1453"/>
              <a:gd name="T74" fmla="*/ 2147483647 w 1409"/>
              <a:gd name="T75" fmla="*/ 2147483647 h 1453"/>
              <a:gd name="T76" fmla="*/ 2147483647 w 1409"/>
              <a:gd name="T77" fmla="*/ 2147483647 h 1453"/>
              <a:gd name="T78" fmla="*/ 2147483647 w 1409"/>
              <a:gd name="T79" fmla="*/ 2147483647 h 1453"/>
              <a:gd name="T80" fmla="*/ 2147483647 w 1409"/>
              <a:gd name="T81" fmla="*/ 2147483647 h 1453"/>
              <a:gd name="T82" fmla="*/ 2147483647 w 1409"/>
              <a:gd name="T83" fmla="*/ 2147483647 h 1453"/>
              <a:gd name="T84" fmla="*/ 2147483647 w 1409"/>
              <a:gd name="T85" fmla="*/ 2147483647 h 1453"/>
              <a:gd name="T86" fmla="*/ 2147483647 w 1409"/>
              <a:gd name="T87" fmla="*/ 2147483647 h 1453"/>
              <a:gd name="T88" fmla="*/ 2041327105 w 1409"/>
              <a:gd name="T89" fmla="*/ 2147483647 h 1453"/>
              <a:gd name="T90" fmla="*/ 1565018029 w 1409"/>
              <a:gd name="T91" fmla="*/ 2147483647 h 1453"/>
              <a:gd name="T92" fmla="*/ 1121470584 w 1409"/>
              <a:gd name="T93" fmla="*/ 2147483647 h 1453"/>
              <a:gd name="T94" fmla="*/ 738406683 w 1409"/>
              <a:gd name="T95" fmla="*/ 2147483647 h 1453"/>
              <a:gd name="T96" fmla="*/ 451108905 w 1409"/>
              <a:gd name="T97" fmla="*/ 2147483647 h 1453"/>
              <a:gd name="T98" fmla="*/ 252015693 w 1409"/>
              <a:gd name="T99" fmla="*/ 2147483647 h 1453"/>
              <a:gd name="T100" fmla="*/ 120967535 w 1409"/>
              <a:gd name="T101" fmla="*/ 2147483647 h 1453"/>
              <a:gd name="T102" fmla="*/ 45362819 w 1409"/>
              <a:gd name="T103" fmla="*/ 2147483647 h 1453"/>
              <a:gd name="T104" fmla="*/ 10080627 w 1409"/>
              <a:gd name="T105" fmla="*/ 2147483647 h 1453"/>
              <a:gd name="T106" fmla="*/ 0 w 1409"/>
              <a:gd name="T107" fmla="*/ 2147483647 h 1453"/>
              <a:gd name="T108" fmla="*/ 15120942 w 1409"/>
              <a:gd name="T109" fmla="*/ 2147483647 h 1453"/>
              <a:gd name="T110" fmla="*/ 32762833 w 1409"/>
              <a:gd name="T111" fmla="*/ 2147483647 h 1453"/>
              <a:gd name="T112" fmla="*/ 40322507 w 1409"/>
              <a:gd name="T113" fmla="*/ 2147483647 h 145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09"/>
              <a:gd name="T172" fmla="*/ 0 h 1453"/>
              <a:gd name="T173" fmla="*/ 1409 w 1409"/>
              <a:gd name="T174" fmla="*/ 1453 h 145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09" h="1453">
                <a:moveTo>
                  <a:pt x="16" y="1427"/>
                </a:moveTo>
                <a:lnTo>
                  <a:pt x="16" y="1256"/>
                </a:lnTo>
                <a:lnTo>
                  <a:pt x="16" y="1086"/>
                </a:lnTo>
                <a:lnTo>
                  <a:pt x="16" y="916"/>
                </a:lnTo>
                <a:lnTo>
                  <a:pt x="16" y="747"/>
                </a:lnTo>
                <a:lnTo>
                  <a:pt x="16" y="577"/>
                </a:lnTo>
                <a:lnTo>
                  <a:pt x="16" y="408"/>
                </a:lnTo>
                <a:lnTo>
                  <a:pt x="16" y="238"/>
                </a:lnTo>
                <a:lnTo>
                  <a:pt x="16" y="70"/>
                </a:lnTo>
                <a:lnTo>
                  <a:pt x="46" y="60"/>
                </a:lnTo>
                <a:lnTo>
                  <a:pt x="72" y="48"/>
                </a:lnTo>
                <a:lnTo>
                  <a:pt x="93" y="34"/>
                </a:lnTo>
                <a:lnTo>
                  <a:pt x="114" y="21"/>
                </a:lnTo>
                <a:lnTo>
                  <a:pt x="132" y="9"/>
                </a:lnTo>
                <a:lnTo>
                  <a:pt x="153" y="2"/>
                </a:lnTo>
                <a:lnTo>
                  <a:pt x="174" y="0"/>
                </a:lnTo>
                <a:lnTo>
                  <a:pt x="202" y="7"/>
                </a:lnTo>
                <a:lnTo>
                  <a:pt x="233" y="21"/>
                </a:lnTo>
                <a:lnTo>
                  <a:pt x="273" y="51"/>
                </a:lnTo>
                <a:lnTo>
                  <a:pt x="319" y="93"/>
                </a:lnTo>
                <a:lnTo>
                  <a:pt x="370" y="147"/>
                </a:lnTo>
                <a:lnTo>
                  <a:pt x="419" y="210"/>
                </a:lnTo>
                <a:lnTo>
                  <a:pt x="466" y="284"/>
                </a:lnTo>
                <a:lnTo>
                  <a:pt x="508" y="367"/>
                </a:lnTo>
                <a:lnTo>
                  <a:pt x="546" y="462"/>
                </a:lnTo>
                <a:lnTo>
                  <a:pt x="581" y="546"/>
                </a:lnTo>
                <a:lnTo>
                  <a:pt x="628" y="611"/>
                </a:lnTo>
                <a:lnTo>
                  <a:pt x="681" y="659"/>
                </a:lnTo>
                <a:lnTo>
                  <a:pt x="739" y="700"/>
                </a:lnTo>
                <a:lnTo>
                  <a:pt x="793" y="733"/>
                </a:lnTo>
                <a:lnTo>
                  <a:pt x="844" y="768"/>
                </a:lnTo>
                <a:lnTo>
                  <a:pt x="887" y="806"/>
                </a:lnTo>
                <a:lnTo>
                  <a:pt x="921" y="855"/>
                </a:lnTo>
                <a:lnTo>
                  <a:pt x="966" y="909"/>
                </a:lnTo>
                <a:lnTo>
                  <a:pt x="1043" y="971"/>
                </a:lnTo>
                <a:lnTo>
                  <a:pt x="1137" y="1034"/>
                </a:lnTo>
                <a:lnTo>
                  <a:pt x="1237" y="1097"/>
                </a:lnTo>
                <a:lnTo>
                  <a:pt x="1323" y="1154"/>
                </a:lnTo>
                <a:lnTo>
                  <a:pt x="1386" y="1208"/>
                </a:lnTo>
                <a:lnTo>
                  <a:pt x="1409" y="1254"/>
                </a:lnTo>
                <a:lnTo>
                  <a:pt x="1382" y="1291"/>
                </a:lnTo>
                <a:lnTo>
                  <a:pt x="1293" y="1319"/>
                </a:lnTo>
                <a:lnTo>
                  <a:pt x="1158" y="1347"/>
                </a:lnTo>
                <a:lnTo>
                  <a:pt x="992" y="1373"/>
                </a:lnTo>
                <a:lnTo>
                  <a:pt x="810" y="1397"/>
                </a:lnTo>
                <a:lnTo>
                  <a:pt x="621" y="1417"/>
                </a:lnTo>
                <a:lnTo>
                  <a:pt x="445" y="1434"/>
                </a:lnTo>
                <a:lnTo>
                  <a:pt x="293" y="1445"/>
                </a:lnTo>
                <a:lnTo>
                  <a:pt x="179" y="1453"/>
                </a:lnTo>
                <a:lnTo>
                  <a:pt x="100" y="1453"/>
                </a:lnTo>
                <a:lnTo>
                  <a:pt x="48" y="1451"/>
                </a:lnTo>
                <a:lnTo>
                  <a:pt x="18" y="1446"/>
                </a:lnTo>
                <a:lnTo>
                  <a:pt x="4" y="1443"/>
                </a:lnTo>
                <a:lnTo>
                  <a:pt x="0" y="1436"/>
                </a:lnTo>
                <a:lnTo>
                  <a:pt x="6" y="1432"/>
                </a:lnTo>
                <a:lnTo>
                  <a:pt x="13" y="1427"/>
                </a:lnTo>
                <a:lnTo>
                  <a:pt x="16" y="1427"/>
                </a:lnTo>
                <a:close/>
              </a:path>
            </a:pathLst>
          </a:custGeom>
          <a:solidFill>
            <a:srgbClr val="4F78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 name="Freeform 126"/>
          <p:cNvSpPr>
            <a:spLocks/>
          </p:cNvSpPr>
          <p:nvPr/>
        </p:nvSpPr>
        <p:spPr bwMode="auto">
          <a:xfrm>
            <a:off x="679450" y="2316652"/>
            <a:ext cx="2138363" cy="2303462"/>
          </a:xfrm>
          <a:custGeom>
            <a:avLst/>
            <a:gdLst>
              <a:gd name="T0" fmla="*/ 40322507 w 1347"/>
              <a:gd name="T1" fmla="*/ 2147483647 h 1451"/>
              <a:gd name="T2" fmla="*/ 40322507 w 1347"/>
              <a:gd name="T3" fmla="*/ 2147483647 h 1451"/>
              <a:gd name="T4" fmla="*/ 40322507 w 1347"/>
              <a:gd name="T5" fmla="*/ 2147483647 h 1451"/>
              <a:gd name="T6" fmla="*/ 40322507 w 1347"/>
              <a:gd name="T7" fmla="*/ 2147483647 h 1451"/>
              <a:gd name="T8" fmla="*/ 40322507 w 1347"/>
              <a:gd name="T9" fmla="*/ 1882555677 h 1451"/>
              <a:gd name="T10" fmla="*/ 40322507 w 1347"/>
              <a:gd name="T11" fmla="*/ 1454128954 h 1451"/>
              <a:gd name="T12" fmla="*/ 40322507 w 1347"/>
              <a:gd name="T13" fmla="*/ 1025702629 h 1451"/>
              <a:gd name="T14" fmla="*/ 40322507 w 1347"/>
              <a:gd name="T15" fmla="*/ 599797054 h 1451"/>
              <a:gd name="T16" fmla="*/ 40322507 w 1347"/>
              <a:gd name="T17" fmla="*/ 176410889 h 1451"/>
              <a:gd name="T18" fmla="*/ 110886910 w 1347"/>
              <a:gd name="T19" fmla="*/ 151209341 h 1451"/>
              <a:gd name="T20" fmla="*/ 176410964 w 1347"/>
              <a:gd name="T21" fmla="*/ 118446534 h 1451"/>
              <a:gd name="T22" fmla="*/ 226814133 w 1347"/>
              <a:gd name="T23" fmla="*/ 83164341 h 1451"/>
              <a:gd name="T24" fmla="*/ 274697889 w 1347"/>
              <a:gd name="T25" fmla="*/ 52922483 h 1451"/>
              <a:gd name="T26" fmla="*/ 317539746 w 1347"/>
              <a:gd name="T27" fmla="*/ 22680606 h 1451"/>
              <a:gd name="T28" fmla="*/ 367942864 w 1347"/>
              <a:gd name="T29" fmla="*/ 5040311 h 1451"/>
              <a:gd name="T30" fmla="*/ 420867032 w 1347"/>
              <a:gd name="T31" fmla="*/ 0 h 1451"/>
              <a:gd name="T32" fmla="*/ 486391086 w 1347"/>
              <a:gd name="T33" fmla="*/ 17640296 h 1451"/>
              <a:gd name="T34" fmla="*/ 561995764 w 1347"/>
              <a:gd name="T35" fmla="*/ 52922483 h 1451"/>
              <a:gd name="T36" fmla="*/ 662802001 w 1347"/>
              <a:gd name="T37" fmla="*/ 128527153 h 1451"/>
              <a:gd name="T38" fmla="*/ 773688861 w 1347"/>
              <a:gd name="T39" fmla="*/ 234373707 h 1451"/>
              <a:gd name="T40" fmla="*/ 892135595 w 1347"/>
              <a:gd name="T41" fmla="*/ 370462069 h 1451"/>
              <a:gd name="T42" fmla="*/ 1005543405 w 1347"/>
              <a:gd name="T43" fmla="*/ 529232718 h 1451"/>
              <a:gd name="T44" fmla="*/ 1121470578 w 1347"/>
              <a:gd name="T45" fmla="*/ 713203229 h 1451"/>
              <a:gd name="T46" fmla="*/ 1222276815 w 1347"/>
              <a:gd name="T47" fmla="*/ 924896435 h 1451"/>
              <a:gd name="T48" fmla="*/ 1315521790 w 1347"/>
              <a:gd name="T49" fmla="*/ 1164311940 h 1451"/>
              <a:gd name="T50" fmla="*/ 1403728041 w 1347"/>
              <a:gd name="T51" fmla="*/ 1376004948 h 1451"/>
              <a:gd name="T52" fmla="*/ 1517134264 w 1347"/>
              <a:gd name="T53" fmla="*/ 1537294858 h 1451"/>
              <a:gd name="T54" fmla="*/ 1640622698 w 1347"/>
              <a:gd name="T55" fmla="*/ 1665822359 h 1451"/>
              <a:gd name="T56" fmla="*/ 1781751827 w 1347"/>
              <a:gd name="T57" fmla="*/ 1766628553 h 1451"/>
              <a:gd name="T58" fmla="*/ 1910278985 w 1347"/>
              <a:gd name="T59" fmla="*/ 1849794457 h 1451"/>
              <a:gd name="T60" fmla="*/ 2038807731 w 1347"/>
              <a:gd name="T61" fmla="*/ 1935479722 h 1451"/>
              <a:gd name="T62" fmla="*/ 2139613968 w 1347"/>
              <a:gd name="T63" fmla="*/ 2026205297 h 1451"/>
              <a:gd name="T64" fmla="*/ 2147483647 w 1347"/>
              <a:gd name="T65" fmla="*/ 2147483647 h 1451"/>
              <a:gd name="T66" fmla="*/ 2147483647 w 1347"/>
              <a:gd name="T67" fmla="*/ 2147483647 h 1451"/>
              <a:gd name="T68" fmla="*/ 2147483647 w 1347"/>
              <a:gd name="T69" fmla="*/ 2147483647 h 1451"/>
              <a:gd name="T70" fmla="*/ 2147483647 w 1347"/>
              <a:gd name="T71" fmla="*/ 2147483647 h 1451"/>
              <a:gd name="T72" fmla="*/ 2147483647 w 1347"/>
              <a:gd name="T73" fmla="*/ 2147483647 h 1451"/>
              <a:gd name="T74" fmla="*/ 2147483647 w 1347"/>
              <a:gd name="T75" fmla="*/ 2147483647 h 1451"/>
              <a:gd name="T76" fmla="*/ 2147483647 w 1347"/>
              <a:gd name="T77" fmla="*/ 2147483647 h 1451"/>
              <a:gd name="T78" fmla="*/ 2147483647 w 1347"/>
              <a:gd name="T79" fmla="*/ 2147483647 h 1451"/>
              <a:gd name="T80" fmla="*/ 2147483647 w 1347"/>
              <a:gd name="T81" fmla="*/ 2147483647 h 1451"/>
              <a:gd name="T82" fmla="*/ 2147483647 w 1347"/>
              <a:gd name="T83" fmla="*/ 2147483647 h 1451"/>
              <a:gd name="T84" fmla="*/ 2147483647 w 1347"/>
              <a:gd name="T85" fmla="*/ 2147483647 h 1451"/>
              <a:gd name="T86" fmla="*/ 2147483647 w 1347"/>
              <a:gd name="T87" fmla="*/ 2147483647 h 1451"/>
              <a:gd name="T88" fmla="*/ 1953122430 w 1347"/>
              <a:gd name="T89" fmla="*/ 2147483647 h 1451"/>
              <a:gd name="T90" fmla="*/ 1499493966 w 1347"/>
              <a:gd name="T91" fmla="*/ 2147483647 h 1451"/>
              <a:gd name="T92" fmla="*/ 1076107771 w 1347"/>
              <a:gd name="T93" fmla="*/ 2147483647 h 1451"/>
              <a:gd name="T94" fmla="*/ 705643858 w 1347"/>
              <a:gd name="T95" fmla="*/ 2147483647 h 1451"/>
              <a:gd name="T96" fmla="*/ 428426706 w 1347"/>
              <a:gd name="T97" fmla="*/ 2147483647 h 1451"/>
              <a:gd name="T98" fmla="*/ 239415706 w 1347"/>
              <a:gd name="T99" fmla="*/ 2147483647 h 1451"/>
              <a:gd name="T100" fmla="*/ 115927222 w 1347"/>
              <a:gd name="T101" fmla="*/ 2147483647 h 1451"/>
              <a:gd name="T102" fmla="*/ 40322507 w 1347"/>
              <a:gd name="T103" fmla="*/ 2147483647 h 1451"/>
              <a:gd name="T104" fmla="*/ 10080627 w 1347"/>
              <a:gd name="T105" fmla="*/ 2147483647 h 1451"/>
              <a:gd name="T106" fmla="*/ 0 w 1347"/>
              <a:gd name="T107" fmla="*/ 2147483647 h 1451"/>
              <a:gd name="T108" fmla="*/ 15120942 w 1347"/>
              <a:gd name="T109" fmla="*/ 2147483647 h 1451"/>
              <a:gd name="T110" fmla="*/ 32762833 w 1347"/>
              <a:gd name="T111" fmla="*/ 2147483647 h 1451"/>
              <a:gd name="T112" fmla="*/ 40322507 w 1347"/>
              <a:gd name="T113" fmla="*/ 2147483647 h 145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47"/>
              <a:gd name="T172" fmla="*/ 0 h 1451"/>
              <a:gd name="T173" fmla="*/ 1347 w 1347"/>
              <a:gd name="T174" fmla="*/ 1451 h 145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47" h="1451">
                <a:moveTo>
                  <a:pt x="16" y="1425"/>
                </a:moveTo>
                <a:lnTo>
                  <a:pt x="16" y="1254"/>
                </a:lnTo>
                <a:lnTo>
                  <a:pt x="16" y="1084"/>
                </a:lnTo>
                <a:lnTo>
                  <a:pt x="16" y="914"/>
                </a:lnTo>
                <a:lnTo>
                  <a:pt x="16" y="747"/>
                </a:lnTo>
                <a:lnTo>
                  <a:pt x="16" y="577"/>
                </a:lnTo>
                <a:lnTo>
                  <a:pt x="16" y="407"/>
                </a:lnTo>
                <a:lnTo>
                  <a:pt x="16" y="238"/>
                </a:lnTo>
                <a:lnTo>
                  <a:pt x="16" y="70"/>
                </a:lnTo>
                <a:lnTo>
                  <a:pt x="44" y="60"/>
                </a:lnTo>
                <a:lnTo>
                  <a:pt x="70" y="47"/>
                </a:lnTo>
                <a:lnTo>
                  <a:pt x="90" y="33"/>
                </a:lnTo>
                <a:lnTo>
                  <a:pt x="109" y="21"/>
                </a:lnTo>
                <a:lnTo>
                  <a:pt x="126" y="9"/>
                </a:lnTo>
                <a:lnTo>
                  <a:pt x="146" y="2"/>
                </a:lnTo>
                <a:lnTo>
                  <a:pt x="167" y="0"/>
                </a:lnTo>
                <a:lnTo>
                  <a:pt x="193" y="7"/>
                </a:lnTo>
                <a:lnTo>
                  <a:pt x="223" y="21"/>
                </a:lnTo>
                <a:lnTo>
                  <a:pt x="263" y="51"/>
                </a:lnTo>
                <a:lnTo>
                  <a:pt x="307" y="93"/>
                </a:lnTo>
                <a:lnTo>
                  <a:pt x="354" y="147"/>
                </a:lnTo>
                <a:lnTo>
                  <a:pt x="399" y="210"/>
                </a:lnTo>
                <a:lnTo>
                  <a:pt x="445" y="283"/>
                </a:lnTo>
                <a:lnTo>
                  <a:pt x="485" y="367"/>
                </a:lnTo>
                <a:lnTo>
                  <a:pt x="522" y="462"/>
                </a:lnTo>
                <a:lnTo>
                  <a:pt x="557" y="546"/>
                </a:lnTo>
                <a:lnTo>
                  <a:pt x="602" y="610"/>
                </a:lnTo>
                <a:lnTo>
                  <a:pt x="651" y="661"/>
                </a:lnTo>
                <a:lnTo>
                  <a:pt x="707" y="701"/>
                </a:lnTo>
                <a:lnTo>
                  <a:pt x="758" y="734"/>
                </a:lnTo>
                <a:lnTo>
                  <a:pt x="809" y="768"/>
                </a:lnTo>
                <a:lnTo>
                  <a:pt x="849" y="804"/>
                </a:lnTo>
                <a:lnTo>
                  <a:pt x="882" y="853"/>
                </a:lnTo>
                <a:lnTo>
                  <a:pt x="924" y="907"/>
                </a:lnTo>
                <a:lnTo>
                  <a:pt x="998" y="969"/>
                </a:lnTo>
                <a:lnTo>
                  <a:pt x="1089" y="1032"/>
                </a:lnTo>
                <a:lnTo>
                  <a:pt x="1183" y="1095"/>
                </a:lnTo>
                <a:lnTo>
                  <a:pt x="1265" y="1152"/>
                </a:lnTo>
                <a:lnTo>
                  <a:pt x="1326" y="1206"/>
                </a:lnTo>
                <a:lnTo>
                  <a:pt x="1347" y="1252"/>
                </a:lnTo>
                <a:lnTo>
                  <a:pt x="1323" y="1289"/>
                </a:lnTo>
                <a:lnTo>
                  <a:pt x="1237" y="1317"/>
                </a:lnTo>
                <a:lnTo>
                  <a:pt x="1109" y="1346"/>
                </a:lnTo>
                <a:lnTo>
                  <a:pt x="950" y="1371"/>
                </a:lnTo>
                <a:lnTo>
                  <a:pt x="775" y="1395"/>
                </a:lnTo>
                <a:lnTo>
                  <a:pt x="595" y="1415"/>
                </a:lnTo>
                <a:lnTo>
                  <a:pt x="427" y="1432"/>
                </a:lnTo>
                <a:lnTo>
                  <a:pt x="280" y="1443"/>
                </a:lnTo>
                <a:lnTo>
                  <a:pt x="170" y="1451"/>
                </a:lnTo>
                <a:lnTo>
                  <a:pt x="95" y="1451"/>
                </a:lnTo>
                <a:lnTo>
                  <a:pt x="46" y="1449"/>
                </a:lnTo>
                <a:lnTo>
                  <a:pt x="16" y="1444"/>
                </a:lnTo>
                <a:lnTo>
                  <a:pt x="4" y="1441"/>
                </a:lnTo>
                <a:lnTo>
                  <a:pt x="0" y="1434"/>
                </a:lnTo>
                <a:lnTo>
                  <a:pt x="6" y="1430"/>
                </a:lnTo>
                <a:lnTo>
                  <a:pt x="13" y="1425"/>
                </a:lnTo>
                <a:lnTo>
                  <a:pt x="16" y="1425"/>
                </a:lnTo>
                <a:close/>
              </a:path>
            </a:pathLst>
          </a:custGeom>
          <a:solidFill>
            <a:srgbClr val="5980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9" name="Freeform 127"/>
          <p:cNvSpPr>
            <a:spLocks/>
          </p:cNvSpPr>
          <p:nvPr/>
        </p:nvSpPr>
        <p:spPr bwMode="auto">
          <a:xfrm>
            <a:off x="682625" y="2324589"/>
            <a:ext cx="2038350" cy="2295525"/>
          </a:xfrm>
          <a:custGeom>
            <a:avLst/>
            <a:gdLst>
              <a:gd name="T0" fmla="*/ 35282186 w 1284"/>
              <a:gd name="T1" fmla="*/ 2147483647 h 1446"/>
              <a:gd name="T2" fmla="*/ 35282186 w 1284"/>
              <a:gd name="T3" fmla="*/ 2147483647 h 1446"/>
              <a:gd name="T4" fmla="*/ 35282186 w 1284"/>
              <a:gd name="T5" fmla="*/ 2147483647 h 1446"/>
              <a:gd name="T6" fmla="*/ 35282186 w 1284"/>
              <a:gd name="T7" fmla="*/ 2147483647 h 1446"/>
              <a:gd name="T8" fmla="*/ 35282186 w 1284"/>
              <a:gd name="T9" fmla="*/ 1872475461 h 1446"/>
              <a:gd name="T10" fmla="*/ 35282186 w 1284"/>
              <a:gd name="T11" fmla="*/ 1446569596 h 1446"/>
              <a:gd name="T12" fmla="*/ 35282186 w 1284"/>
              <a:gd name="T13" fmla="*/ 1023183489 h 1446"/>
              <a:gd name="T14" fmla="*/ 35282186 w 1284"/>
              <a:gd name="T15" fmla="*/ 594756873 h 1446"/>
              <a:gd name="T16" fmla="*/ 35282186 w 1284"/>
              <a:gd name="T17" fmla="*/ 173891566 h 1446"/>
              <a:gd name="T18" fmla="*/ 100806236 w 1284"/>
              <a:gd name="T19" fmla="*/ 146169063 h 1446"/>
              <a:gd name="T20" fmla="*/ 158769039 w 1284"/>
              <a:gd name="T21" fmla="*/ 120967509 h 1446"/>
              <a:gd name="T22" fmla="*/ 206652784 w 1284"/>
              <a:gd name="T23" fmla="*/ 85685308 h 1446"/>
              <a:gd name="T24" fmla="*/ 257055939 w 1284"/>
              <a:gd name="T25" fmla="*/ 52924082 h 1446"/>
              <a:gd name="T26" fmla="*/ 294857475 w 1284"/>
              <a:gd name="T27" fmla="*/ 22682199 h 1446"/>
              <a:gd name="T28" fmla="*/ 340221857 w 1284"/>
              <a:gd name="T29" fmla="*/ 5040312 h 1446"/>
              <a:gd name="T30" fmla="*/ 393144325 w 1284"/>
              <a:gd name="T31" fmla="*/ 0 h 1446"/>
              <a:gd name="T32" fmla="*/ 453628151 w 1284"/>
              <a:gd name="T33" fmla="*/ 17640300 h 1446"/>
              <a:gd name="T34" fmla="*/ 529232810 w 1284"/>
              <a:gd name="T35" fmla="*/ 52924082 h 1446"/>
              <a:gd name="T36" fmla="*/ 622477762 w 1284"/>
              <a:gd name="T37" fmla="*/ 128527181 h 1446"/>
              <a:gd name="T38" fmla="*/ 728325871 w 1284"/>
              <a:gd name="T39" fmla="*/ 234373758 h 1446"/>
              <a:gd name="T40" fmla="*/ 846772575 w 1284"/>
              <a:gd name="T41" fmla="*/ 370463737 h 1446"/>
              <a:gd name="T42" fmla="*/ 957659408 w 1284"/>
              <a:gd name="T43" fmla="*/ 529232832 h 1446"/>
              <a:gd name="T44" fmla="*/ 1068546241 w 1284"/>
              <a:gd name="T45" fmla="*/ 715724332 h 1446"/>
              <a:gd name="T46" fmla="*/ 1164312142 w 1284"/>
              <a:gd name="T47" fmla="*/ 922377273 h 1446"/>
              <a:gd name="T48" fmla="*/ 1252516783 w 1284"/>
              <a:gd name="T49" fmla="*/ 1159271880 h 1446"/>
              <a:gd name="T50" fmla="*/ 1330642391 w 1284"/>
              <a:gd name="T51" fmla="*/ 1370964934 h 1446"/>
              <a:gd name="T52" fmla="*/ 1441529224 w 1284"/>
              <a:gd name="T53" fmla="*/ 1534775829 h 1446"/>
              <a:gd name="T54" fmla="*/ 1559977316 w 1284"/>
              <a:gd name="T55" fmla="*/ 1658262649 h 1446"/>
              <a:gd name="T56" fmla="*/ 1693545150 w 1284"/>
              <a:gd name="T57" fmla="*/ 1759069262 h 1446"/>
              <a:gd name="T58" fmla="*/ 1817031965 w 1284"/>
              <a:gd name="T59" fmla="*/ 1842233597 h 1446"/>
              <a:gd name="T60" fmla="*/ 1935480058 w 1284"/>
              <a:gd name="T61" fmla="*/ 1930439829 h 1446"/>
              <a:gd name="T62" fmla="*/ 2036286269 w 1284"/>
              <a:gd name="T63" fmla="*/ 2023684785 h 1446"/>
              <a:gd name="T64" fmla="*/ 2111890928 w 1284"/>
              <a:gd name="T65" fmla="*/ 2147173194 h 1446"/>
              <a:gd name="T66" fmla="*/ 2147483647 w 1284"/>
              <a:gd name="T67" fmla="*/ 2147483647 h 1446"/>
              <a:gd name="T68" fmla="*/ 2147483647 w 1284"/>
              <a:gd name="T69" fmla="*/ 2147483647 h 1446"/>
              <a:gd name="T70" fmla="*/ 2147483647 w 1284"/>
              <a:gd name="T71" fmla="*/ 2147483647 h 1446"/>
              <a:gd name="T72" fmla="*/ 2147483647 w 1284"/>
              <a:gd name="T73" fmla="*/ 2147483647 h 1446"/>
              <a:gd name="T74" fmla="*/ 2147483647 w 1284"/>
              <a:gd name="T75" fmla="*/ 2147483647 h 1446"/>
              <a:gd name="T76" fmla="*/ 2147483647 w 1284"/>
              <a:gd name="T77" fmla="*/ 2147483647 h 1446"/>
              <a:gd name="T78" fmla="*/ 2147483647 w 1284"/>
              <a:gd name="T79" fmla="*/ 2147483647 h 1446"/>
              <a:gd name="T80" fmla="*/ 2147483647 w 1284"/>
              <a:gd name="T81" fmla="*/ 2147483647 h 1446"/>
              <a:gd name="T82" fmla="*/ 2147483647 w 1284"/>
              <a:gd name="T83" fmla="*/ 2147483647 h 1446"/>
              <a:gd name="T84" fmla="*/ 2147483647 w 1284"/>
              <a:gd name="T85" fmla="*/ 2147483647 h 1446"/>
              <a:gd name="T86" fmla="*/ 2147483647 w 1284"/>
              <a:gd name="T87" fmla="*/ 2147483647 h 1446"/>
              <a:gd name="T88" fmla="*/ 1859875399 w 1284"/>
              <a:gd name="T89" fmla="*/ 2147483647 h 1446"/>
              <a:gd name="T90" fmla="*/ 1423888930 w 1284"/>
              <a:gd name="T91" fmla="*/ 2147483647 h 1446"/>
              <a:gd name="T92" fmla="*/ 1018143135 w 1284"/>
              <a:gd name="T93" fmla="*/ 2147483647 h 1446"/>
              <a:gd name="T94" fmla="*/ 665321195 w 1284"/>
              <a:gd name="T95" fmla="*/ 2147483647 h 1446"/>
              <a:gd name="T96" fmla="*/ 405744307 w 1284"/>
              <a:gd name="T97" fmla="*/ 2147483647 h 1446"/>
              <a:gd name="T98" fmla="*/ 224293126 w 1284"/>
              <a:gd name="T99" fmla="*/ 2147483647 h 1446"/>
              <a:gd name="T100" fmla="*/ 105846572 w 1284"/>
              <a:gd name="T101" fmla="*/ 2147483647 h 1446"/>
              <a:gd name="T102" fmla="*/ 35282186 w 1284"/>
              <a:gd name="T103" fmla="*/ 2147483647 h 1446"/>
              <a:gd name="T104" fmla="*/ 10080624 w 1284"/>
              <a:gd name="T105" fmla="*/ 2147483647 h 1446"/>
              <a:gd name="T106" fmla="*/ 0 w 1284"/>
              <a:gd name="T107" fmla="*/ 2147483647 h 1446"/>
              <a:gd name="T108" fmla="*/ 12601573 w 1284"/>
              <a:gd name="T109" fmla="*/ 2147483647 h 1446"/>
              <a:gd name="T110" fmla="*/ 27720927 w 1284"/>
              <a:gd name="T111" fmla="*/ 2147483647 h 1446"/>
              <a:gd name="T112" fmla="*/ 35282186 w 1284"/>
              <a:gd name="T113" fmla="*/ 2147483647 h 144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84"/>
              <a:gd name="T172" fmla="*/ 0 h 1446"/>
              <a:gd name="T173" fmla="*/ 1284 w 1284"/>
              <a:gd name="T174" fmla="*/ 1446 h 144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84" h="1446">
                <a:moveTo>
                  <a:pt x="14" y="1420"/>
                </a:moveTo>
                <a:lnTo>
                  <a:pt x="14" y="1250"/>
                </a:lnTo>
                <a:lnTo>
                  <a:pt x="14" y="1081"/>
                </a:lnTo>
                <a:lnTo>
                  <a:pt x="14" y="911"/>
                </a:lnTo>
                <a:lnTo>
                  <a:pt x="14" y="743"/>
                </a:lnTo>
                <a:lnTo>
                  <a:pt x="14" y="574"/>
                </a:lnTo>
                <a:lnTo>
                  <a:pt x="14" y="406"/>
                </a:lnTo>
                <a:lnTo>
                  <a:pt x="14" y="236"/>
                </a:lnTo>
                <a:lnTo>
                  <a:pt x="14" y="69"/>
                </a:lnTo>
                <a:lnTo>
                  <a:pt x="40" y="58"/>
                </a:lnTo>
                <a:lnTo>
                  <a:pt x="63" y="48"/>
                </a:lnTo>
                <a:lnTo>
                  <a:pt x="82" y="34"/>
                </a:lnTo>
                <a:lnTo>
                  <a:pt x="102" y="21"/>
                </a:lnTo>
                <a:lnTo>
                  <a:pt x="117" y="9"/>
                </a:lnTo>
                <a:lnTo>
                  <a:pt x="135" y="2"/>
                </a:lnTo>
                <a:lnTo>
                  <a:pt x="156" y="0"/>
                </a:lnTo>
                <a:lnTo>
                  <a:pt x="180" y="7"/>
                </a:lnTo>
                <a:lnTo>
                  <a:pt x="210" y="21"/>
                </a:lnTo>
                <a:lnTo>
                  <a:pt x="247" y="51"/>
                </a:lnTo>
                <a:lnTo>
                  <a:pt x="289" y="93"/>
                </a:lnTo>
                <a:lnTo>
                  <a:pt x="336" y="147"/>
                </a:lnTo>
                <a:lnTo>
                  <a:pt x="380" y="210"/>
                </a:lnTo>
                <a:lnTo>
                  <a:pt x="424" y="284"/>
                </a:lnTo>
                <a:lnTo>
                  <a:pt x="462" y="366"/>
                </a:lnTo>
                <a:lnTo>
                  <a:pt x="497" y="460"/>
                </a:lnTo>
                <a:lnTo>
                  <a:pt x="528" y="544"/>
                </a:lnTo>
                <a:lnTo>
                  <a:pt x="572" y="609"/>
                </a:lnTo>
                <a:lnTo>
                  <a:pt x="619" y="658"/>
                </a:lnTo>
                <a:lnTo>
                  <a:pt x="672" y="698"/>
                </a:lnTo>
                <a:lnTo>
                  <a:pt x="721" y="731"/>
                </a:lnTo>
                <a:lnTo>
                  <a:pt x="768" y="766"/>
                </a:lnTo>
                <a:lnTo>
                  <a:pt x="808" y="803"/>
                </a:lnTo>
                <a:lnTo>
                  <a:pt x="838" y="852"/>
                </a:lnTo>
                <a:lnTo>
                  <a:pt x="878" y="906"/>
                </a:lnTo>
                <a:lnTo>
                  <a:pt x="950" y="965"/>
                </a:lnTo>
                <a:lnTo>
                  <a:pt x="1036" y="1028"/>
                </a:lnTo>
                <a:lnTo>
                  <a:pt x="1127" y="1091"/>
                </a:lnTo>
                <a:lnTo>
                  <a:pt x="1205" y="1149"/>
                </a:lnTo>
                <a:lnTo>
                  <a:pt x="1263" y="1203"/>
                </a:lnTo>
                <a:lnTo>
                  <a:pt x="1284" y="1249"/>
                </a:lnTo>
                <a:lnTo>
                  <a:pt x="1260" y="1285"/>
                </a:lnTo>
                <a:lnTo>
                  <a:pt x="1179" y="1313"/>
                </a:lnTo>
                <a:lnTo>
                  <a:pt x="1057" y="1341"/>
                </a:lnTo>
                <a:lnTo>
                  <a:pt x="905" y="1368"/>
                </a:lnTo>
                <a:lnTo>
                  <a:pt x="738" y="1392"/>
                </a:lnTo>
                <a:lnTo>
                  <a:pt x="565" y="1411"/>
                </a:lnTo>
                <a:lnTo>
                  <a:pt x="404" y="1427"/>
                </a:lnTo>
                <a:lnTo>
                  <a:pt x="264" y="1438"/>
                </a:lnTo>
                <a:lnTo>
                  <a:pt x="161" y="1446"/>
                </a:lnTo>
                <a:lnTo>
                  <a:pt x="89" y="1446"/>
                </a:lnTo>
                <a:lnTo>
                  <a:pt x="42" y="1444"/>
                </a:lnTo>
                <a:lnTo>
                  <a:pt x="14" y="1439"/>
                </a:lnTo>
                <a:lnTo>
                  <a:pt x="4" y="1436"/>
                </a:lnTo>
                <a:lnTo>
                  <a:pt x="0" y="1429"/>
                </a:lnTo>
                <a:lnTo>
                  <a:pt x="5" y="1425"/>
                </a:lnTo>
                <a:lnTo>
                  <a:pt x="11" y="1420"/>
                </a:lnTo>
                <a:lnTo>
                  <a:pt x="14" y="1420"/>
                </a:lnTo>
                <a:close/>
              </a:path>
            </a:pathLst>
          </a:custGeom>
          <a:solidFill>
            <a:srgbClr val="6187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0" name="Freeform 128"/>
          <p:cNvSpPr>
            <a:spLocks/>
          </p:cNvSpPr>
          <p:nvPr/>
        </p:nvSpPr>
        <p:spPr bwMode="auto">
          <a:xfrm>
            <a:off x="682625" y="2327764"/>
            <a:ext cx="1938338" cy="2292350"/>
          </a:xfrm>
          <a:custGeom>
            <a:avLst/>
            <a:gdLst>
              <a:gd name="T0" fmla="*/ 35282195 w 1221"/>
              <a:gd name="T1" fmla="*/ 2147483647 h 1444"/>
              <a:gd name="T2" fmla="*/ 35282195 w 1221"/>
              <a:gd name="T3" fmla="*/ 2147483647 h 1444"/>
              <a:gd name="T4" fmla="*/ 35282195 w 1221"/>
              <a:gd name="T5" fmla="*/ 2147483647 h 1444"/>
              <a:gd name="T6" fmla="*/ 35282195 w 1221"/>
              <a:gd name="T7" fmla="*/ 2147483647 h 1444"/>
              <a:gd name="T8" fmla="*/ 35282195 w 1221"/>
              <a:gd name="T9" fmla="*/ 1867435150 h 1444"/>
              <a:gd name="T10" fmla="*/ 35282195 w 1221"/>
              <a:gd name="T11" fmla="*/ 1446569595 h 1444"/>
              <a:gd name="T12" fmla="*/ 35282195 w 1221"/>
              <a:gd name="T13" fmla="*/ 1023183488 h 1444"/>
              <a:gd name="T14" fmla="*/ 35282195 w 1221"/>
              <a:gd name="T15" fmla="*/ 599797183 h 1444"/>
              <a:gd name="T16" fmla="*/ 35282195 w 1221"/>
              <a:gd name="T17" fmla="*/ 176410927 h 1444"/>
              <a:gd name="T18" fmla="*/ 100806260 w 1221"/>
              <a:gd name="T19" fmla="*/ 151209373 h 1444"/>
              <a:gd name="T20" fmla="*/ 158770665 w 1221"/>
              <a:gd name="T21" fmla="*/ 118446560 h 1444"/>
              <a:gd name="T22" fmla="*/ 204133471 w 1221"/>
              <a:gd name="T23" fmla="*/ 83165947 h 1444"/>
              <a:gd name="T24" fmla="*/ 246975377 w 1221"/>
              <a:gd name="T25" fmla="*/ 52924082 h 1444"/>
              <a:gd name="T26" fmla="*/ 282257559 w 1221"/>
              <a:gd name="T27" fmla="*/ 22682199 h 1444"/>
              <a:gd name="T28" fmla="*/ 327620365 w 1221"/>
              <a:gd name="T29" fmla="*/ 5040312 h 1444"/>
              <a:gd name="T30" fmla="*/ 375504121 w 1221"/>
              <a:gd name="T31" fmla="*/ 0 h 1444"/>
              <a:gd name="T32" fmla="*/ 435987962 w 1221"/>
              <a:gd name="T33" fmla="*/ 17640300 h 1444"/>
              <a:gd name="T34" fmla="*/ 506552327 w 1221"/>
              <a:gd name="T35" fmla="*/ 57962805 h 1444"/>
              <a:gd name="T36" fmla="*/ 594756989 w 1221"/>
              <a:gd name="T37" fmla="*/ 133567492 h 1444"/>
              <a:gd name="T38" fmla="*/ 698084174 w 1221"/>
              <a:gd name="T39" fmla="*/ 236894707 h 1444"/>
              <a:gd name="T40" fmla="*/ 806450084 w 1221"/>
              <a:gd name="T41" fmla="*/ 370463736 h 1444"/>
              <a:gd name="T42" fmla="*/ 912296830 w 1221"/>
              <a:gd name="T43" fmla="*/ 529232832 h 1444"/>
              <a:gd name="T44" fmla="*/ 1018143377 w 1221"/>
              <a:gd name="T45" fmla="*/ 713204970 h 1444"/>
              <a:gd name="T46" fmla="*/ 1111389939 w 1221"/>
              <a:gd name="T47" fmla="*/ 919856323 h 1444"/>
              <a:gd name="T48" fmla="*/ 1194554290 w 1221"/>
              <a:gd name="T49" fmla="*/ 1159271880 h 1444"/>
              <a:gd name="T50" fmla="*/ 1270158967 w 1221"/>
              <a:gd name="T51" fmla="*/ 1365924622 h 1444"/>
              <a:gd name="T52" fmla="*/ 1376005514 w 1221"/>
              <a:gd name="T53" fmla="*/ 1534775828 h 1444"/>
              <a:gd name="T54" fmla="*/ 1486892373 w 1221"/>
              <a:gd name="T55" fmla="*/ 1655743287 h 1444"/>
              <a:gd name="T56" fmla="*/ 1612900168 w 1221"/>
              <a:gd name="T57" fmla="*/ 1759069261 h 1444"/>
              <a:gd name="T58" fmla="*/ 1733868048 w 1221"/>
              <a:gd name="T59" fmla="*/ 1842233596 h 1444"/>
              <a:gd name="T60" fmla="*/ 1847275857 w 1221"/>
              <a:gd name="T61" fmla="*/ 1925399518 h 1444"/>
              <a:gd name="T62" fmla="*/ 1940520831 w 1221"/>
              <a:gd name="T63" fmla="*/ 2018644474 h 1444"/>
              <a:gd name="T64" fmla="*/ 2016125508 w 1221"/>
              <a:gd name="T65" fmla="*/ 2142132882 h 1444"/>
              <a:gd name="T66" fmla="*/ 2111891431 w 1221"/>
              <a:gd name="T67" fmla="*/ 2147483647 h 1444"/>
              <a:gd name="T68" fmla="*/ 2147483647 w 1221"/>
              <a:gd name="T69" fmla="*/ 2147483647 h 1444"/>
              <a:gd name="T70" fmla="*/ 2147483647 w 1221"/>
              <a:gd name="T71" fmla="*/ 2147483647 h 1444"/>
              <a:gd name="T72" fmla="*/ 2147483647 w 1221"/>
              <a:gd name="T73" fmla="*/ 2147483647 h 1444"/>
              <a:gd name="T74" fmla="*/ 2147483647 w 1221"/>
              <a:gd name="T75" fmla="*/ 2147483647 h 1444"/>
              <a:gd name="T76" fmla="*/ 2147483647 w 1221"/>
              <a:gd name="T77" fmla="*/ 2147483647 h 1444"/>
              <a:gd name="T78" fmla="*/ 2147483647 w 1221"/>
              <a:gd name="T79" fmla="*/ 2147483647 h 1444"/>
              <a:gd name="T80" fmla="*/ 2147483647 w 1221"/>
              <a:gd name="T81" fmla="*/ 2147483647 h 1444"/>
              <a:gd name="T82" fmla="*/ 2147483647 w 1221"/>
              <a:gd name="T83" fmla="*/ 2147483647 h 1444"/>
              <a:gd name="T84" fmla="*/ 2147483647 w 1221"/>
              <a:gd name="T85" fmla="*/ 2147483647 h 1444"/>
              <a:gd name="T86" fmla="*/ 2147483647 w 1221"/>
              <a:gd name="T87" fmla="*/ 2147483647 h 1444"/>
              <a:gd name="T88" fmla="*/ 1771671180 w 1221"/>
              <a:gd name="T89" fmla="*/ 2147483647 h 1444"/>
              <a:gd name="T90" fmla="*/ 1358365217 w 1221"/>
              <a:gd name="T91" fmla="*/ 2147483647 h 1444"/>
              <a:gd name="T92" fmla="*/ 975301521 w 1221"/>
              <a:gd name="T93" fmla="*/ 2147483647 h 1444"/>
              <a:gd name="T94" fmla="*/ 640119795 w 1221"/>
              <a:gd name="T95" fmla="*/ 2147483647 h 1444"/>
              <a:gd name="T96" fmla="*/ 388104107 w 1221"/>
              <a:gd name="T97" fmla="*/ 2147483647 h 1444"/>
              <a:gd name="T98" fmla="*/ 211693194 w 1221"/>
              <a:gd name="T99" fmla="*/ 2147483647 h 1444"/>
              <a:gd name="T100" fmla="*/ 100806260 w 1221"/>
              <a:gd name="T101" fmla="*/ 2147483647 h 1444"/>
              <a:gd name="T102" fmla="*/ 30241883 w 1221"/>
              <a:gd name="T103" fmla="*/ 2147483647 h 1444"/>
              <a:gd name="T104" fmla="*/ 5040313 w 1221"/>
              <a:gd name="T105" fmla="*/ 2147483647 h 1444"/>
              <a:gd name="T106" fmla="*/ 0 w 1221"/>
              <a:gd name="T107" fmla="*/ 2147483647 h 1444"/>
              <a:gd name="T108" fmla="*/ 12601576 w 1221"/>
              <a:gd name="T109" fmla="*/ 2147483647 h 1444"/>
              <a:gd name="T110" fmla="*/ 27722521 w 1221"/>
              <a:gd name="T111" fmla="*/ 2147483647 h 1444"/>
              <a:gd name="T112" fmla="*/ 35282195 w 1221"/>
              <a:gd name="T113" fmla="*/ 2147483647 h 144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21"/>
              <a:gd name="T172" fmla="*/ 0 h 1444"/>
              <a:gd name="T173" fmla="*/ 1221 w 1221"/>
              <a:gd name="T174" fmla="*/ 1444 h 144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21" h="1444">
                <a:moveTo>
                  <a:pt x="14" y="1418"/>
                </a:moveTo>
                <a:lnTo>
                  <a:pt x="14" y="1248"/>
                </a:lnTo>
                <a:lnTo>
                  <a:pt x="14" y="1079"/>
                </a:lnTo>
                <a:lnTo>
                  <a:pt x="14" y="909"/>
                </a:lnTo>
                <a:lnTo>
                  <a:pt x="14" y="741"/>
                </a:lnTo>
                <a:lnTo>
                  <a:pt x="14" y="574"/>
                </a:lnTo>
                <a:lnTo>
                  <a:pt x="14" y="406"/>
                </a:lnTo>
                <a:lnTo>
                  <a:pt x="14" y="238"/>
                </a:lnTo>
                <a:lnTo>
                  <a:pt x="14" y="70"/>
                </a:lnTo>
                <a:lnTo>
                  <a:pt x="40" y="60"/>
                </a:lnTo>
                <a:lnTo>
                  <a:pt x="63" y="47"/>
                </a:lnTo>
                <a:lnTo>
                  <a:pt x="81" y="33"/>
                </a:lnTo>
                <a:lnTo>
                  <a:pt x="98" y="21"/>
                </a:lnTo>
                <a:lnTo>
                  <a:pt x="112" y="9"/>
                </a:lnTo>
                <a:lnTo>
                  <a:pt x="130" y="2"/>
                </a:lnTo>
                <a:lnTo>
                  <a:pt x="149" y="0"/>
                </a:lnTo>
                <a:lnTo>
                  <a:pt x="173" y="7"/>
                </a:lnTo>
                <a:lnTo>
                  <a:pt x="201" y="23"/>
                </a:lnTo>
                <a:lnTo>
                  <a:pt x="236" y="53"/>
                </a:lnTo>
                <a:lnTo>
                  <a:pt x="277" y="94"/>
                </a:lnTo>
                <a:lnTo>
                  <a:pt x="320" y="147"/>
                </a:lnTo>
                <a:lnTo>
                  <a:pt x="362" y="210"/>
                </a:lnTo>
                <a:lnTo>
                  <a:pt x="404" y="283"/>
                </a:lnTo>
                <a:lnTo>
                  <a:pt x="441" y="365"/>
                </a:lnTo>
                <a:lnTo>
                  <a:pt x="474" y="460"/>
                </a:lnTo>
                <a:lnTo>
                  <a:pt x="504" y="542"/>
                </a:lnTo>
                <a:lnTo>
                  <a:pt x="546" y="609"/>
                </a:lnTo>
                <a:lnTo>
                  <a:pt x="590" y="657"/>
                </a:lnTo>
                <a:lnTo>
                  <a:pt x="640" y="698"/>
                </a:lnTo>
                <a:lnTo>
                  <a:pt x="688" y="731"/>
                </a:lnTo>
                <a:lnTo>
                  <a:pt x="733" y="764"/>
                </a:lnTo>
                <a:lnTo>
                  <a:pt x="770" y="801"/>
                </a:lnTo>
                <a:lnTo>
                  <a:pt x="800" y="850"/>
                </a:lnTo>
                <a:lnTo>
                  <a:pt x="838" y="904"/>
                </a:lnTo>
                <a:lnTo>
                  <a:pt x="905" y="965"/>
                </a:lnTo>
                <a:lnTo>
                  <a:pt x="985" y="1026"/>
                </a:lnTo>
                <a:lnTo>
                  <a:pt x="1073" y="1089"/>
                </a:lnTo>
                <a:lnTo>
                  <a:pt x="1148" y="1147"/>
                </a:lnTo>
                <a:lnTo>
                  <a:pt x="1202" y="1201"/>
                </a:lnTo>
                <a:lnTo>
                  <a:pt x="1221" y="1247"/>
                </a:lnTo>
                <a:lnTo>
                  <a:pt x="1198" y="1283"/>
                </a:lnTo>
                <a:lnTo>
                  <a:pt x="1121" y="1311"/>
                </a:lnTo>
                <a:lnTo>
                  <a:pt x="1006" y="1339"/>
                </a:lnTo>
                <a:lnTo>
                  <a:pt x="861" y="1366"/>
                </a:lnTo>
                <a:lnTo>
                  <a:pt x="703" y="1390"/>
                </a:lnTo>
                <a:lnTo>
                  <a:pt x="539" y="1409"/>
                </a:lnTo>
                <a:lnTo>
                  <a:pt x="387" y="1425"/>
                </a:lnTo>
                <a:lnTo>
                  <a:pt x="254" y="1436"/>
                </a:lnTo>
                <a:lnTo>
                  <a:pt x="154" y="1444"/>
                </a:lnTo>
                <a:lnTo>
                  <a:pt x="84" y="1444"/>
                </a:lnTo>
                <a:lnTo>
                  <a:pt x="40" y="1442"/>
                </a:lnTo>
                <a:lnTo>
                  <a:pt x="12" y="1437"/>
                </a:lnTo>
                <a:lnTo>
                  <a:pt x="2" y="1434"/>
                </a:lnTo>
                <a:lnTo>
                  <a:pt x="0" y="1427"/>
                </a:lnTo>
                <a:lnTo>
                  <a:pt x="5" y="1422"/>
                </a:lnTo>
                <a:lnTo>
                  <a:pt x="11" y="1418"/>
                </a:lnTo>
                <a:lnTo>
                  <a:pt x="14" y="1418"/>
                </a:lnTo>
                <a:close/>
              </a:path>
            </a:pathLst>
          </a:custGeom>
          <a:solidFill>
            <a:srgbClr val="6E8F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1" name="Freeform 129"/>
          <p:cNvSpPr>
            <a:spLocks/>
          </p:cNvSpPr>
          <p:nvPr/>
        </p:nvSpPr>
        <p:spPr bwMode="auto">
          <a:xfrm>
            <a:off x="682625" y="2334114"/>
            <a:ext cx="1841500" cy="2286000"/>
          </a:xfrm>
          <a:custGeom>
            <a:avLst/>
            <a:gdLst>
              <a:gd name="T0" fmla="*/ 30241875 w 1160"/>
              <a:gd name="T1" fmla="*/ 2147483647 h 1440"/>
              <a:gd name="T2" fmla="*/ 30241875 w 1160"/>
              <a:gd name="T3" fmla="*/ 2147483647 h 1440"/>
              <a:gd name="T4" fmla="*/ 30241875 w 1160"/>
              <a:gd name="T5" fmla="*/ 2147483647 h 1440"/>
              <a:gd name="T6" fmla="*/ 30241875 w 1160"/>
              <a:gd name="T7" fmla="*/ 2147483647 h 1440"/>
              <a:gd name="T8" fmla="*/ 30241875 w 1160"/>
              <a:gd name="T9" fmla="*/ 1862394837 h 1440"/>
              <a:gd name="T10" fmla="*/ 30241875 w 1160"/>
              <a:gd name="T11" fmla="*/ 1439009921 h 1440"/>
              <a:gd name="T12" fmla="*/ 30241875 w 1160"/>
              <a:gd name="T13" fmla="*/ 1015622227 h 1440"/>
              <a:gd name="T14" fmla="*/ 30241875 w 1160"/>
              <a:gd name="T15" fmla="*/ 594756872 h 1440"/>
              <a:gd name="T16" fmla="*/ 30241875 w 1160"/>
              <a:gd name="T17" fmla="*/ 176410927 h 1440"/>
              <a:gd name="T18" fmla="*/ 93244973 w 1160"/>
              <a:gd name="T19" fmla="*/ 148688424 h 1440"/>
              <a:gd name="T20" fmla="*/ 146169051 w 1160"/>
              <a:gd name="T21" fmla="*/ 118446559 h 1440"/>
              <a:gd name="T22" fmla="*/ 189010895 w 1160"/>
              <a:gd name="T23" fmla="*/ 83165947 h 1440"/>
              <a:gd name="T24" fmla="*/ 234373738 w 1160"/>
              <a:gd name="T25" fmla="*/ 52924082 h 1440"/>
              <a:gd name="T26" fmla="*/ 269655911 w 1160"/>
              <a:gd name="T27" fmla="*/ 20161249 h 1440"/>
              <a:gd name="T28" fmla="*/ 312499343 w 1160"/>
              <a:gd name="T29" fmla="*/ 2520950 h 1440"/>
              <a:gd name="T30" fmla="*/ 357862136 w 1160"/>
              <a:gd name="T31" fmla="*/ 0 h 1440"/>
              <a:gd name="T32" fmla="*/ 415824912 w 1160"/>
              <a:gd name="T33" fmla="*/ 17640300 h 1440"/>
              <a:gd name="T34" fmla="*/ 481349046 w 1160"/>
              <a:gd name="T35" fmla="*/ 52924082 h 1440"/>
              <a:gd name="T36" fmla="*/ 564514961 w 1160"/>
              <a:gd name="T37" fmla="*/ 126007819 h 1440"/>
              <a:gd name="T38" fmla="*/ 662801807 w 1160"/>
              <a:gd name="T39" fmla="*/ 231854396 h 1440"/>
              <a:gd name="T40" fmla="*/ 768646737 w 1160"/>
              <a:gd name="T41" fmla="*/ 365423425 h 1440"/>
              <a:gd name="T42" fmla="*/ 864412833 w 1160"/>
              <a:gd name="T43" fmla="*/ 524192521 h 1440"/>
              <a:gd name="T44" fmla="*/ 965219041 w 1160"/>
              <a:gd name="T45" fmla="*/ 713204969 h 1440"/>
              <a:gd name="T46" fmla="*/ 1053425266 w 1160"/>
              <a:gd name="T47" fmla="*/ 919856322 h 1440"/>
              <a:gd name="T48" fmla="*/ 1134070232 w 1160"/>
              <a:gd name="T49" fmla="*/ 1154231568 h 1440"/>
              <a:gd name="T50" fmla="*/ 1204634577 w 1160"/>
              <a:gd name="T51" fmla="*/ 1360884310 h 1440"/>
              <a:gd name="T52" fmla="*/ 1305440785 w 1160"/>
              <a:gd name="T53" fmla="*/ 1524695205 h 1440"/>
              <a:gd name="T54" fmla="*/ 1411287303 w 1160"/>
              <a:gd name="T55" fmla="*/ 1645662664 h 1440"/>
              <a:gd name="T56" fmla="*/ 1529733803 w 1160"/>
              <a:gd name="T57" fmla="*/ 1748988638 h 1440"/>
              <a:gd name="T58" fmla="*/ 1645660942 w 1160"/>
              <a:gd name="T59" fmla="*/ 1832152972 h 1440"/>
              <a:gd name="T60" fmla="*/ 1751507856 w 1160"/>
              <a:gd name="T61" fmla="*/ 1920359205 h 1440"/>
              <a:gd name="T62" fmla="*/ 1839714082 w 1160"/>
              <a:gd name="T63" fmla="*/ 2013604161 h 1440"/>
              <a:gd name="T64" fmla="*/ 1912797789 w 1160"/>
              <a:gd name="T65" fmla="*/ 2137092569 h 1440"/>
              <a:gd name="T66" fmla="*/ 2006044324 w 1160"/>
              <a:gd name="T67" fmla="*/ 2147483647 h 1440"/>
              <a:gd name="T68" fmla="*/ 2147483647 w 1160"/>
              <a:gd name="T69" fmla="*/ 2147483647 h 1440"/>
              <a:gd name="T70" fmla="*/ 2147483647 w 1160"/>
              <a:gd name="T71" fmla="*/ 2147483647 h 1440"/>
              <a:gd name="T72" fmla="*/ 2147483647 w 1160"/>
              <a:gd name="T73" fmla="*/ 2147483647 h 1440"/>
              <a:gd name="T74" fmla="*/ 2147483647 w 1160"/>
              <a:gd name="T75" fmla="*/ 2147483647 h 1440"/>
              <a:gd name="T76" fmla="*/ 2147483647 w 1160"/>
              <a:gd name="T77" fmla="*/ 2147483647 h 1440"/>
              <a:gd name="T78" fmla="*/ 2147483647 w 1160"/>
              <a:gd name="T79" fmla="*/ 2147483647 h 1440"/>
              <a:gd name="T80" fmla="*/ 2147483647 w 1160"/>
              <a:gd name="T81" fmla="*/ 2147483647 h 1440"/>
              <a:gd name="T82" fmla="*/ 2147483647 w 1160"/>
              <a:gd name="T83" fmla="*/ 2147483647 h 1440"/>
              <a:gd name="T84" fmla="*/ 2147483647 w 1160"/>
              <a:gd name="T85" fmla="*/ 2147483647 h 1440"/>
              <a:gd name="T86" fmla="*/ 2064007100 w 1160"/>
              <a:gd name="T87" fmla="*/ 2147483647 h 1440"/>
              <a:gd name="T88" fmla="*/ 1683464460 w 1160"/>
              <a:gd name="T89" fmla="*/ 2147483647 h 1440"/>
              <a:gd name="T90" fmla="*/ 1292840803 w 1160"/>
              <a:gd name="T91" fmla="*/ 2147483647 h 1440"/>
              <a:gd name="T92" fmla="*/ 927417506 w 1160"/>
              <a:gd name="T93" fmla="*/ 2147483647 h 1440"/>
              <a:gd name="T94" fmla="*/ 604837444 w 1160"/>
              <a:gd name="T95" fmla="*/ 2147483647 h 1440"/>
              <a:gd name="T96" fmla="*/ 365423395 w 1160"/>
              <a:gd name="T97" fmla="*/ 2147483647 h 1440"/>
              <a:gd name="T98" fmla="*/ 204131826 w 1160"/>
              <a:gd name="T99" fmla="*/ 2147483647 h 1440"/>
              <a:gd name="T100" fmla="*/ 98285283 w 1160"/>
              <a:gd name="T101" fmla="*/ 2147483647 h 1440"/>
              <a:gd name="T102" fmla="*/ 30241875 w 1160"/>
              <a:gd name="T103" fmla="*/ 2147483647 h 1440"/>
              <a:gd name="T104" fmla="*/ 5040312 w 1160"/>
              <a:gd name="T105" fmla="*/ 2147483647 h 1440"/>
              <a:gd name="T106" fmla="*/ 0 w 1160"/>
              <a:gd name="T107" fmla="*/ 2147483647 h 1440"/>
              <a:gd name="T108" fmla="*/ 10080624 w 1160"/>
              <a:gd name="T109" fmla="*/ 2147483647 h 1440"/>
              <a:gd name="T110" fmla="*/ 22682197 w 1160"/>
              <a:gd name="T111" fmla="*/ 2147483647 h 1440"/>
              <a:gd name="T112" fmla="*/ 30241875 w 1160"/>
              <a:gd name="T113" fmla="*/ 2147483647 h 14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60"/>
              <a:gd name="T172" fmla="*/ 0 h 1440"/>
              <a:gd name="T173" fmla="*/ 1160 w 1160"/>
              <a:gd name="T174" fmla="*/ 1440 h 144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60" h="1440">
                <a:moveTo>
                  <a:pt x="12" y="1414"/>
                </a:moveTo>
                <a:lnTo>
                  <a:pt x="12" y="1244"/>
                </a:lnTo>
                <a:lnTo>
                  <a:pt x="12" y="1075"/>
                </a:lnTo>
                <a:lnTo>
                  <a:pt x="12" y="907"/>
                </a:lnTo>
                <a:lnTo>
                  <a:pt x="12" y="739"/>
                </a:lnTo>
                <a:lnTo>
                  <a:pt x="12" y="571"/>
                </a:lnTo>
                <a:lnTo>
                  <a:pt x="12" y="403"/>
                </a:lnTo>
                <a:lnTo>
                  <a:pt x="12" y="236"/>
                </a:lnTo>
                <a:lnTo>
                  <a:pt x="12" y="70"/>
                </a:lnTo>
                <a:lnTo>
                  <a:pt x="37" y="59"/>
                </a:lnTo>
                <a:lnTo>
                  <a:pt x="58" y="47"/>
                </a:lnTo>
                <a:lnTo>
                  <a:pt x="75" y="33"/>
                </a:lnTo>
                <a:lnTo>
                  <a:pt x="93" y="21"/>
                </a:lnTo>
                <a:lnTo>
                  <a:pt x="107" y="8"/>
                </a:lnTo>
                <a:lnTo>
                  <a:pt x="124" y="1"/>
                </a:lnTo>
                <a:lnTo>
                  <a:pt x="142" y="0"/>
                </a:lnTo>
                <a:lnTo>
                  <a:pt x="165" y="7"/>
                </a:lnTo>
                <a:lnTo>
                  <a:pt x="191" y="21"/>
                </a:lnTo>
                <a:lnTo>
                  <a:pt x="224" y="50"/>
                </a:lnTo>
                <a:lnTo>
                  <a:pt x="263" y="92"/>
                </a:lnTo>
                <a:lnTo>
                  <a:pt x="305" y="145"/>
                </a:lnTo>
                <a:lnTo>
                  <a:pt x="343" y="208"/>
                </a:lnTo>
                <a:lnTo>
                  <a:pt x="383" y="283"/>
                </a:lnTo>
                <a:lnTo>
                  <a:pt x="418" y="365"/>
                </a:lnTo>
                <a:lnTo>
                  <a:pt x="450" y="458"/>
                </a:lnTo>
                <a:lnTo>
                  <a:pt x="478" y="540"/>
                </a:lnTo>
                <a:lnTo>
                  <a:pt x="518" y="605"/>
                </a:lnTo>
                <a:lnTo>
                  <a:pt x="560" y="653"/>
                </a:lnTo>
                <a:lnTo>
                  <a:pt x="607" y="694"/>
                </a:lnTo>
                <a:lnTo>
                  <a:pt x="653" y="727"/>
                </a:lnTo>
                <a:lnTo>
                  <a:pt x="695" y="762"/>
                </a:lnTo>
                <a:lnTo>
                  <a:pt x="730" y="799"/>
                </a:lnTo>
                <a:lnTo>
                  <a:pt x="759" y="848"/>
                </a:lnTo>
                <a:lnTo>
                  <a:pt x="796" y="902"/>
                </a:lnTo>
                <a:lnTo>
                  <a:pt x="859" y="961"/>
                </a:lnTo>
                <a:lnTo>
                  <a:pt x="936" y="1022"/>
                </a:lnTo>
                <a:lnTo>
                  <a:pt x="1018" y="1085"/>
                </a:lnTo>
                <a:lnTo>
                  <a:pt x="1090" y="1143"/>
                </a:lnTo>
                <a:lnTo>
                  <a:pt x="1141" y="1197"/>
                </a:lnTo>
                <a:lnTo>
                  <a:pt x="1160" y="1243"/>
                </a:lnTo>
                <a:lnTo>
                  <a:pt x="1139" y="1279"/>
                </a:lnTo>
                <a:lnTo>
                  <a:pt x="1066" y="1307"/>
                </a:lnTo>
                <a:lnTo>
                  <a:pt x="955" y="1335"/>
                </a:lnTo>
                <a:lnTo>
                  <a:pt x="819" y="1362"/>
                </a:lnTo>
                <a:lnTo>
                  <a:pt x="668" y="1386"/>
                </a:lnTo>
                <a:lnTo>
                  <a:pt x="513" y="1405"/>
                </a:lnTo>
                <a:lnTo>
                  <a:pt x="368" y="1421"/>
                </a:lnTo>
                <a:lnTo>
                  <a:pt x="240" y="1432"/>
                </a:lnTo>
                <a:lnTo>
                  <a:pt x="145" y="1440"/>
                </a:lnTo>
                <a:lnTo>
                  <a:pt x="81" y="1440"/>
                </a:lnTo>
                <a:lnTo>
                  <a:pt x="39" y="1438"/>
                </a:lnTo>
                <a:lnTo>
                  <a:pt x="12" y="1433"/>
                </a:lnTo>
                <a:lnTo>
                  <a:pt x="2" y="1430"/>
                </a:lnTo>
                <a:lnTo>
                  <a:pt x="0" y="1423"/>
                </a:lnTo>
                <a:lnTo>
                  <a:pt x="4" y="1418"/>
                </a:lnTo>
                <a:lnTo>
                  <a:pt x="9" y="1414"/>
                </a:lnTo>
                <a:lnTo>
                  <a:pt x="12" y="1414"/>
                </a:lnTo>
                <a:close/>
              </a:path>
            </a:pathLst>
          </a:custGeom>
          <a:solidFill>
            <a:srgbClr val="7899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2" name="Freeform 130"/>
          <p:cNvSpPr>
            <a:spLocks/>
          </p:cNvSpPr>
          <p:nvPr/>
        </p:nvSpPr>
        <p:spPr bwMode="auto">
          <a:xfrm>
            <a:off x="682625" y="2338877"/>
            <a:ext cx="1747838" cy="2281237"/>
          </a:xfrm>
          <a:custGeom>
            <a:avLst/>
            <a:gdLst>
              <a:gd name="T0" fmla="*/ 30241883 w 1101"/>
              <a:gd name="T1" fmla="*/ 2147483647 h 1437"/>
              <a:gd name="T2" fmla="*/ 30241883 w 1101"/>
              <a:gd name="T3" fmla="*/ 2147483647 h 1437"/>
              <a:gd name="T4" fmla="*/ 30241883 w 1101"/>
              <a:gd name="T5" fmla="*/ 2147483647 h 1437"/>
              <a:gd name="T6" fmla="*/ 30241883 w 1101"/>
              <a:gd name="T7" fmla="*/ 2147483647 h 1437"/>
              <a:gd name="T8" fmla="*/ 30241883 w 1101"/>
              <a:gd name="T9" fmla="*/ 1864915376 h 1437"/>
              <a:gd name="T10" fmla="*/ 30241883 w 1101"/>
              <a:gd name="T11" fmla="*/ 1441528966 h 1437"/>
              <a:gd name="T12" fmla="*/ 30241883 w 1101"/>
              <a:gd name="T13" fmla="*/ 1018142953 h 1437"/>
              <a:gd name="T14" fmla="*/ 30241883 w 1101"/>
              <a:gd name="T15" fmla="*/ 594756741 h 1437"/>
              <a:gd name="T16" fmla="*/ 30241883 w 1101"/>
              <a:gd name="T17" fmla="*/ 171370579 h 1437"/>
              <a:gd name="T18" fmla="*/ 88206273 w 1101"/>
              <a:gd name="T19" fmla="*/ 146169030 h 1437"/>
              <a:gd name="T20" fmla="*/ 136088466 w 1101"/>
              <a:gd name="T21" fmla="*/ 118446533 h 1437"/>
              <a:gd name="T22" fmla="*/ 176410959 w 1101"/>
              <a:gd name="T23" fmla="*/ 83164341 h 1437"/>
              <a:gd name="T24" fmla="*/ 221773814 w 1101"/>
              <a:gd name="T25" fmla="*/ 52922483 h 1437"/>
              <a:gd name="T26" fmla="*/ 252015685 w 1101"/>
              <a:gd name="T27" fmla="*/ 22680606 h 1437"/>
              <a:gd name="T28" fmla="*/ 292338178 w 1101"/>
              <a:gd name="T29" fmla="*/ 5040311 h 1437"/>
              <a:gd name="T30" fmla="*/ 330141310 w 1101"/>
              <a:gd name="T31" fmla="*/ 0 h 1437"/>
              <a:gd name="T32" fmla="*/ 388104101 w 1101"/>
              <a:gd name="T33" fmla="*/ 17640296 h 1437"/>
              <a:gd name="T34" fmla="*/ 451108890 w 1101"/>
              <a:gd name="T35" fmla="*/ 57962792 h 1437"/>
              <a:gd name="T36" fmla="*/ 534273239 w 1101"/>
              <a:gd name="T37" fmla="*/ 133567462 h 1437"/>
              <a:gd name="T38" fmla="*/ 622479488 w 1101"/>
              <a:gd name="T39" fmla="*/ 234373706 h 1437"/>
              <a:gd name="T40" fmla="*/ 723285722 w 1101"/>
              <a:gd name="T41" fmla="*/ 365421757 h 1437"/>
              <a:gd name="T42" fmla="*/ 821571007 w 1101"/>
              <a:gd name="T43" fmla="*/ 524192405 h 1437"/>
              <a:gd name="T44" fmla="*/ 912296816 w 1101"/>
              <a:gd name="T45" fmla="*/ 710683864 h 1437"/>
              <a:gd name="T46" fmla="*/ 997982115 w 1101"/>
              <a:gd name="T47" fmla="*/ 917336759 h 1437"/>
              <a:gd name="T48" fmla="*/ 1071067428 w 1101"/>
              <a:gd name="T49" fmla="*/ 1154231314 h 1437"/>
              <a:gd name="T50" fmla="*/ 1141631792 w 1101"/>
              <a:gd name="T51" fmla="*/ 1360884011 h 1437"/>
              <a:gd name="T52" fmla="*/ 1234876765 w 1101"/>
              <a:gd name="T53" fmla="*/ 1524693282 h 1437"/>
              <a:gd name="T54" fmla="*/ 1335682999 w 1101"/>
              <a:gd name="T55" fmla="*/ 1648181663 h 1437"/>
              <a:gd name="T56" fmla="*/ 1451610168 w 1101"/>
              <a:gd name="T57" fmla="*/ 1748988254 h 1437"/>
              <a:gd name="T58" fmla="*/ 1557456714 w 1101"/>
              <a:gd name="T59" fmla="*/ 1832152570 h 1437"/>
              <a:gd name="T60" fmla="*/ 1658262948 w 1101"/>
              <a:gd name="T61" fmla="*/ 1917837834 h 1437"/>
              <a:gd name="T62" fmla="*/ 1741429282 w 1101"/>
              <a:gd name="T63" fmla="*/ 2008563409 h 1437"/>
              <a:gd name="T64" fmla="*/ 1806953334 w 1101"/>
              <a:gd name="T65" fmla="*/ 2129530841 h 1437"/>
              <a:gd name="T66" fmla="*/ 1895157995 w 1101"/>
              <a:gd name="T67" fmla="*/ 2147483647 h 1437"/>
              <a:gd name="T68" fmla="*/ 2051407658 w 1101"/>
              <a:gd name="T69" fmla="*/ 2147483647 h 1437"/>
              <a:gd name="T70" fmla="*/ 2147483647 w 1101"/>
              <a:gd name="T71" fmla="*/ 2147483647 h 1437"/>
              <a:gd name="T72" fmla="*/ 2147483647 w 1101"/>
              <a:gd name="T73" fmla="*/ 2147483647 h 1437"/>
              <a:gd name="T74" fmla="*/ 2147483647 w 1101"/>
              <a:gd name="T75" fmla="*/ 2147483647 h 1437"/>
              <a:gd name="T76" fmla="*/ 2147483647 w 1101"/>
              <a:gd name="T77" fmla="*/ 2147483647 h 1437"/>
              <a:gd name="T78" fmla="*/ 2147483647 w 1101"/>
              <a:gd name="T79" fmla="*/ 2147483647 h 1437"/>
              <a:gd name="T80" fmla="*/ 2147483647 w 1101"/>
              <a:gd name="T81" fmla="*/ 2147483647 h 1437"/>
              <a:gd name="T82" fmla="*/ 2147483647 w 1101"/>
              <a:gd name="T83" fmla="*/ 2147483647 h 1437"/>
              <a:gd name="T84" fmla="*/ 2147483647 w 1101"/>
              <a:gd name="T85" fmla="*/ 2147483647 h 1437"/>
              <a:gd name="T86" fmla="*/ 1948082062 w 1101"/>
              <a:gd name="T87" fmla="*/ 2147483647 h 1437"/>
              <a:gd name="T88" fmla="*/ 1592738896 w 1101"/>
              <a:gd name="T89" fmla="*/ 2147483647 h 1437"/>
              <a:gd name="T90" fmla="*/ 1222276779 w 1101"/>
              <a:gd name="T91" fmla="*/ 2147483647 h 1437"/>
              <a:gd name="T92" fmla="*/ 874495272 w 1101"/>
              <a:gd name="T93" fmla="*/ 2147483647 h 1437"/>
              <a:gd name="T94" fmla="*/ 569555421 w 1101"/>
              <a:gd name="T95" fmla="*/ 2147483647 h 1437"/>
              <a:gd name="T96" fmla="*/ 345262245 w 1101"/>
              <a:gd name="T97" fmla="*/ 2147483647 h 1437"/>
              <a:gd name="T98" fmla="*/ 189012532 w 1101"/>
              <a:gd name="T99" fmla="*/ 2147483647 h 1437"/>
              <a:gd name="T100" fmla="*/ 88206273 w 1101"/>
              <a:gd name="T101" fmla="*/ 2147483647 h 1437"/>
              <a:gd name="T102" fmla="*/ 27722521 w 1101"/>
              <a:gd name="T103" fmla="*/ 2147483647 h 1437"/>
              <a:gd name="T104" fmla="*/ 5040313 w 1101"/>
              <a:gd name="T105" fmla="*/ 2147483647 h 1437"/>
              <a:gd name="T106" fmla="*/ 0 w 1101"/>
              <a:gd name="T107" fmla="*/ 2147483647 h 1437"/>
              <a:gd name="T108" fmla="*/ 10080627 w 1101"/>
              <a:gd name="T109" fmla="*/ 2147483647 h 1437"/>
              <a:gd name="T110" fmla="*/ 22682203 w 1101"/>
              <a:gd name="T111" fmla="*/ 2147483647 h 1437"/>
              <a:gd name="T112" fmla="*/ 30241883 w 1101"/>
              <a:gd name="T113" fmla="*/ 2147483647 h 143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01"/>
              <a:gd name="T172" fmla="*/ 0 h 1437"/>
              <a:gd name="T173" fmla="*/ 1101 w 1101"/>
              <a:gd name="T174" fmla="*/ 1437 h 143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01" h="1437">
                <a:moveTo>
                  <a:pt x="12" y="1411"/>
                </a:moveTo>
                <a:lnTo>
                  <a:pt x="12" y="1243"/>
                </a:lnTo>
                <a:lnTo>
                  <a:pt x="12" y="1075"/>
                </a:lnTo>
                <a:lnTo>
                  <a:pt x="12" y="907"/>
                </a:lnTo>
                <a:lnTo>
                  <a:pt x="12" y="740"/>
                </a:lnTo>
                <a:lnTo>
                  <a:pt x="12" y="572"/>
                </a:lnTo>
                <a:lnTo>
                  <a:pt x="12" y="404"/>
                </a:lnTo>
                <a:lnTo>
                  <a:pt x="12" y="236"/>
                </a:lnTo>
                <a:lnTo>
                  <a:pt x="12" y="68"/>
                </a:lnTo>
                <a:lnTo>
                  <a:pt x="35" y="58"/>
                </a:lnTo>
                <a:lnTo>
                  <a:pt x="54" y="47"/>
                </a:lnTo>
                <a:lnTo>
                  <a:pt x="70" y="33"/>
                </a:lnTo>
                <a:lnTo>
                  <a:pt x="88" y="21"/>
                </a:lnTo>
                <a:lnTo>
                  <a:pt x="100" y="9"/>
                </a:lnTo>
                <a:lnTo>
                  <a:pt x="116" y="2"/>
                </a:lnTo>
                <a:lnTo>
                  <a:pt x="131" y="0"/>
                </a:lnTo>
                <a:lnTo>
                  <a:pt x="154" y="7"/>
                </a:lnTo>
                <a:lnTo>
                  <a:pt x="179" y="23"/>
                </a:lnTo>
                <a:lnTo>
                  <a:pt x="212" y="53"/>
                </a:lnTo>
                <a:lnTo>
                  <a:pt x="247" y="93"/>
                </a:lnTo>
                <a:lnTo>
                  <a:pt x="287" y="145"/>
                </a:lnTo>
                <a:lnTo>
                  <a:pt x="326" y="208"/>
                </a:lnTo>
                <a:lnTo>
                  <a:pt x="362" y="282"/>
                </a:lnTo>
                <a:lnTo>
                  <a:pt x="396" y="364"/>
                </a:lnTo>
                <a:lnTo>
                  <a:pt x="425" y="458"/>
                </a:lnTo>
                <a:lnTo>
                  <a:pt x="453" y="540"/>
                </a:lnTo>
                <a:lnTo>
                  <a:pt x="490" y="605"/>
                </a:lnTo>
                <a:lnTo>
                  <a:pt x="530" y="654"/>
                </a:lnTo>
                <a:lnTo>
                  <a:pt x="576" y="694"/>
                </a:lnTo>
                <a:lnTo>
                  <a:pt x="618" y="727"/>
                </a:lnTo>
                <a:lnTo>
                  <a:pt x="658" y="761"/>
                </a:lnTo>
                <a:lnTo>
                  <a:pt x="691" y="797"/>
                </a:lnTo>
                <a:lnTo>
                  <a:pt x="717" y="845"/>
                </a:lnTo>
                <a:lnTo>
                  <a:pt x="752" y="899"/>
                </a:lnTo>
                <a:lnTo>
                  <a:pt x="814" y="960"/>
                </a:lnTo>
                <a:lnTo>
                  <a:pt x="887" y="1021"/>
                </a:lnTo>
                <a:lnTo>
                  <a:pt x="966" y="1084"/>
                </a:lnTo>
                <a:lnTo>
                  <a:pt x="1032" y="1142"/>
                </a:lnTo>
                <a:lnTo>
                  <a:pt x="1081" y="1194"/>
                </a:lnTo>
                <a:lnTo>
                  <a:pt x="1101" y="1240"/>
                </a:lnTo>
                <a:lnTo>
                  <a:pt x="1078" y="1276"/>
                </a:lnTo>
                <a:lnTo>
                  <a:pt x="1008" y="1304"/>
                </a:lnTo>
                <a:lnTo>
                  <a:pt x="905" y="1332"/>
                </a:lnTo>
                <a:lnTo>
                  <a:pt x="773" y="1359"/>
                </a:lnTo>
                <a:lnTo>
                  <a:pt x="632" y="1383"/>
                </a:lnTo>
                <a:lnTo>
                  <a:pt x="485" y="1402"/>
                </a:lnTo>
                <a:lnTo>
                  <a:pt x="347" y="1418"/>
                </a:lnTo>
                <a:lnTo>
                  <a:pt x="226" y="1429"/>
                </a:lnTo>
                <a:lnTo>
                  <a:pt x="137" y="1437"/>
                </a:lnTo>
                <a:lnTo>
                  <a:pt x="75" y="1437"/>
                </a:lnTo>
                <a:lnTo>
                  <a:pt x="35" y="1435"/>
                </a:lnTo>
                <a:lnTo>
                  <a:pt x="11" y="1430"/>
                </a:lnTo>
                <a:lnTo>
                  <a:pt x="2" y="1427"/>
                </a:lnTo>
                <a:lnTo>
                  <a:pt x="0" y="1420"/>
                </a:lnTo>
                <a:lnTo>
                  <a:pt x="4" y="1415"/>
                </a:lnTo>
                <a:lnTo>
                  <a:pt x="9" y="1411"/>
                </a:lnTo>
                <a:lnTo>
                  <a:pt x="12" y="1411"/>
                </a:lnTo>
                <a:close/>
              </a:path>
            </a:pathLst>
          </a:custGeom>
          <a:solidFill>
            <a:srgbClr val="82A1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3" name="Freeform 131"/>
          <p:cNvSpPr>
            <a:spLocks/>
          </p:cNvSpPr>
          <p:nvPr/>
        </p:nvSpPr>
        <p:spPr bwMode="auto">
          <a:xfrm>
            <a:off x="682625" y="2345227"/>
            <a:ext cx="1649413" cy="2274887"/>
          </a:xfrm>
          <a:custGeom>
            <a:avLst/>
            <a:gdLst>
              <a:gd name="T0" fmla="*/ 30241882 w 1039"/>
              <a:gd name="T1" fmla="*/ 2147483647 h 1433"/>
              <a:gd name="T2" fmla="*/ 30241882 w 1039"/>
              <a:gd name="T3" fmla="*/ 2147483647 h 1433"/>
              <a:gd name="T4" fmla="*/ 30241882 w 1039"/>
              <a:gd name="T5" fmla="*/ 2147483647 h 1433"/>
              <a:gd name="T6" fmla="*/ 30241882 w 1039"/>
              <a:gd name="T7" fmla="*/ 2147483647 h 1433"/>
              <a:gd name="T8" fmla="*/ 30241882 w 1039"/>
              <a:gd name="T9" fmla="*/ 1854834754 h 1433"/>
              <a:gd name="T10" fmla="*/ 30241882 w 1039"/>
              <a:gd name="T11" fmla="*/ 1431448345 h 1433"/>
              <a:gd name="T12" fmla="*/ 30241882 w 1039"/>
              <a:gd name="T13" fmla="*/ 1008062332 h 1433"/>
              <a:gd name="T14" fmla="*/ 30241882 w 1039"/>
              <a:gd name="T15" fmla="*/ 584676121 h 1433"/>
              <a:gd name="T16" fmla="*/ 30241882 w 1039"/>
              <a:gd name="T17" fmla="*/ 166330269 h 1433"/>
              <a:gd name="T18" fmla="*/ 83165961 w 1039"/>
              <a:gd name="T19" fmla="*/ 141128721 h 1433"/>
              <a:gd name="T20" fmla="*/ 133569102 w 1039"/>
              <a:gd name="T21" fmla="*/ 113406224 h 1433"/>
              <a:gd name="T22" fmla="*/ 168851284 w 1039"/>
              <a:gd name="T23" fmla="*/ 78124031 h 1433"/>
              <a:gd name="T24" fmla="*/ 206652828 w 1039"/>
              <a:gd name="T25" fmla="*/ 52922483 h 1433"/>
              <a:gd name="T26" fmla="*/ 239415697 w 1039"/>
              <a:gd name="T27" fmla="*/ 20161245 h 1433"/>
              <a:gd name="T28" fmla="*/ 277217240 w 1039"/>
              <a:gd name="T29" fmla="*/ 2519362 h 1433"/>
              <a:gd name="T30" fmla="*/ 317539734 w 1039"/>
              <a:gd name="T31" fmla="*/ 0 h 1433"/>
              <a:gd name="T32" fmla="*/ 370463800 w 1039"/>
              <a:gd name="T33" fmla="*/ 17640296 h 1433"/>
              <a:gd name="T34" fmla="*/ 428426689 w 1039"/>
              <a:gd name="T35" fmla="*/ 52922483 h 1433"/>
              <a:gd name="T36" fmla="*/ 506552314 w 1039"/>
              <a:gd name="T37" fmla="*/ 126007791 h 1433"/>
              <a:gd name="T38" fmla="*/ 592237612 w 1039"/>
              <a:gd name="T39" fmla="*/ 231854344 h 1433"/>
              <a:gd name="T40" fmla="*/ 682963222 w 1039"/>
              <a:gd name="T41" fmla="*/ 365421757 h 1433"/>
              <a:gd name="T42" fmla="*/ 771167882 w 1039"/>
              <a:gd name="T43" fmla="*/ 519152095 h 1433"/>
              <a:gd name="T44" fmla="*/ 859374329 w 1039"/>
              <a:gd name="T45" fmla="*/ 703122604 h 1433"/>
              <a:gd name="T46" fmla="*/ 940019315 w 1039"/>
              <a:gd name="T47" fmla="*/ 909775499 h 1433"/>
              <a:gd name="T48" fmla="*/ 1010583678 w 1039"/>
              <a:gd name="T49" fmla="*/ 1149191003 h 1433"/>
              <a:gd name="T50" fmla="*/ 1076107730 w 1039"/>
              <a:gd name="T51" fmla="*/ 1355843699 h 1433"/>
              <a:gd name="T52" fmla="*/ 1164312390 w 1039"/>
              <a:gd name="T53" fmla="*/ 1519652970 h 1433"/>
              <a:gd name="T54" fmla="*/ 1265118623 w 1039"/>
              <a:gd name="T55" fmla="*/ 1643141351 h 1433"/>
              <a:gd name="T56" fmla="*/ 1370965168 w 1039"/>
              <a:gd name="T57" fmla="*/ 1743947941 h 1433"/>
              <a:gd name="T58" fmla="*/ 1469252039 w 1039"/>
              <a:gd name="T59" fmla="*/ 1827112257 h 1433"/>
              <a:gd name="T60" fmla="*/ 1565017961 w 1039"/>
              <a:gd name="T61" fmla="*/ 1910278160 h 1433"/>
              <a:gd name="T62" fmla="*/ 1645662947 w 1039"/>
              <a:gd name="T63" fmla="*/ 2003523096 h 1433"/>
              <a:gd name="T64" fmla="*/ 1711187396 w 1039"/>
              <a:gd name="T65" fmla="*/ 2121971167 h 1433"/>
              <a:gd name="T66" fmla="*/ 1794351744 w 1039"/>
              <a:gd name="T67" fmla="*/ 2147483647 h 1433"/>
              <a:gd name="T68" fmla="*/ 1935480471 w 1039"/>
              <a:gd name="T69" fmla="*/ 2147483647 h 1433"/>
              <a:gd name="T70" fmla="*/ 2111891379 w 1039"/>
              <a:gd name="T71" fmla="*/ 2147483647 h 1433"/>
              <a:gd name="T72" fmla="*/ 2147483647 w 1039"/>
              <a:gd name="T73" fmla="*/ 2147483647 h 1433"/>
              <a:gd name="T74" fmla="*/ 2147483647 w 1039"/>
              <a:gd name="T75" fmla="*/ 2147483647 h 1433"/>
              <a:gd name="T76" fmla="*/ 2147483647 w 1039"/>
              <a:gd name="T77" fmla="*/ 2147483647 h 1433"/>
              <a:gd name="T78" fmla="*/ 2147483647 w 1039"/>
              <a:gd name="T79" fmla="*/ 2147483647 h 1433"/>
              <a:gd name="T80" fmla="*/ 2147483647 w 1039"/>
              <a:gd name="T81" fmla="*/ 2147483647 h 1433"/>
              <a:gd name="T82" fmla="*/ 2147483647 w 1039"/>
              <a:gd name="T83" fmla="*/ 2147483647 h 1433"/>
              <a:gd name="T84" fmla="*/ 2147483647 w 1039"/>
              <a:gd name="T85" fmla="*/ 2147483647 h 1433"/>
              <a:gd name="T86" fmla="*/ 1842235499 w 1039"/>
              <a:gd name="T87" fmla="*/ 2147483647 h 1433"/>
              <a:gd name="T88" fmla="*/ 1504534221 w 1039"/>
              <a:gd name="T89" fmla="*/ 2147483647 h 1433"/>
              <a:gd name="T90" fmla="*/ 1151712405 w 1039"/>
              <a:gd name="T91" fmla="*/ 2147483647 h 1433"/>
              <a:gd name="T92" fmla="*/ 824091948 w 1039"/>
              <a:gd name="T93" fmla="*/ 2147483647 h 1433"/>
              <a:gd name="T94" fmla="*/ 539313546 w 1039"/>
              <a:gd name="T95" fmla="*/ 2147483647 h 1433"/>
              <a:gd name="T96" fmla="*/ 327620357 w 1039"/>
              <a:gd name="T97" fmla="*/ 2147483647 h 1433"/>
              <a:gd name="T98" fmla="*/ 176410958 w 1039"/>
              <a:gd name="T99" fmla="*/ 2147483647 h 1433"/>
              <a:gd name="T100" fmla="*/ 83165961 w 1039"/>
              <a:gd name="T101" fmla="*/ 2147483647 h 1433"/>
              <a:gd name="T102" fmla="*/ 27722520 w 1039"/>
              <a:gd name="T103" fmla="*/ 2147483647 h 1433"/>
              <a:gd name="T104" fmla="*/ 5040313 w 1039"/>
              <a:gd name="T105" fmla="*/ 2147483647 h 1433"/>
              <a:gd name="T106" fmla="*/ 0 w 1039"/>
              <a:gd name="T107" fmla="*/ 2147483647 h 1433"/>
              <a:gd name="T108" fmla="*/ 10080626 w 1039"/>
              <a:gd name="T109" fmla="*/ 2147483647 h 1433"/>
              <a:gd name="T110" fmla="*/ 22682202 w 1039"/>
              <a:gd name="T111" fmla="*/ 2147483647 h 1433"/>
              <a:gd name="T112" fmla="*/ 30241882 w 1039"/>
              <a:gd name="T113" fmla="*/ 2147483647 h 143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39"/>
              <a:gd name="T172" fmla="*/ 0 h 1433"/>
              <a:gd name="T173" fmla="*/ 1039 w 1039"/>
              <a:gd name="T174" fmla="*/ 1433 h 143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39" h="1433">
                <a:moveTo>
                  <a:pt x="12" y="1407"/>
                </a:moveTo>
                <a:lnTo>
                  <a:pt x="12" y="1239"/>
                </a:lnTo>
                <a:lnTo>
                  <a:pt x="12" y="1071"/>
                </a:lnTo>
                <a:lnTo>
                  <a:pt x="12" y="903"/>
                </a:lnTo>
                <a:lnTo>
                  <a:pt x="12" y="736"/>
                </a:lnTo>
                <a:lnTo>
                  <a:pt x="12" y="568"/>
                </a:lnTo>
                <a:lnTo>
                  <a:pt x="12" y="400"/>
                </a:lnTo>
                <a:lnTo>
                  <a:pt x="12" y="232"/>
                </a:lnTo>
                <a:lnTo>
                  <a:pt x="12" y="66"/>
                </a:lnTo>
                <a:lnTo>
                  <a:pt x="33" y="56"/>
                </a:lnTo>
                <a:lnTo>
                  <a:pt x="53" y="45"/>
                </a:lnTo>
                <a:lnTo>
                  <a:pt x="67" y="31"/>
                </a:lnTo>
                <a:lnTo>
                  <a:pt x="82" y="21"/>
                </a:lnTo>
                <a:lnTo>
                  <a:pt x="95" y="8"/>
                </a:lnTo>
                <a:lnTo>
                  <a:pt x="110" y="1"/>
                </a:lnTo>
                <a:lnTo>
                  <a:pt x="126" y="0"/>
                </a:lnTo>
                <a:lnTo>
                  <a:pt x="147" y="7"/>
                </a:lnTo>
                <a:lnTo>
                  <a:pt x="170" y="21"/>
                </a:lnTo>
                <a:lnTo>
                  <a:pt x="201" y="50"/>
                </a:lnTo>
                <a:lnTo>
                  <a:pt x="235" y="92"/>
                </a:lnTo>
                <a:lnTo>
                  <a:pt x="271" y="145"/>
                </a:lnTo>
                <a:lnTo>
                  <a:pt x="306" y="206"/>
                </a:lnTo>
                <a:lnTo>
                  <a:pt x="341" y="279"/>
                </a:lnTo>
                <a:lnTo>
                  <a:pt x="373" y="361"/>
                </a:lnTo>
                <a:lnTo>
                  <a:pt x="401" y="456"/>
                </a:lnTo>
                <a:lnTo>
                  <a:pt x="427" y="538"/>
                </a:lnTo>
                <a:lnTo>
                  <a:pt x="462" y="603"/>
                </a:lnTo>
                <a:lnTo>
                  <a:pt x="502" y="652"/>
                </a:lnTo>
                <a:lnTo>
                  <a:pt x="544" y="692"/>
                </a:lnTo>
                <a:lnTo>
                  <a:pt x="583" y="725"/>
                </a:lnTo>
                <a:lnTo>
                  <a:pt x="621" y="758"/>
                </a:lnTo>
                <a:lnTo>
                  <a:pt x="653" y="795"/>
                </a:lnTo>
                <a:lnTo>
                  <a:pt x="679" y="842"/>
                </a:lnTo>
                <a:lnTo>
                  <a:pt x="712" y="896"/>
                </a:lnTo>
                <a:lnTo>
                  <a:pt x="768" y="956"/>
                </a:lnTo>
                <a:lnTo>
                  <a:pt x="838" y="1017"/>
                </a:lnTo>
                <a:lnTo>
                  <a:pt x="912" y="1080"/>
                </a:lnTo>
                <a:lnTo>
                  <a:pt x="975" y="1138"/>
                </a:lnTo>
                <a:lnTo>
                  <a:pt x="1022" y="1190"/>
                </a:lnTo>
                <a:lnTo>
                  <a:pt x="1039" y="1236"/>
                </a:lnTo>
                <a:lnTo>
                  <a:pt x="1018" y="1272"/>
                </a:lnTo>
                <a:lnTo>
                  <a:pt x="952" y="1300"/>
                </a:lnTo>
                <a:lnTo>
                  <a:pt x="854" y="1328"/>
                </a:lnTo>
                <a:lnTo>
                  <a:pt x="731" y="1355"/>
                </a:lnTo>
                <a:lnTo>
                  <a:pt x="597" y="1379"/>
                </a:lnTo>
                <a:lnTo>
                  <a:pt x="457" y="1398"/>
                </a:lnTo>
                <a:lnTo>
                  <a:pt x="327" y="1414"/>
                </a:lnTo>
                <a:lnTo>
                  <a:pt x="214" y="1425"/>
                </a:lnTo>
                <a:lnTo>
                  <a:pt x="130" y="1433"/>
                </a:lnTo>
                <a:lnTo>
                  <a:pt x="70" y="1433"/>
                </a:lnTo>
                <a:lnTo>
                  <a:pt x="33" y="1431"/>
                </a:lnTo>
                <a:lnTo>
                  <a:pt x="11" y="1426"/>
                </a:lnTo>
                <a:lnTo>
                  <a:pt x="2" y="1423"/>
                </a:lnTo>
                <a:lnTo>
                  <a:pt x="0" y="1416"/>
                </a:lnTo>
                <a:lnTo>
                  <a:pt x="4" y="1411"/>
                </a:lnTo>
                <a:lnTo>
                  <a:pt x="9" y="1407"/>
                </a:lnTo>
                <a:lnTo>
                  <a:pt x="12" y="1407"/>
                </a:lnTo>
                <a:close/>
              </a:path>
            </a:pathLst>
          </a:custGeom>
          <a:solidFill>
            <a:srgbClr val="8CA8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4" name="Freeform 132"/>
          <p:cNvSpPr>
            <a:spLocks/>
          </p:cNvSpPr>
          <p:nvPr/>
        </p:nvSpPr>
        <p:spPr bwMode="auto">
          <a:xfrm>
            <a:off x="679450" y="2346814"/>
            <a:ext cx="1552575" cy="2273300"/>
          </a:xfrm>
          <a:custGeom>
            <a:avLst/>
            <a:gdLst>
              <a:gd name="T0" fmla="*/ 27722518 w 978"/>
              <a:gd name="T1" fmla="*/ 2147483647 h 1432"/>
              <a:gd name="T2" fmla="*/ 27722518 w 978"/>
              <a:gd name="T3" fmla="*/ 2147483647 h 1432"/>
              <a:gd name="T4" fmla="*/ 27722518 w 978"/>
              <a:gd name="T5" fmla="*/ 2147483647 h 1432"/>
              <a:gd name="T6" fmla="*/ 27722518 w 978"/>
              <a:gd name="T7" fmla="*/ 2147483647 h 1432"/>
              <a:gd name="T8" fmla="*/ 27722518 w 978"/>
              <a:gd name="T9" fmla="*/ 1859875472 h 1432"/>
              <a:gd name="T10" fmla="*/ 27722518 w 978"/>
              <a:gd name="T11" fmla="*/ 1436488970 h 1432"/>
              <a:gd name="T12" fmla="*/ 27722518 w 978"/>
              <a:gd name="T13" fmla="*/ 1013102864 h 1432"/>
              <a:gd name="T14" fmla="*/ 27722518 w 978"/>
              <a:gd name="T15" fmla="*/ 594756871 h 1432"/>
              <a:gd name="T16" fmla="*/ 27722518 w 978"/>
              <a:gd name="T17" fmla="*/ 176410927 h 1432"/>
              <a:gd name="T18" fmla="*/ 80645005 w 978"/>
              <a:gd name="T19" fmla="*/ 151209373 h 1432"/>
              <a:gd name="T20" fmla="*/ 123488469 w 978"/>
              <a:gd name="T21" fmla="*/ 120967508 h 1432"/>
              <a:gd name="T22" fmla="*/ 158769060 w 978"/>
              <a:gd name="T23" fmla="*/ 85685308 h 1432"/>
              <a:gd name="T24" fmla="*/ 199093137 w 978"/>
              <a:gd name="T25" fmla="*/ 52924082 h 1432"/>
              <a:gd name="T26" fmla="*/ 229335054 w 978"/>
              <a:gd name="T27" fmla="*/ 22682198 h 1432"/>
              <a:gd name="T28" fmla="*/ 264617233 w 978"/>
              <a:gd name="T29" fmla="*/ 5040312 h 1432"/>
              <a:gd name="T30" fmla="*/ 299899412 w 978"/>
              <a:gd name="T31" fmla="*/ 0 h 1432"/>
              <a:gd name="T32" fmla="*/ 350302524 w 978"/>
              <a:gd name="T33" fmla="*/ 17640300 h 1432"/>
              <a:gd name="T34" fmla="*/ 403224999 w 978"/>
              <a:gd name="T35" fmla="*/ 52924082 h 1432"/>
              <a:gd name="T36" fmla="*/ 476310405 w 978"/>
              <a:gd name="T37" fmla="*/ 128527181 h 1432"/>
              <a:gd name="T38" fmla="*/ 556955384 w 978"/>
              <a:gd name="T39" fmla="*/ 234373757 h 1432"/>
              <a:gd name="T40" fmla="*/ 645160037 w 978"/>
              <a:gd name="T41" fmla="*/ 365423425 h 1432"/>
              <a:gd name="T42" fmla="*/ 728325967 w 978"/>
              <a:gd name="T43" fmla="*/ 524192520 h 1432"/>
              <a:gd name="T44" fmla="*/ 811490308 w 978"/>
              <a:gd name="T45" fmla="*/ 710684019 h 1432"/>
              <a:gd name="T46" fmla="*/ 887095175 w 978"/>
              <a:gd name="T47" fmla="*/ 917336959 h 1432"/>
              <a:gd name="T48" fmla="*/ 952619222 w 978"/>
              <a:gd name="T49" fmla="*/ 1151710617 h 1432"/>
              <a:gd name="T50" fmla="*/ 1015623906 w 978"/>
              <a:gd name="T51" fmla="*/ 1358364946 h 1432"/>
              <a:gd name="T52" fmla="*/ 1098788248 w 978"/>
              <a:gd name="T53" fmla="*/ 1522174253 h 1432"/>
              <a:gd name="T54" fmla="*/ 1192034799 w 978"/>
              <a:gd name="T55" fmla="*/ 1643141712 h 1432"/>
              <a:gd name="T56" fmla="*/ 1292841024 w 978"/>
              <a:gd name="T57" fmla="*/ 1746469273 h 1432"/>
              <a:gd name="T58" fmla="*/ 1386085988 w 978"/>
              <a:gd name="T59" fmla="*/ 1829633607 h 1432"/>
              <a:gd name="T60" fmla="*/ 1476811591 w 978"/>
              <a:gd name="T61" fmla="*/ 1912797942 h 1432"/>
              <a:gd name="T62" fmla="*/ 1552416259 w 978"/>
              <a:gd name="T63" fmla="*/ 2006044485 h 1432"/>
              <a:gd name="T64" fmla="*/ 1615420944 w 978"/>
              <a:gd name="T65" fmla="*/ 2129531305 h 1432"/>
              <a:gd name="T66" fmla="*/ 1688505060 w 978"/>
              <a:gd name="T67" fmla="*/ 2147483647 h 1432"/>
              <a:gd name="T68" fmla="*/ 1827114413 w 978"/>
              <a:gd name="T69" fmla="*/ 2147483647 h 1432"/>
              <a:gd name="T70" fmla="*/ 1993444684 w 978"/>
              <a:gd name="T71" fmla="*/ 2147483647 h 1432"/>
              <a:gd name="T72" fmla="*/ 2147483647 w 978"/>
              <a:gd name="T73" fmla="*/ 2147483647 h 1432"/>
              <a:gd name="T74" fmla="*/ 2147483647 w 978"/>
              <a:gd name="T75" fmla="*/ 2147483647 h 1432"/>
              <a:gd name="T76" fmla="*/ 2147483647 w 978"/>
              <a:gd name="T77" fmla="*/ 2147483647 h 1432"/>
              <a:gd name="T78" fmla="*/ 2147483647 w 978"/>
              <a:gd name="T79" fmla="*/ 2147483647 h 1432"/>
              <a:gd name="T80" fmla="*/ 2147483647 w 978"/>
              <a:gd name="T81" fmla="*/ 2147483647 h 1432"/>
              <a:gd name="T82" fmla="*/ 2147483647 w 978"/>
              <a:gd name="T83" fmla="*/ 2147483647 h 1432"/>
              <a:gd name="T84" fmla="*/ 2028726862 w 978"/>
              <a:gd name="T85" fmla="*/ 2147483647 h 1432"/>
              <a:gd name="T86" fmla="*/ 1738908172 w 978"/>
              <a:gd name="T87" fmla="*/ 2147483647 h 1432"/>
              <a:gd name="T88" fmla="*/ 1421368167 w 978"/>
              <a:gd name="T89" fmla="*/ 2147483647 h 1432"/>
              <a:gd name="T90" fmla="*/ 1091228574 w 978"/>
              <a:gd name="T91" fmla="*/ 2147483647 h 1432"/>
              <a:gd name="T92" fmla="*/ 781248441 w 978"/>
              <a:gd name="T93" fmla="*/ 2147483647 h 1432"/>
              <a:gd name="T94" fmla="*/ 511592583 w 978"/>
              <a:gd name="T95" fmla="*/ 2147483647 h 1432"/>
              <a:gd name="T96" fmla="*/ 315018758 w 978"/>
              <a:gd name="T97" fmla="*/ 2147483647 h 1432"/>
              <a:gd name="T98" fmla="*/ 173891581 w 978"/>
              <a:gd name="T99" fmla="*/ 2147483647 h 1432"/>
              <a:gd name="T100" fmla="*/ 85685316 w 978"/>
              <a:gd name="T101" fmla="*/ 2147483647 h 1432"/>
              <a:gd name="T102" fmla="*/ 32762829 w 978"/>
              <a:gd name="T103" fmla="*/ 2147483647 h 1432"/>
              <a:gd name="T104" fmla="*/ 10080626 w 978"/>
              <a:gd name="T105" fmla="*/ 2147483647 h 1432"/>
              <a:gd name="T106" fmla="*/ 0 w 978"/>
              <a:gd name="T107" fmla="*/ 2147483647 h 1432"/>
              <a:gd name="T108" fmla="*/ 10080626 w 978"/>
              <a:gd name="T109" fmla="*/ 2147483647 h 1432"/>
              <a:gd name="T110" fmla="*/ 17641889 w 978"/>
              <a:gd name="T111" fmla="*/ 2147483647 h 1432"/>
              <a:gd name="T112" fmla="*/ 27722518 w 978"/>
              <a:gd name="T113" fmla="*/ 2147483647 h 143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78"/>
              <a:gd name="T172" fmla="*/ 0 h 1432"/>
              <a:gd name="T173" fmla="*/ 978 w 978"/>
              <a:gd name="T174" fmla="*/ 1432 h 143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78" h="1432">
                <a:moveTo>
                  <a:pt x="11" y="1406"/>
                </a:moveTo>
                <a:lnTo>
                  <a:pt x="11" y="1238"/>
                </a:lnTo>
                <a:lnTo>
                  <a:pt x="11" y="1070"/>
                </a:lnTo>
                <a:lnTo>
                  <a:pt x="11" y="904"/>
                </a:lnTo>
                <a:lnTo>
                  <a:pt x="11" y="738"/>
                </a:lnTo>
                <a:lnTo>
                  <a:pt x="11" y="570"/>
                </a:lnTo>
                <a:lnTo>
                  <a:pt x="11" y="402"/>
                </a:lnTo>
                <a:lnTo>
                  <a:pt x="11" y="236"/>
                </a:lnTo>
                <a:lnTo>
                  <a:pt x="11" y="70"/>
                </a:lnTo>
                <a:lnTo>
                  <a:pt x="32" y="60"/>
                </a:lnTo>
                <a:lnTo>
                  <a:pt x="49" y="48"/>
                </a:lnTo>
                <a:lnTo>
                  <a:pt x="63" y="34"/>
                </a:lnTo>
                <a:lnTo>
                  <a:pt x="79" y="21"/>
                </a:lnTo>
                <a:lnTo>
                  <a:pt x="91" y="9"/>
                </a:lnTo>
                <a:lnTo>
                  <a:pt x="105" y="2"/>
                </a:lnTo>
                <a:lnTo>
                  <a:pt x="119" y="0"/>
                </a:lnTo>
                <a:lnTo>
                  <a:pt x="139" y="7"/>
                </a:lnTo>
                <a:lnTo>
                  <a:pt x="160" y="21"/>
                </a:lnTo>
                <a:lnTo>
                  <a:pt x="189" y="51"/>
                </a:lnTo>
                <a:lnTo>
                  <a:pt x="221" y="93"/>
                </a:lnTo>
                <a:lnTo>
                  <a:pt x="256" y="145"/>
                </a:lnTo>
                <a:lnTo>
                  <a:pt x="289" y="208"/>
                </a:lnTo>
                <a:lnTo>
                  <a:pt x="322" y="282"/>
                </a:lnTo>
                <a:lnTo>
                  <a:pt x="352" y="364"/>
                </a:lnTo>
                <a:lnTo>
                  <a:pt x="378" y="457"/>
                </a:lnTo>
                <a:lnTo>
                  <a:pt x="403" y="539"/>
                </a:lnTo>
                <a:lnTo>
                  <a:pt x="436" y="604"/>
                </a:lnTo>
                <a:lnTo>
                  <a:pt x="473" y="652"/>
                </a:lnTo>
                <a:lnTo>
                  <a:pt x="513" y="693"/>
                </a:lnTo>
                <a:lnTo>
                  <a:pt x="550" y="726"/>
                </a:lnTo>
                <a:lnTo>
                  <a:pt x="586" y="759"/>
                </a:lnTo>
                <a:lnTo>
                  <a:pt x="616" y="796"/>
                </a:lnTo>
                <a:lnTo>
                  <a:pt x="641" y="845"/>
                </a:lnTo>
                <a:lnTo>
                  <a:pt x="670" y="897"/>
                </a:lnTo>
                <a:lnTo>
                  <a:pt x="725" y="957"/>
                </a:lnTo>
                <a:lnTo>
                  <a:pt x="791" y="1018"/>
                </a:lnTo>
                <a:lnTo>
                  <a:pt x="859" y="1081"/>
                </a:lnTo>
                <a:lnTo>
                  <a:pt x="919" y="1139"/>
                </a:lnTo>
                <a:lnTo>
                  <a:pt x="963" y="1193"/>
                </a:lnTo>
                <a:lnTo>
                  <a:pt x="978" y="1238"/>
                </a:lnTo>
                <a:lnTo>
                  <a:pt x="959" y="1275"/>
                </a:lnTo>
                <a:lnTo>
                  <a:pt x="898" y="1301"/>
                </a:lnTo>
                <a:lnTo>
                  <a:pt x="805" y="1329"/>
                </a:lnTo>
                <a:lnTo>
                  <a:pt x="690" y="1354"/>
                </a:lnTo>
                <a:lnTo>
                  <a:pt x="564" y="1378"/>
                </a:lnTo>
                <a:lnTo>
                  <a:pt x="433" y="1397"/>
                </a:lnTo>
                <a:lnTo>
                  <a:pt x="310" y="1413"/>
                </a:lnTo>
                <a:lnTo>
                  <a:pt x="203" y="1424"/>
                </a:lnTo>
                <a:lnTo>
                  <a:pt x="125" y="1432"/>
                </a:lnTo>
                <a:lnTo>
                  <a:pt x="69" y="1432"/>
                </a:lnTo>
                <a:lnTo>
                  <a:pt x="34" y="1430"/>
                </a:lnTo>
                <a:lnTo>
                  <a:pt x="13" y="1425"/>
                </a:lnTo>
                <a:lnTo>
                  <a:pt x="4" y="1422"/>
                </a:lnTo>
                <a:lnTo>
                  <a:pt x="0" y="1415"/>
                </a:lnTo>
                <a:lnTo>
                  <a:pt x="4" y="1410"/>
                </a:lnTo>
                <a:lnTo>
                  <a:pt x="7" y="1406"/>
                </a:lnTo>
                <a:lnTo>
                  <a:pt x="11" y="1406"/>
                </a:lnTo>
                <a:close/>
              </a:path>
            </a:pathLst>
          </a:custGeom>
          <a:solidFill>
            <a:srgbClr val="96B0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 name="Freeform 133"/>
          <p:cNvSpPr>
            <a:spLocks/>
          </p:cNvSpPr>
          <p:nvPr/>
        </p:nvSpPr>
        <p:spPr bwMode="auto">
          <a:xfrm>
            <a:off x="679450" y="2356339"/>
            <a:ext cx="1452563" cy="2263775"/>
          </a:xfrm>
          <a:custGeom>
            <a:avLst/>
            <a:gdLst>
              <a:gd name="T0" fmla="*/ 27722527 w 915"/>
              <a:gd name="T1" fmla="*/ 2147483647 h 1426"/>
              <a:gd name="T2" fmla="*/ 27722527 w 915"/>
              <a:gd name="T3" fmla="*/ 2147483647 h 1426"/>
              <a:gd name="T4" fmla="*/ 27722527 w 915"/>
              <a:gd name="T5" fmla="*/ 2147483647 h 1426"/>
              <a:gd name="T6" fmla="*/ 27722527 w 915"/>
              <a:gd name="T7" fmla="*/ 2147483647 h 1426"/>
              <a:gd name="T8" fmla="*/ 27722527 w 915"/>
              <a:gd name="T9" fmla="*/ 1844754537 h 1426"/>
              <a:gd name="T10" fmla="*/ 27722527 w 915"/>
              <a:gd name="T11" fmla="*/ 1421368035 h 1426"/>
              <a:gd name="T12" fmla="*/ 27722527 w 915"/>
              <a:gd name="T13" fmla="*/ 1008062552 h 1426"/>
              <a:gd name="T14" fmla="*/ 27722527 w 915"/>
              <a:gd name="T15" fmla="*/ 584676248 h 1426"/>
              <a:gd name="T16" fmla="*/ 27722527 w 915"/>
              <a:gd name="T17" fmla="*/ 171370616 h 1426"/>
              <a:gd name="T18" fmla="*/ 75604718 w 915"/>
              <a:gd name="T19" fmla="*/ 143648113 h 1426"/>
              <a:gd name="T20" fmla="*/ 120967559 w 915"/>
              <a:gd name="T21" fmla="*/ 118446559 h 1426"/>
              <a:gd name="T22" fmla="*/ 151209436 w 915"/>
              <a:gd name="T23" fmla="*/ 83165946 h 1426"/>
              <a:gd name="T24" fmla="*/ 186491627 w 915"/>
              <a:gd name="T25" fmla="*/ 52924082 h 1426"/>
              <a:gd name="T26" fmla="*/ 216733553 w 915"/>
              <a:gd name="T27" fmla="*/ 20161249 h 1426"/>
              <a:gd name="T28" fmla="*/ 246975431 w 915"/>
              <a:gd name="T29" fmla="*/ 2520950 h 1426"/>
              <a:gd name="T30" fmla="*/ 282257621 w 915"/>
              <a:gd name="T31" fmla="*/ 0 h 1426"/>
              <a:gd name="T32" fmla="*/ 332660750 w 915"/>
              <a:gd name="T33" fmla="*/ 17640300 h 1426"/>
              <a:gd name="T34" fmla="*/ 385584829 w 915"/>
              <a:gd name="T35" fmla="*/ 52924082 h 1426"/>
              <a:gd name="T36" fmla="*/ 451108996 w 915"/>
              <a:gd name="T37" fmla="*/ 126007819 h 1426"/>
              <a:gd name="T38" fmla="*/ 526713689 w 915"/>
              <a:gd name="T39" fmla="*/ 226814084 h 1426"/>
              <a:gd name="T40" fmla="*/ 604837745 w 915"/>
              <a:gd name="T41" fmla="*/ 360383113 h 1426"/>
              <a:gd name="T42" fmla="*/ 685482751 w 915"/>
              <a:gd name="T43" fmla="*/ 514111897 h 1426"/>
              <a:gd name="T44" fmla="*/ 763608395 w 915"/>
              <a:gd name="T45" fmla="*/ 700603396 h 1426"/>
              <a:gd name="T46" fmla="*/ 834172974 w 915"/>
              <a:gd name="T47" fmla="*/ 907256336 h 1426"/>
              <a:gd name="T48" fmla="*/ 897176091 w 915"/>
              <a:gd name="T49" fmla="*/ 1144150943 h 1426"/>
              <a:gd name="T50" fmla="*/ 952619533 w 915"/>
              <a:gd name="T51" fmla="*/ 1350803684 h 1426"/>
              <a:gd name="T52" fmla="*/ 1033264539 w 915"/>
              <a:gd name="T53" fmla="*/ 1509574267 h 1426"/>
              <a:gd name="T54" fmla="*/ 1116430496 w 915"/>
              <a:gd name="T55" fmla="*/ 1633061088 h 1426"/>
              <a:gd name="T56" fmla="*/ 1209675491 w 915"/>
              <a:gd name="T57" fmla="*/ 1733867700 h 1426"/>
              <a:gd name="T58" fmla="*/ 1297881760 w 915"/>
              <a:gd name="T59" fmla="*/ 1819552983 h 1426"/>
              <a:gd name="T60" fmla="*/ 1381046129 w 915"/>
              <a:gd name="T61" fmla="*/ 1902717317 h 1426"/>
              <a:gd name="T62" fmla="*/ 1451610509 w 915"/>
              <a:gd name="T63" fmla="*/ 1995963860 h 1426"/>
              <a:gd name="T64" fmla="*/ 1509574901 w 915"/>
              <a:gd name="T65" fmla="*/ 2114410370 h 1426"/>
              <a:gd name="T66" fmla="*/ 1580139282 w 915"/>
              <a:gd name="T67" fmla="*/ 2147483647 h 1426"/>
              <a:gd name="T68" fmla="*/ 1706147501 w 915"/>
              <a:gd name="T69" fmla="*/ 2147483647 h 1426"/>
              <a:gd name="T70" fmla="*/ 1862397200 w 915"/>
              <a:gd name="T71" fmla="*/ 2147483647 h 1426"/>
              <a:gd name="T72" fmla="*/ 2023687213 w 915"/>
              <a:gd name="T73" fmla="*/ 2147483647 h 1426"/>
              <a:gd name="T74" fmla="*/ 2147483647 w 915"/>
              <a:gd name="T75" fmla="*/ 2147483647 h 1426"/>
              <a:gd name="T76" fmla="*/ 2147483647 w 915"/>
              <a:gd name="T77" fmla="*/ 2147483647 h 1426"/>
              <a:gd name="T78" fmla="*/ 2147483647 w 915"/>
              <a:gd name="T79" fmla="*/ 2147483647 h 1426"/>
              <a:gd name="T80" fmla="*/ 2147483647 w 915"/>
              <a:gd name="T81" fmla="*/ 2147483647 h 1426"/>
              <a:gd name="T82" fmla="*/ 2121972520 w 915"/>
              <a:gd name="T83" fmla="*/ 2147483647 h 1426"/>
              <a:gd name="T84" fmla="*/ 1900198753 w 915"/>
              <a:gd name="T85" fmla="*/ 2147483647 h 1426"/>
              <a:gd name="T86" fmla="*/ 1628021460 w 915"/>
              <a:gd name="T87" fmla="*/ 2147483647 h 1426"/>
              <a:gd name="T88" fmla="*/ 1328123637 w 915"/>
              <a:gd name="T89" fmla="*/ 2147483647 h 1426"/>
              <a:gd name="T90" fmla="*/ 1020664551 w 915"/>
              <a:gd name="T91" fmla="*/ 2147483647 h 1426"/>
              <a:gd name="T92" fmla="*/ 733366518 w 915"/>
              <a:gd name="T93" fmla="*/ 2147483647 h 1426"/>
              <a:gd name="T94" fmla="*/ 481350873 w 915"/>
              <a:gd name="T95" fmla="*/ 2147483647 h 1426"/>
              <a:gd name="T96" fmla="*/ 297378560 w 915"/>
              <a:gd name="T97" fmla="*/ 2147483647 h 1426"/>
              <a:gd name="T98" fmla="*/ 163811012 w 915"/>
              <a:gd name="T99" fmla="*/ 2147483647 h 1426"/>
              <a:gd name="T100" fmla="*/ 80645031 w 915"/>
              <a:gd name="T101" fmla="*/ 2147483647 h 1426"/>
              <a:gd name="T102" fmla="*/ 32762840 w 915"/>
              <a:gd name="T103" fmla="*/ 2147483647 h 1426"/>
              <a:gd name="T104" fmla="*/ 10080629 w 915"/>
              <a:gd name="T105" fmla="*/ 2147483647 h 1426"/>
              <a:gd name="T106" fmla="*/ 0 w 915"/>
              <a:gd name="T107" fmla="*/ 2147483647 h 1426"/>
              <a:gd name="T108" fmla="*/ 10080629 w 915"/>
              <a:gd name="T109" fmla="*/ 2147483647 h 1426"/>
              <a:gd name="T110" fmla="*/ 17641895 w 915"/>
              <a:gd name="T111" fmla="*/ 2147483647 h 1426"/>
              <a:gd name="T112" fmla="*/ 27722527 w 915"/>
              <a:gd name="T113" fmla="*/ 2147483647 h 1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15"/>
              <a:gd name="T172" fmla="*/ 0 h 1426"/>
              <a:gd name="T173" fmla="*/ 915 w 915"/>
              <a:gd name="T174" fmla="*/ 1426 h 1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15" h="1426">
                <a:moveTo>
                  <a:pt x="11" y="1400"/>
                </a:moveTo>
                <a:lnTo>
                  <a:pt x="11" y="1232"/>
                </a:lnTo>
                <a:lnTo>
                  <a:pt x="11" y="1064"/>
                </a:lnTo>
                <a:lnTo>
                  <a:pt x="11" y="898"/>
                </a:lnTo>
                <a:lnTo>
                  <a:pt x="11" y="732"/>
                </a:lnTo>
                <a:lnTo>
                  <a:pt x="11" y="564"/>
                </a:lnTo>
                <a:lnTo>
                  <a:pt x="11" y="400"/>
                </a:lnTo>
                <a:lnTo>
                  <a:pt x="11" y="232"/>
                </a:lnTo>
                <a:lnTo>
                  <a:pt x="11" y="68"/>
                </a:lnTo>
                <a:lnTo>
                  <a:pt x="30" y="57"/>
                </a:lnTo>
                <a:lnTo>
                  <a:pt x="48" y="47"/>
                </a:lnTo>
                <a:lnTo>
                  <a:pt x="60" y="33"/>
                </a:lnTo>
                <a:lnTo>
                  <a:pt x="74" y="21"/>
                </a:lnTo>
                <a:lnTo>
                  <a:pt x="86" y="8"/>
                </a:lnTo>
                <a:lnTo>
                  <a:pt x="98" y="1"/>
                </a:lnTo>
                <a:lnTo>
                  <a:pt x="112" y="0"/>
                </a:lnTo>
                <a:lnTo>
                  <a:pt x="132" y="7"/>
                </a:lnTo>
                <a:lnTo>
                  <a:pt x="153" y="21"/>
                </a:lnTo>
                <a:lnTo>
                  <a:pt x="179" y="50"/>
                </a:lnTo>
                <a:lnTo>
                  <a:pt x="209" y="90"/>
                </a:lnTo>
                <a:lnTo>
                  <a:pt x="240" y="143"/>
                </a:lnTo>
                <a:lnTo>
                  <a:pt x="272" y="204"/>
                </a:lnTo>
                <a:lnTo>
                  <a:pt x="303" y="278"/>
                </a:lnTo>
                <a:lnTo>
                  <a:pt x="331" y="360"/>
                </a:lnTo>
                <a:lnTo>
                  <a:pt x="356" y="454"/>
                </a:lnTo>
                <a:lnTo>
                  <a:pt x="378" y="536"/>
                </a:lnTo>
                <a:lnTo>
                  <a:pt x="410" y="599"/>
                </a:lnTo>
                <a:lnTo>
                  <a:pt x="443" y="648"/>
                </a:lnTo>
                <a:lnTo>
                  <a:pt x="480" y="688"/>
                </a:lnTo>
                <a:lnTo>
                  <a:pt x="515" y="722"/>
                </a:lnTo>
                <a:lnTo>
                  <a:pt x="548" y="755"/>
                </a:lnTo>
                <a:lnTo>
                  <a:pt x="576" y="792"/>
                </a:lnTo>
                <a:lnTo>
                  <a:pt x="599" y="839"/>
                </a:lnTo>
                <a:lnTo>
                  <a:pt x="627" y="893"/>
                </a:lnTo>
                <a:lnTo>
                  <a:pt x="677" y="952"/>
                </a:lnTo>
                <a:lnTo>
                  <a:pt x="739" y="1014"/>
                </a:lnTo>
                <a:lnTo>
                  <a:pt x="803" y="1075"/>
                </a:lnTo>
                <a:lnTo>
                  <a:pt x="859" y="1133"/>
                </a:lnTo>
                <a:lnTo>
                  <a:pt x="901" y="1187"/>
                </a:lnTo>
                <a:lnTo>
                  <a:pt x="915" y="1232"/>
                </a:lnTo>
                <a:lnTo>
                  <a:pt x="900" y="1269"/>
                </a:lnTo>
                <a:lnTo>
                  <a:pt x="842" y="1295"/>
                </a:lnTo>
                <a:lnTo>
                  <a:pt x="754" y="1323"/>
                </a:lnTo>
                <a:lnTo>
                  <a:pt x="646" y="1348"/>
                </a:lnTo>
                <a:lnTo>
                  <a:pt x="527" y="1372"/>
                </a:lnTo>
                <a:lnTo>
                  <a:pt x="405" y="1391"/>
                </a:lnTo>
                <a:lnTo>
                  <a:pt x="291" y="1407"/>
                </a:lnTo>
                <a:lnTo>
                  <a:pt x="191" y="1418"/>
                </a:lnTo>
                <a:lnTo>
                  <a:pt x="118" y="1426"/>
                </a:lnTo>
                <a:lnTo>
                  <a:pt x="65" y="1426"/>
                </a:lnTo>
                <a:lnTo>
                  <a:pt x="32" y="1424"/>
                </a:lnTo>
                <a:lnTo>
                  <a:pt x="13" y="1419"/>
                </a:lnTo>
                <a:lnTo>
                  <a:pt x="4" y="1416"/>
                </a:lnTo>
                <a:lnTo>
                  <a:pt x="0" y="1409"/>
                </a:lnTo>
                <a:lnTo>
                  <a:pt x="4" y="1404"/>
                </a:lnTo>
                <a:lnTo>
                  <a:pt x="7" y="1400"/>
                </a:lnTo>
                <a:lnTo>
                  <a:pt x="11" y="1400"/>
                </a:lnTo>
                <a:close/>
              </a:path>
            </a:pathLst>
          </a:custGeom>
          <a:solidFill>
            <a:srgbClr val="A1B8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 name="Freeform 134"/>
          <p:cNvSpPr>
            <a:spLocks/>
          </p:cNvSpPr>
          <p:nvPr/>
        </p:nvSpPr>
        <p:spPr bwMode="auto">
          <a:xfrm>
            <a:off x="679450" y="2357927"/>
            <a:ext cx="1355725" cy="2262187"/>
          </a:xfrm>
          <a:custGeom>
            <a:avLst/>
            <a:gdLst>
              <a:gd name="T0" fmla="*/ 27722517 w 854"/>
              <a:gd name="T1" fmla="*/ 2147483647 h 1425"/>
              <a:gd name="T2" fmla="*/ 27722517 w 854"/>
              <a:gd name="T3" fmla="*/ 2147483647 h 1425"/>
              <a:gd name="T4" fmla="*/ 27722517 w 854"/>
              <a:gd name="T5" fmla="*/ 2147483647 h 1425"/>
              <a:gd name="T6" fmla="*/ 27722517 w 854"/>
              <a:gd name="T7" fmla="*/ 2147483647 h 1425"/>
              <a:gd name="T8" fmla="*/ 27722517 w 854"/>
              <a:gd name="T9" fmla="*/ 1847273490 h 1425"/>
              <a:gd name="T10" fmla="*/ 27722517 w 854"/>
              <a:gd name="T11" fmla="*/ 1423887082 h 1425"/>
              <a:gd name="T12" fmla="*/ 27722517 w 854"/>
              <a:gd name="T13" fmla="*/ 1010581690 h 1425"/>
              <a:gd name="T14" fmla="*/ 27722517 w 854"/>
              <a:gd name="T15" fmla="*/ 587195480 h 1425"/>
              <a:gd name="T16" fmla="*/ 27722517 w 854"/>
              <a:gd name="T17" fmla="*/ 171370578 h 1425"/>
              <a:gd name="T18" fmla="*/ 70564380 w 854"/>
              <a:gd name="T19" fmla="*/ 146169030 h 1425"/>
              <a:gd name="T20" fmla="*/ 110886893 w 854"/>
              <a:gd name="T21" fmla="*/ 120967481 h 1425"/>
              <a:gd name="T22" fmla="*/ 141128759 w 854"/>
              <a:gd name="T23" fmla="*/ 85685289 h 1425"/>
              <a:gd name="T24" fmla="*/ 173891575 w 854"/>
              <a:gd name="T25" fmla="*/ 52922482 h 1425"/>
              <a:gd name="T26" fmla="*/ 199093130 w 854"/>
              <a:gd name="T27" fmla="*/ 22680606 h 1425"/>
              <a:gd name="T28" fmla="*/ 229335046 w 854"/>
              <a:gd name="T29" fmla="*/ 5040311 h 1425"/>
              <a:gd name="T30" fmla="*/ 264617224 w 854"/>
              <a:gd name="T31" fmla="*/ 0 h 1425"/>
              <a:gd name="T32" fmla="*/ 309978436 w 854"/>
              <a:gd name="T33" fmla="*/ 17640296 h 1425"/>
              <a:gd name="T34" fmla="*/ 357862184 w 854"/>
              <a:gd name="T35" fmla="*/ 57962792 h 1425"/>
              <a:gd name="T36" fmla="*/ 420866966 w 854"/>
              <a:gd name="T37" fmla="*/ 133567462 h 1425"/>
              <a:gd name="T38" fmla="*/ 486391009 w 854"/>
              <a:gd name="T39" fmla="*/ 234373705 h 1425"/>
              <a:gd name="T40" fmla="*/ 564515037 w 854"/>
              <a:gd name="T41" fmla="*/ 365421756 h 1425"/>
              <a:gd name="T42" fmla="*/ 640119703 w 854"/>
              <a:gd name="T43" fmla="*/ 521671454 h 1425"/>
              <a:gd name="T44" fmla="*/ 715724369 w 854"/>
              <a:gd name="T45" fmla="*/ 705643551 h 1425"/>
              <a:gd name="T46" fmla="*/ 776208102 w 854"/>
              <a:gd name="T47" fmla="*/ 912296445 h 1425"/>
              <a:gd name="T48" fmla="*/ 839212982 w 854"/>
              <a:gd name="T49" fmla="*/ 1141629741 h 1425"/>
              <a:gd name="T50" fmla="*/ 892135454 w 854"/>
              <a:gd name="T51" fmla="*/ 1348282437 h 1425"/>
              <a:gd name="T52" fmla="*/ 962699809 w 854"/>
              <a:gd name="T53" fmla="*/ 1512093295 h 1425"/>
              <a:gd name="T54" fmla="*/ 1040825424 w 854"/>
              <a:gd name="T55" fmla="*/ 1635580087 h 1425"/>
              <a:gd name="T56" fmla="*/ 1129030074 w 854"/>
              <a:gd name="T57" fmla="*/ 1736386677 h 1425"/>
              <a:gd name="T58" fmla="*/ 1209675051 w 854"/>
              <a:gd name="T59" fmla="*/ 1819552581 h 1425"/>
              <a:gd name="T60" fmla="*/ 1287799079 w 854"/>
              <a:gd name="T61" fmla="*/ 1905237845 h 1425"/>
              <a:gd name="T62" fmla="*/ 1353324710 w 854"/>
              <a:gd name="T63" fmla="*/ 1995963419 h 1425"/>
              <a:gd name="T64" fmla="*/ 1411287493 w 854"/>
              <a:gd name="T65" fmla="*/ 2116930850 h 1425"/>
              <a:gd name="T66" fmla="*/ 1476811537 w 854"/>
              <a:gd name="T67" fmla="*/ 2147483647 h 1425"/>
              <a:gd name="T68" fmla="*/ 1597779003 w 854"/>
              <a:gd name="T69" fmla="*/ 2147483647 h 1425"/>
              <a:gd name="T70" fmla="*/ 1738908109 w 854"/>
              <a:gd name="T71" fmla="*/ 2147483647 h 1425"/>
              <a:gd name="T72" fmla="*/ 1892638390 w 854"/>
              <a:gd name="T73" fmla="*/ 2147483647 h 1425"/>
              <a:gd name="T74" fmla="*/ 2021165528 w 854"/>
              <a:gd name="T75" fmla="*/ 2147483647 h 1425"/>
              <a:gd name="T76" fmla="*/ 2116931439 w 854"/>
              <a:gd name="T77" fmla="*/ 2147483647 h 1425"/>
              <a:gd name="T78" fmla="*/ 2147483647 w 854"/>
              <a:gd name="T79" fmla="*/ 2147483647 h 1425"/>
              <a:gd name="T80" fmla="*/ 2111891128 w 854"/>
              <a:gd name="T81" fmla="*/ 2147483647 h 1425"/>
              <a:gd name="T82" fmla="*/ 1970762418 w 854"/>
              <a:gd name="T83" fmla="*/ 2147483647 h 1425"/>
              <a:gd name="T84" fmla="*/ 1769149975 w 854"/>
              <a:gd name="T85" fmla="*/ 2147483647 h 1425"/>
              <a:gd name="T86" fmla="*/ 1517134026 w 854"/>
              <a:gd name="T87" fmla="*/ 2147483647 h 1425"/>
              <a:gd name="T88" fmla="*/ 1239916917 w 854"/>
              <a:gd name="T89" fmla="*/ 2147483647 h 1425"/>
              <a:gd name="T90" fmla="*/ 950099825 w 854"/>
              <a:gd name="T91" fmla="*/ 2147483647 h 1425"/>
              <a:gd name="T92" fmla="*/ 685482502 w 854"/>
              <a:gd name="T93" fmla="*/ 2147483647 h 1425"/>
              <a:gd name="T94" fmla="*/ 451108832 w 854"/>
              <a:gd name="T95" fmla="*/ 2147483647 h 1425"/>
              <a:gd name="T96" fmla="*/ 279736569 w 854"/>
              <a:gd name="T97" fmla="*/ 2147483647 h 1425"/>
              <a:gd name="T98" fmla="*/ 156249692 w 854"/>
              <a:gd name="T99" fmla="*/ 2147483647 h 1425"/>
              <a:gd name="T100" fmla="*/ 75604691 w 854"/>
              <a:gd name="T101" fmla="*/ 2147483647 h 1425"/>
              <a:gd name="T102" fmla="*/ 27722517 w 854"/>
              <a:gd name="T103" fmla="*/ 2147483647 h 1425"/>
              <a:gd name="T104" fmla="*/ 10080625 w 854"/>
              <a:gd name="T105" fmla="*/ 2147483647 h 1425"/>
              <a:gd name="T106" fmla="*/ 0 w 854"/>
              <a:gd name="T107" fmla="*/ 2147483647 h 1425"/>
              <a:gd name="T108" fmla="*/ 10080625 w 854"/>
              <a:gd name="T109" fmla="*/ 2147483647 h 1425"/>
              <a:gd name="T110" fmla="*/ 17640301 w 854"/>
              <a:gd name="T111" fmla="*/ 2147483647 h 1425"/>
              <a:gd name="T112" fmla="*/ 27722517 w 854"/>
              <a:gd name="T113" fmla="*/ 2147483647 h 14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4"/>
              <a:gd name="T172" fmla="*/ 0 h 1425"/>
              <a:gd name="T173" fmla="*/ 854 w 854"/>
              <a:gd name="T174" fmla="*/ 1425 h 142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4" h="1425">
                <a:moveTo>
                  <a:pt x="11" y="1399"/>
                </a:moveTo>
                <a:lnTo>
                  <a:pt x="11" y="1231"/>
                </a:lnTo>
                <a:lnTo>
                  <a:pt x="11" y="1065"/>
                </a:lnTo>
                <a:lnTo>
                  <a:pt x="11" y="899"/>
                </a:lnTo>
                <a:lnTo>
                  <a:pt x="11" y="733"/>
                </a:lnTo>
                <a:lnTo>
                  <a:pt x="11" y="565"/>
                </a:lnTo>
                <a:lnTo>
                  <a:pt x="11" y="401"/>
                </a:lnTo>
                <a:lnTo>
                  <a:pt x="11" y="233"/>
                </a:lnTo>
                <a:lnTo>
                  <a:pt x="11" y="68"/>
                </a:lnTo>
                <a:lnTo>
                  <a:pt x="28" y="58"/>
                </a:lnTo>
                <a:lnTo>
                  <a:pt x="44" y="48"/>
                </a:lnTo>
                <a:lnTo>
                  <a:pt x="56" y="34"/>
                </a:lnTo>
                <a:lnTo>
                  <a:pt x="69" y="21"/>
                </a:lnTo>
                <a:lnTo>
                  <a:pt x="79" y="9"/>
                </a:lnTo>
                <a:lnTo>
                  <a:pt x="91" y="2"/>
                </a:lnTo>
                <a:lnTo>
                  <a:pt x="105" y="0"/>
                </a:lnTo>
                <a:lnTo>
                  <a:pt x="123" y="7"/>
                </a:lnTo>
                <a:lnTo>
                  <a:pt x="142" y="23"/>
                </a:lnTo>
                <a:lnTo>
                  <a:pt x="167" y="53"/>
                </a:lnTo>
                <a:lnTo>
                  <a:pt x="193" y="93"/>
                </a:lnTo>
                <a:lnTo>
                  <a:pt x="224" y="145"/>
                </a:lnTo>
                <a:lnTo>
                  <a:pt x="254" y="207"/>
                </a:lnTo>
                <a:lnTo>
                  <a:pt x="284" y="280"/>
                </a:lnTo>
                <a:lnTo>
                  <a:pt x="308" y="362"/>
                </a:lnTo>
                <a:lnTo>
                  <a:pt x="333" y="453"/>
                </a:lnTo>
                <a:lnTo>
                  <a:pt x="354" y="535"/>
                </a:lnTo>
                <a:lnTo>
                  <a:pt x="382" y="600"/>
                </a:lnTo>
                <a:lnTo>
                  <a:pt x="413" y="649"/>
                </a:lnTo>
                <a:lnTo>
                  <a:pt x="448" y="689"/>
                </a:lnTo>
                <a:lnTo>
                  <a:pt x="480" y="722"/>
                </a:lnTo>
                <a:lnTo>
                  <a:pt x="511" y="756"/>
                </a:lnTo>
                <a:lnTo>
                  <a:pt x="537" y="792"/>
                </a:lnTo>
                <a:lnTo>
                  <a:pt x="560" y="840"/>
                </a:lnTo>
                <a:lnTo>
                  <a:pt x="586" y="892"/>
                </a:lnTo>
                <a:lnTo>
                  <a:pt x="634" y="951"/>
                </a:lnTo>
                <a:lnTo>
                  <a:pt x="690" y="1013"/>
                </a:lnTo>
                <a:lnTo>
                  <a:pt x="751" y="1074"/>
                </a:lnTo>
                <a:lnTo>
                  <a:pt x="802" y="1132"/>
                </a:lnTo>
                <a:lnTo>
                  <a:pt x="840" y="1186"/>
                </a:lnTo>
                <a:lnTo>
                  <a:pt x="854" y="1231"/>
                </a:lnTo>
                <a:lnTo>
                  <a:pt x="838" y="1268"/>
                </a:lnTo>
                <a:lnTo>
                  <a:pt x="782" y="1294"/>
                </a:lnTo>
                <a:lnTo>
                  <a:pt x="702" y="1322"/>
                </a:lnTo>
                <a:lnTo>
                  <a:pt x="602" y="1347"/>
                </a:lnTo>
                <a:lnTo>
                  <a:pt x="492" y="1371"/>
                </a:lnTo>
                <a:lnTo>
                  <a:pt x="377" y="1390"/>
                </a:lnTo>
                <a:lnTo>
                  <a:pt x="272" y="1406"/>
                </a:lnTo>
                <a:lnTo>
                  <a:pt x="179" y="1417"/>
                </a:lnTo>
                <a:lnTo>
                  <a:pt x="111" y="1425"/>
                </a:lnTo>
                <a:lnTo>
                  <a:pt x="62" y="1425"/>
                </a:lnTo>
                <a:lnTo>
                  <a:pt x="30" y="1423"/>
                </a:lnTo>
                <a:lnTo>
                  <a:pt x="11" y="1418"/>
                </a:lnTo>
                <a:lnTo>
                  <a:pt x="4" y="1415"/>
                </a:lnTo>
                <a:lnTo>
                  <a:pt x="0" y="1408"/>
                </a:lnTo>
                <a:lnTo>
                  <a:pt x="4" y="1403"/>
                </a:lnTo>
                <a:lnTo>
                  <a:pt x="7" y="1399"/>
                </a:lnTo>
                <a:lnTo>
                  <a:pt x="11" y="1399"/>
                </a:lnTo>
                <a:close/>
              </a:path>
            </a:pathLst>
          </a:custGeom>
          <a:solidFill>
            <a:srgbClr val="ABBF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 name="Freeform 135"/>
          <p:cNvSpPr>
            <a:spLocks/>
          </p:cNvSpPr>
          <p:nvPr/>
        </p:nvSpPr>
        <p:spPr bwMode="auto">
          <a:xfrm>
            <a:off x="682625" y="2364277"/>
            <a:ext cx="1255713" cy="2255837"/>
          </a:xfrm>
          <a:custGeom>
            <a:avLst/>
            <a:gdLst>
              <a:gd name="T0" fmla="*/ 22682208 w 791"/>
              <a:gd name="T1" fmla="*/ 2147483647 h 1421"/>
              <a:gd name="T2" fmla="*/ 22682208 w 791"/>
              <a:gd name="T3" fmla="*/ 2147483647 h 1421"/>
              <a:gd name="T4" fmla="*/ 22682208 w 791"/>
              <a:gd name="T5" fmla="*/ 2147483647 h 1421"/>
              <a:gd name="T6" fmla="*/ 22682208 w 791"/>
              <a:gd name="T7" fmla="*/ 2147483647 h 1421"/>
              <a:gd name="T8" fmla="*/ 22682208 w 791"/>
              <a:gd name="T9" fmla="*/ 1837192868 h 1421"/>
              <a:gd name="T10" fmla="*/ 22682208 w 791"/>
              <a:gd name="T11" fmla="*/ 1418846770 h 1421"/>
              <a:gd name="T12" fmla="*/ 22682208 w 791"/>
              <a:gd name="T13" fmla="*/ 1003022017 h 1421"/>
              <a:gd name="T14" fmla="*/ 22682208 w 791"/>
              <a:gd name="T15" fmla="*/ 584676118 h 1421"/>
              <a:gd name="T16" fmla="*/ 22682208 w 791"/>
              <a:gd name="T17" fmla="*/ 176410887 h 1421"/>
              <a:gd name="T18" fmla="*/ 63004730 w 791"/>
              <a:gd name="T19" fmla="*/ 148688391 h 1421"/>
              <a:gd name="T20" fmla="*/ 98286921 w 791"/>
              <a:gd name="T21" fmla="*/ 118446533 h 1421"/>
              <a:gd name="T22" fmla="*/ 128528824 w 791"/>
              <a:gd name="T23" fmla="*/ 83164340 h 1421"/>
              <a:gd name="T24" fmla="*/ 158770701 w 791"/>
              <a:gd name="T25" fmla="*/ 52922482 h 1421"/>
              <a:gd name="T26" fmla="*/ 186491629 w 791"/>
              <a:gd name="T27" fmla="*/ 22680606 h 1421"/>
              <a:gd name="T28" fmla="*/ 211693243 w 791"/>
              <a:gd name="T29" fmla="*/ 7559674 h 1421"/>
              <a:gd name="T30" fmla="*/ 241935121 w 791"/>
              <a:gd name="T31" fmla="*/ 0 h 1421"/>
              <a:gd name="T32" fmla="*/ 287297937 w 791"/>
              <a:gd name="T33" fmla="*/ 17640296 h 1421"/>
              <a:gd name="T34" fmla="*/ 327620441 w 791"/>
              <a:gd name="T35" fmla="*/ 52922482 h 1421"/>
              <a:gd name="T36" fmla="*/ 383063884 w 791"/>
              <a:gd name="T37" fmla="*/ 128527152 h 1421"/>
              <a:gd name="T38" fmla="*/ 451109001 w 791"/>
              <a:gd name="T39" fmla="*/ 229333395 h 1421"/>
              <a:gd name="T40" fmla="*/ 521673383 w 791"/>
              <a:gd name="T41" fmla="*/ 360381446 h 1421"/>
              <a:gd name="T42" fmla="*/ 587197451 w 791"/>
              <a:gd name="T43" fmla="*/ 519152092 h 1421"/>
              <a:gd name="T44" fmla="*/ 657761832 w 791"/>
              <a:gd name="T45" fmla="*/ 705643550 h 1421"/>
              <a:gd name="T46" fmla="*/ 718245588 w 791"/>
              <a:gd name="T47" fmla="*/ 912296444 h 1421"/>
              <a:gd name="T48" fmla="*/ 771168080 w 791"/>
              <a:gd name="T49" fmla="*/ 1144150688 h 1421"/>
              <a:gd name="T50" fmla="*/ 821571209 w 791"/>
              <a:gd name="T51" fmla="*/ 1348282435 h 1421"/>
              <a:gd name="T52" fmla="*/ 887095476 w 791"/>
              <a:gd name="T53" fmla="*/ 1509572344 h 1421"/>
              <a:gd name="T54" fmla="*/ 962700171 w 791"/>
              <a:gd name="T55" fmla="*/ 1630539775 h 1421"/>
              <a:gd name="T56" fmla="*/ 1045866128 w 791"/>
              <a:gd name="T57" fmla="*/ 1731346365 h 1421"/>
              <a:gd name="T58" fmla="*/ 1121470822 w 791"/>
              <a:gd name="T59" fmla="*/ 1809471958 h 1421"/>
              <a:gd name="T60" fmla="*/ 1194554566 w 791"/>
              <a:gd name="T61" fmla="*/ 1895157222 h 1421"/>
              <a:gd name="T62" fmla="*/ 1257559272 w 791"/>
              <a:gd name="T63" fmla="*/ 1985882796 h 1421"/>
              <a:gd name="T64" fmla="*/ 1305441451 w 791"/>
              <a:gd name="T65" fmla="*/ 2106850228 h 1421"/>
              <a:gd name="T66" fmla="*/ 1365925207 w 791"/>
              <a:gd name="T67" fmla="*/ 2147483647 h 1421"/>
              <a:gd name="T68" fmla="*/ 1476812092 w 791"/>
              <a:gd name="T69" fmla="*/ 2147483647 h 1421"/>
              <a:gd name="T70" fmla="*/ 1610381179 w 791"/>
              <a:gd name="T71" fmla="*/ 2147483647 h 1421"/>
              <a:gd name="T72" fmla="*/ 1751510338 w 791"/>
              <a:gd name="T73" fmla="*/ 2147483647 h 1421"/>
              <a:gd name="T74" fmla="*/ 1869956899 w 791"/>
              <a:gd name="T75" fmla="*/ 2147483647 h 1421"/>
              <a:gd name="T76" fmla="*/ 1958163169 w 791"/>
              <a:gd name="T77" fmla="*/ 2147483647 h 1421"/>
              <a:gd name="T78" fmla="*/ 1993445360 w 791"/>
              <a:gd name="T79" fmla="*/ 2147483647 h 1421"/>
              <a:gd name="T80" fmla="*/ 1953122856 w 791"/>
              <a:gd name="T81" fmla="*/ 2147483647 h 1421"/>
              <a:gd name="T82" fmla="*/ 1824594082 w 791"/>
              <a:gd name="T83" fmla="*/ 2147483647 h 1421"/>
              <a:gd name="T84" fmla="*/ 1635582743 w 791"/>
              <a:gd name="T85" fmla="*/ 2147483647 h 1421"/>
              <a:gd name="T86" fmla="*/ 1401207397 w 791"/>
              <a:gd name="T87" fmla="*/ 2147483647 h 1421"/>
              <a:gd name="T88" fmla="*/ 1141632074 w 791"/>
              <a:gd name="T89" fmla="*/ 2147483647 h 1421"/>
              <a:gd name="T90" fmla="*/ 877014850 w 791"/>
              <a:gd name="T91" fmla="*/ 2147483647 h 1421"/>
              <a:gd name="T92" fmla="*/ 627519955 w 791"/>
              <a:gd name="T93" fmla="*/ 2147483647 h 1421"/>
              <a:gd name="T94" fmla="*/ 405746086 w 791"/>
              <a:gd name="T95" fmla="*/ 2147483647 h 1421"/>
              <a:gd name="T96" fmla="*/ 246975434 w 791"/>
              <a:gd name="T97" fmla="*/ 2147483647 h 1421"/>
              <a:gd name="T98" fmla="*/ 133569137 w 791"/>
              <a:gd name="T99" fmla="*/ 2147483647 h 1421"/>
              <a:gd name="T100" fmla="*/ 63004730 w 791"/>
              <a:gd name="T101" fmla="*/ 2147483647 h 1421"/>
              <a:gd name="T102" fmla="*/ 17641895 w 791"/>
              <a:gd name="T103" fmla="*/ 2147483647 h 1421"/>
              <a:gd name="T104" fmla="*/ 0 w 791"/>
              <a:gd name="T105" fmla="*/ 2147483647 h 1421"/>
              <a:gd name="T106" fmla="*/ 5040315 w 791"/>
              <a:gd name="T107" fmla="*/ 2147483647 h 1421"/>
              <a:gd name="T108" fmla="*/ 22682208 w 791"/>
              <a:gd name="T109" fmla="*/ 2147483647 h 142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91"/>
              <a:gd name="T166" fmla="*/ 0 h 1421"/>
              <a:gd name="T167" fmla="*/ 791 w 791"/>
              <a:gd name="T168" fmla="*/ 1421 h 142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91" h="1421">
                <a:moveTo>
                  <a:pt x="9" y="1395"/>
                </a:moveTo>
                <a:lnTo>
                  <a:pt x="9" y="1227"/>
                </a:lnTo>
                <a:lnTo>
                  <a:pt x="9" y="1061"/>
                </a:lnTo>
                <a:lnTo>
                  <a:pt x="9" y="895"/>
                </a:lnTo>
                <a:lnTo>
                  <a:pt x="9" y="729"/>
                </a:lnTo>
                <a:lnTo>
                  <a:pt x="9" y="563"/>
                </a:lnTo>
                <a:lnTo>
                  <a:pt x="9" y="398"/>
                </a:lnTo>
                <a:lnTo>
                  <a:pt x="9" y="232"/>
                </a:lnTo>
                <a:lnTo>
                  <a:pt x="9" y="70"/>
                </a:lnTo>
                <a:lnTo>
                  <a:pt x="25" y="59"/>
                </a:lnTo>
                <a:lnTo>
                  <a:pt x="39" y="47"/>
                </a:lnTo>
                <a:lnTo>
                  <a:pt x="51" y="33"/>
                </a:lnTo>
                <a:lnTo>
                  <a:pt x="63" y="21"/>
                </a:lnTo>
                <a:lnTo>
                  <a:pt x="74" y="9"/>
                </a:lnTo>
                <a:lnTo>
                  <a:pt x="84" y="3"/>
                </a:lnTo>
                <a:lnTo>
                  <a:pt x="96" y="0"/>
                </a:lnTo>
                <a:lnTo>
                  <a:pt x="114" y="7"/>
                </a:lnTo>
                <a:lnTo>
                  <a:pt x="130" y="21"/>
                </a:lnTo>
                <a:lnTo>
                  <a:pt x="152" y="51"/>
                </a:lnTo>
                <a:lnTo>
                  <a:pt x="179" y="91"/>
                </a:lnTo>
                <a:lnTo>
                  <a:pt x="207" y="143"/>
                </a:lnTo>
                <a:lnTo>
                  <a:pt x="233" y="206"/>
                </a:lnTo>
                <a:lnTo>
                  <a:pt x="261" y="280"/>
                </a:lnTo>
                <a:lnTo>
                  <a:pt x="285" y="362"/>
                </a:lnTo>
                <a:lnTo>
                  <a:pt x="306" y="454"/>
                </a:lnTo>
                <a:lnTo>
                  <a:pt x="326" y="535"/>
                </a:lnTo>
                <a:lnTo>
                  <a:pt x="352" y="599"/>
                </a:lnTo>
                <a:lnTo>
                  <a:pt x="382" y="647"/>
                </a:lnTo>
                <a:lnTo>
                  <a:pt x="415" y="687"/>
                </a:lnTo>
                <a:lnTo>
                  <a:pt x="445" y="718"/>
                </a:lnTo>
                <a:lnTo>
                  <a:pt x="474" y="752"/>
                </a:lnTo>
                <a:lnTo>
                  <a:pt x="499" y="788"/>
                </a:lnTo>
                <a:lnTo>
                  <a:pt x="518" y="836"/>
                </a:lnTo>
                <a:lnTo>
                  <a:pt x="542" y="890"/>
                </a:lnTo>
                <a:lnTo>
                  <a:pt x="586" y="949"/>
                </a:lnTo>
                <a:lnTo>
                  <a:pt x="639" y="1010"/>
                </a:lnTo>
                <a:lnTo>
                  <a:pt x="695" y="1072"/>
                </a:lnTo>
                <a:lnTo>
                  <a:pt x="742" y="1128"/>
                </a:lnTo>
                <a:lnTo>
                  <a:pt x="777" y="1182"/>
                </a:lnTo>
                <a:lnTo>
                  <a:pt x="791" y="1227"/>
                </a:lnTo>
                <a:lnTo>
                  <a:pt x="775" y="1264"/>
                </a:lnTo>
                <a:lnTo>
                  <a:pt x="724" y="1290"/>
                </a:lnTo>
                <a:lnTo>
                  <a:pt x="649" y="1318"/>
                </a:lnTo>
                <a:lnTo>
                  <a:pt x="556" y="1343"/>
                </a:lnTo>
                <a:lnTo>
                  <a:pt x="453" y="1367"/>
                </a:lnTo>
                <a:lnTo>
                  <a:pt x="348" y="1386"/>
                </a:lnTo>
                <a:lnTo>
                  <a:pt x="249" y="1402"/>
                </a:lnTo>
                <a:lnTo>
                  <a:pt x="161" y="1413"/>
                </a:lnTo>
                <a:lnTo>
                  <a:pt x="98" y="1421"/>
                </a:lnTo>
                <a:lnTo>
                  <a:pt x="53" y="1421"/>
                </a:lnTo>
                <a:lnTo>
                  <a:pt x="25" y="1419"/>
                </a:lnTo>
                <a:lnTo>
                  <a:pt x="7" y="1414"/>
                </a:lnTo>
                <a:lnTo>
                  <a:pt x="0" y="1411"/>
                </a:lnTo>
                <a:lnTo>
                  <a:pt x="2" y="1399"/>
                </a:lnTo>
                <a:lnTo>
                  <a:pt x="9" y="1395"/>
                </a:lnTo>
                <a:close/>
              </a:path>
            </a:pathLst>
          </a:custGeom>
          <a:solidFill>
            <a:srgbClr val="B5C7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 name="Freeform 136"/>
          <p:cNvSpPr>
            <a:spLocks/>
          </p:cNvSpPr>
          <p:nvPr/>
        </p:nvSpPr>
        <p:spPr bwMode="auto">
          <a:xfrm>
            <a:off x="685800" y="2372214"/>
            <a:ext cx="1155700" cy="2247900"/>
          </a:xfrm>
          <a:custGeom>
            <a:avLst/>
            <a:gdLst>
              <a:gd name="T0" fmla="*/ 17640300 w 728"/>
              <a:gd name="T1" fmla="*/ 2147483647 h 1416"/>
              <a:gd name="T2" fmla="*/ 17640300 w 728"/>
              <a:gd name="T3" fmla="*/ 2147483647 h 1416"/>
              <a:gd name="T4" fmla="*/ 17640300 w 728"/>
              <a:gd name="T5" fmla="*/ 2147483647 h 1416"/>
              <a:gd name="T6" fmla="*/ 17640300 w 728"/>
              <a:gd name="T7" fmla="*/ 2147483647 h 1416"/>
              <a:gd name="T8" fmla="*/ 17640300 w 728"/>
              <a:gd name="T9" fmla="*/ 1832152962 h 1416"/>
              <a:gd name="T10" fmla="*/ 17640300 w 728"/>
              <a:gd name="T11" fmla="*/ 1413808359 h 1416"/>
              <a:gd name="T12" fmla="*/ 17640300 w 728"/>
              <a:gd name="T13" fmla="*/ 1000501289 h 1416"/>
              <a:gd name="T14" fmla="*/ 17640300 w 728"/>
              <a:gd name="T15" fmla="*/ 582155298 h 1416"/>
              <a:gd name="T16" fmla="*/ 17640300 w 728"/>
              <a:gd name="T17" fmla="*/ 166330305 h 1416"/>
              <a:gd name="T18" fmla="*/ 52924082 w 728"/>
              <a:gd name="T19" fmla="*/ 141128751 h 1416"/>
              <a:gd name="T20" fmla="*/ 88206258 w 728"/>
              <a:gd name="T21" fmla="*/ 115927197 h 1416"/>
              <a:gd name="T22" fmla="*/ 113407837 w 728"/>
              <a:gd name="T23" fmla="*/ 80644997 h 1416"/>
              <a:gd name="T24" fmla="*/ 141128752 w 728"/>
              <a:gd name="T25" fmla="*/ 47883758 h 1416"/>
              <a:gd name="T26" fmla="*/ 163810945 w 728"/>
              <a:gd name="T27" fmla="*/ 17640300 h 1416"/>
              <a:gd name="T28" fmla="*/ 189012499 w 728"/>
              <a:gd name="T29" fmla="*/ 5040312 h 1416"/>
              <a:gd name="T30" fmla="*/ 219254413 w 728"/>
              <a:gd name="T31" fmla="*/ 0 h 1416"/>
              <a:gd name="T32" fmla="*/ 254535001 w 728"/>
              <a:gd name="T33" fmla="*/ 17640300 h 1416"/>
              <a:gd name="T34" fmla="*/ 294857488 w 728"/>
              <a:gd name="T35" fmla="*/ 52924082 h 1416"/>
              <a:gd name="T36" fmla="*/ 352821856 w 728"/>
              <a:gd name="T37" fmla="*/ 128527180 h 1416"/>
              <a:gd name="T38" fmla="*/ 413305586 w 728"/>
              <a:gd name="T39" fmla="*/ 229333445 h 1416"/>
              <a:gd name="T40" fmla="*/ 481349087 w 728"/>
              <a:gd name="T41" fmla="*/ 360383112 h 1416"/>
              <a:gd name="T42" fmla="*/ 541832817 w 728"/>
              <a:gd name="T43" fmla="*/ 516631258 h 1416"/>
              <a:gd name="T44" fmla="*/ 604837496 w 728"/>
              <a:gd name="T45" fmla="*/ 695563084 h 1416"/>
              <a:gd name="T46" fmla="*/ 657761553 w 728"/>
              <a:gd name="T47" fmla="*/ 902216023 h 1416"/>
              <a:gd name="T48" fmla="*/ 705643712 w 728"/>
              <a:gd name="T49" fmla="*/ 1131549369 h 1416"/>
              <a:gd name="T50" fmla="*/ 748487147 w 728"/>
              <a:gd name="T51" fmla="*/ 1340723060 h 1416"/>
              <a:gd name="T52" fmla="*/ 811490239 w 728"/>
              <a:gd name="T53" fmla="*/ 1496972693 h 1416"/>
              <a:gd name="T54" fmla="*/ 882054789 w 728"/>
              <a:gd name="T55" fmla="*/ 1620461101 h 1416"/>
              <a:gd name="T56" fmla="*/ 957659451 w 728"/>
              <a:gd name="T57" fmla="*/ 1718746764 h 1416"/>
              <a:gd name="T58" fmla="*/ 1023183491 w 728"/>
              <a:gd name="T59" fmla="*/ 1801911097 h 1416"/>
              <a:gd name="T60" fmla="*/ 1093747843 w 728"/>
              <a:gd name="T61" fmla="*/ 1885077019 h 1416"/>
              <a:gd name="T62" fmla="*/ 1146670312 w 728"/>
              <a:gd name="T63" fmla="*/ 1978321974 h 1416"/>
              <a:gd name="T64" fmla="*/ 1194554059 w 728"/>
              <a:gd name="T65" fmla="*/ 2096770071 h 1416"/>
              <a:gd name="T66" fmla="*/ 1252516839 w 728"/>
              <a:gd name="T67" fmla="*/ 2147483647 h 1416"/>
              <a:gd name="T68" fmla="*/ 1353324643 w 728"/>
              <a:gd name="T69" fmla="*/ 2147483647 h 1416"/>
              <a:gd name="T70" fmla="*/ 1476811464 w 728"/>
              <a:gd name="T71" fmla="*/ 2147483647 h 1416"/>
              <a:gd name="T72" fmla="*/ 1607859545 w 728"/>
              <a:gd name="T73" fmla="*/ 2147483647 h 1416"/>
              <a:gd name="T74" fmla="*/ 1718746780 w 728"/>
              <a:gd name="T75" fmla="*/ 2147483647 h 1416"/>
              <a:gd name="T76" fmla="*/ 1801912702 w 728"/>
              <a:gd name="T77" fmla="*/ 2147483647 h 1416"/>
              <a:gd name="T78" fmla="*/ 1834673928 w 728"/>
              <a:gd name="T79" fmla="*/ 2147483647 h 1416"/>
              <a:gd name="T80" fmla="*/ 1799391753 w 728"/>
              <a:gd name="T81" fmla="*/ 2147483647 h 1416"/>
              <a:gd name="T82" fmla="*/ 1678424293 w 728"/>
              <a:gd name="T83" fmla="*/ 2147483647 h 1416"/>
              <a:gd name="T84" fmla="*/ 1507053329 w 728"/>
              <a:gd name="T85" fmla="*/ 2147483647 h 1416"/>
              <a:gd name="T86" fmla="*/ 1287799015 w 728"/>
              <a:gd name="T87" fmla="*/ 2147483647 h 1416"/>
              <a:gd name="T88" fmla="*/ 1048385045 w 728"/>
              <a:gd name="T89" fmla="*/ 2147483647 h 1416"/>
              <a:gd name="T90" fmla="*/ 801409617 w 728"/>
              <a:gd name="T91" fmla="*/ 2147483647 h 1416"/>
              <a:gd name="T92" fmla="*/ 572074682 w 728"/>
              <a:gd name="T93" fmla="*/ 2147483647 h 1416"/>
              <a:gd name="T94" fmla="*/ 370463737 w 728"/>
              <a:gd name="T95" fmla="*/ 2147483647 h 1416"/>
              <a:gd name="T96" fmla="*/ 224294724 w 728"/>
              <a:gd name="T97" fmla="*/ 2147483647 h 1416"/>
              <a:gd name="T98" fmla="*/ 118446560 w 728"/>
              <a:gd name="T99" fmla="*/ 2147483647 h 1416"/>
              <a:gd name="T100" fmla="*/ 52924082 w 728"/>
              <a:gd name="T101" fmla="*/ 2147483647 h 1416"/>
              <a:gd name="T102" fmla="*/ 12601574 w 728"/>
              <a:gd name="T103" fmla="*/ 2147483647 h 1416"/>
              <a:gd name="T104" fmla="*/ 0 w 728"/>
              <a:gd name="T105" fmla="*/ 2147483647 h 1416"/>
              <a:gd name="T106" fmla="*/ 0 w 728"/>
              <a:gd name="T107" fmla="*/ 2147483647 h 1416"/>
              <a:gd name="T108" fmla="*/ 17640300 w 728"/>
              <a:gd name="T109" fmla="*/ 2147483647 h 141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28"/>
              <a:gd name="T166" fmla="*/ 0 h 1416"/>
              <a:gd name="T167" fmla="*/ 728 w 728"/>
              <a:gd name="T168" fmla="*/ 1416 h 141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28" h="1416">
                <a:moveTo>
                  <a:pt x="7" y="1390"/>
                </a:moveTo>
                <a:lnTo>
                  <a:pt x="7" y="1224"/>
                </a:lnTo>
                <a:lnTo>
                  <a:pt x="7" y="1058"/>
                </a:lnTo>
                <a:lnTo>
                  <a:pt x="7" y="892"/>
                </a:lnTo>
                <a:lnTo>
                  <a:pt x="7" y="727"/>
                </a:lnTo>
                <a:lnTo>
                  <a:pt x="7" y="561"/>
                </a:lnTo>
                <a:lnTo>
                  <a:pt x="7" y="397"/>
                </a:lnTo>
                <a:lnTo>
                  <a:pt x="7" y="231"/>
                </a:lnTo>
                <a:lnTo>
                  <a:pt x="7" y="66"/>
                </a:lnTo>
                <a:lnTo>
                  <a:pt x="21" y="56"/>
                </a:lnTo>
                <a:lnTo>
                  <a:pt x="35" y="46"/>
                </a:lnTo>
                <a:lnTo>
                  <a:pt x="45" y="32"/>
                </a:lnTo>
                <a:lnTo>
                  <a:pt x="56" y="19"/>
                </a:lnTo>
                <a:lnTo>
                  <a:pt x="65" y="7"/>
                </a:lnTo>
                <a:lnTo>
                  <a:pt x="75" y="2"/>
                </a:lnTo>
                <a:lnTo>
                  <a:pt x="87" y="0"/>
                </a:lnTo>
                <a:lnTo>
                  <a:pt x="101" y="7"/>
                </a:lnTo>
                <a:lnTo>
                  <a:pt x="117" y="21"/>
                </a:lnTo>
                <a:lnTo>
                  <a:pt x="140" y="51"/>
                </a:lnTo>
                <a:lnTo>
                  <a:pt x="164" y="91"/>
                </a:lnTo>
                <a:lnTo>
                  <a:pt x="191" y="143"/>
                </a:lnTo>
                <a:lnTo>
                  <a:pt x="215" y="205"/>
                </a:lnTo>
                <a:lnTo>
                  <a:pt x="240" y="276"/>
                </a:lnTo>
                <a:lnTo>
                  <a:pt x="261" y="358"/>
                </a:lnTo>
                <a:lnTo>
                  <a:pt x="280" y="449"/>
                </a:lnTo>
                <a:lnTo>
                  <a:pt x="297" y="532"/>
                </a:lnTo>
                <a:lnTo>
                  <a:pt x="322" y="594"/>
                </a:lnTo>
                <a:lnTo>
                  <a:pt x="350" y="643"/>
                </a:lnTo>
                <a:lnTo>
                  <a:pt x="380" y="682"/>
                </a:lnTo>
                <a:lnTo>
                  <a:pt x="406" y="715"/>
                </a:lnTo>
                <a:lnTo>
                  <a:pt x="434" y="748"/>
                </a:lnTo>
                <a:lnTo>
                  <a:pt x="455" y="785"/>
                </a:lnTo>
                <a:lnTo>
                  <a:pt x="474" y="832"/>
                </a:lnTo>
                <a:lnTo>
                  <a:pt x="497" y="885"/>
                </a:lnTo>
                <a:lnTo>
                  <a:pt x="537" y="944"/>
                </a:lnTo>
                <a:lnTo>
                  <a:pt x="586" y="1005"/>
                </a:lnTo>
                <a:lnTo>
                  <a:pt x="638" y="1068"/>
                </a:lnTo>
                <a:lnTo>
                  <a:pt x="682" y="1124"/>
                </a:lnTo>
                <a:lnTo>
                  <a:pt x="715" y="1178"/>
                </a:lnTo>
                <a:lnTo>
                  <a:pt x="728" y="1224"/>
                </a:lnTo>
                <a:lnTo>
                  <a:pt x="714" y="1259"/>
                </a:lnTo>
                <a:lnTo>
                  <a:pt x="666" y="1285"/>
                </a:lnTo>
                <a:lnTo>
                  <a:pt x="598" y="1313"/>
                </a:lnTo>
                <a:lnTo>
                  <a:pt x="511" y="1338"/>
                </a:lnTo>
                <a:lnTo>
                  <a:pt x="416" y="1362"/>
                </a:lnTo>
                <a:lnTo>
                  <a:pt x="318" y="1381"/>
                </a:lnTo>
                <a:lnTo>
                  <a:pt x="227" y="1397"/>
                </a:lnTo>
                <a:lnTo>
                  <a:pt x="147" y="1408"/>
                </a:lnTo>
                <a:lnTo>
                  <a:pt x="89" y="1416"/>
                </a:lnTo>
                <a:lnTo>
                  <a:pt x="47" y="1416"/>
                </a:lnTo>
                <a:lnTo>
                  <a:pt x="21" y="1414"/>
                </a:lnTo>
                <a:lnTo>
                  <a:pt x="5" y="1409"/>
                </a:lnTo>
                <a:lnTo>
                  <a:pt x="0" y="1406"/>
                </a:lnTo>
                <a:lnTo>
                  <a:pt x="0" y="1394"/>
                </a:lnTo>
                <a:lnTo>
                  <a:pt x="7" y="1390"/>
                </a:lnTo>
                <a:close/>
              </a:path>
            </a:pathLst>
          </a:custGeom>
          <a:solidFill>
            <a:srgbClr val="BFC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 name="Freeform 137"/>
          <p:cNvSpPr>
            <a:spLocks/>
          </p:cNvSpPr>
          <p:nvPr/>
        </p:nvSpPr>
        <p:spPr bwMode="auto">
          <a:xfrm>
            <a:off x="685800" y="2375389"/>
            <a:ext cx="1055688" cy="2244725"/>
          </a:xfrm>
          <a:custGeom>
            <a:avLst/>
            <a:gdLst>
              <a:gd name="T0" fmla="*/ 12601579 w 665"/>
              <a:gd name="T1" fmla="*/ 2147483647 h 1414"/>
              <a:gd name="T2" fmla="*/ 12601579 w 665"/>
              <a:gd name="T3" fmla="*/ 2147483647 h 1414"/>
              <a:gd name="T4" fmla="*/ 12601579 w 665"/>
              <a:gd name="T5" fmla="*/ 2147483647 h 1414"/>
              <a:gd name="T6" fmla="*/ 12601579 w 665"/>
              <a:gd name="T7" fmla="*/ 2147483647 h 1414"/>
              <a:gd name="T8" fmla="*/ 12601579 w 665"/>
              <a:gd name="T9" fmla="*/ 1832152961 h 1414"/>
              <a:gd name="T10" fmla="*/ 12601579 w 665"/>
              <a:gd name="T11" fmla="*/ 1413808359 h 1414"/>
              <a:gd name="T12" fmla="*/ 12601579 w 665"/>
              <a:gd name="T13" fmla="*/ 1000501289 h 1414"/>
              <a:gd name="T14" fmla="*/ 12601579 w 665"/>
              <a:gd name="T15" fmla="*/ 582155297 h 1414"/>
              <a:gd name="T16" fmla="*/ 12601579 w 665"/>
              <a:gd name="T17" fmla="*/ 171370615 h 1414"/>
              <a:gd name="T18" fmla="*/ 42843467 w 665"/>
              <a:gd name="T19" fmla="*/ 143648113 h 1414"/>
              <a:gd name="T20" fmla="*/ 75604720 w 665"/>
              <a:gd name="T21" fmla="*/ 118446559 h 1414"/>
              <a:gd name="T22" fmla="*/ 100806286 w 665"/>
              <a:gd name="T23" fmla="*/ 83165946 h 1414"/>
              <a:gd name="T24" fmla="*/ 128528826 w 665"/>
              <a:gd name="T25" fmla="*/ 52924082 h 1414"/>
              <a:gd name="T26" fmla="*/ 146169128 w 665"/>
              <a:gd name="T27" fmla="*/ 22682198 h 1414"/>
              <a:gd name="T28" fmla="*/ 171370693 w 665"/>
              <a:gd name="T29" fmla="*/ 5040312 h 1414"/>
              <a:gd name="T30" fmla="*/ 199093208 w 665"/>
              <a:gd name="T31" fmla="*/ 0 h 1414"/>
              <a:gd name="T32" fmla="*/ 234375449 w 665"/>
              <a:gd name="T33" fmla="*/ 17640300 h 1414"/>
              <a:gd name="T34" fmla="*/ 269657640 w 665"/>
              <a:gd name="T35" fmla="*/ 52924082 h 1414"/>
              <a:gd name="T36" fmla="*/ 317539821 w 665"/>
              <a:gd name="T37" fmla="*/ 126007819 h 1414"/>
              <a:gd name="T38" fmla="*/ 370463901 w 665"/>
              <a:gd name="T39" fmla="*/ 229333445 h 1414"/>
              <a:gd name="T40" fmla="*/ 430947757 w 665"/>
              <a:gd name="T41" fmla="*/ 360383112 h 1414"/>
              <a:gd name="T42" fmla="*/ 488910563 w 665"/>
              <a:gd name="T43" fmla="*/ 514111896 h 1414"/>
              <a:gd name="T44" fmla="*/ 551915270 w 665"/>
              <a:gd name="T45" fmla="*/ 695563083 h 1414"/>
              <a:gd name="T46" fmla="*/ 599797450 w 665"/>
              <a:gd name="T47" fmla="*/ 902216023 h 1414"/>
              <a:gd name="T48" fmla="*/ 647681217 w 665"/>
              <a:gd name="T49" fmla="*/ 1131549369 h 1414"/>
              <a:gd name="T50" fmla="*/ 688003722 w 665"/>
              <a:gd name="T51" fmla="*/ 1338203697 h 1414"/>
              <a:gd name="T52" fmla="*/ 745966528 w 665"/>
              <a:gd name="T53" fmla="*/ 1496972692 h 1414"/>
              <a:gd name="T54" fmla="*/ 806450284 w 665"/>
              <a:gd name="T55" fmla="*/ 1620461100 h 1414"/>
              <a:gd name="T56" fmla="*/ 877014865 w 665"/>
              <a:gd name="T57" fmla="*/ 1721267712 h 1414"/>
              <a:gd name="T58" fmla="*/ 940019572 w 665"/>
              <a:gd name="T59" fmla="*/ 1801911097 h 1414"/>
              <a:gd name="T60" fmla="*/ 1000503328 w 665"/>
              <a:gd name="T61" fmla="*/ 1885077018 h 1414"/>
              <a:gd name="T62" fmla="*/ 1053425822 w 665"/>
              <a:gd name="T63" fmla="*/ 1973281662 h 1414"/>
              <a:gd name="T64" fmla="*/ 1098788639 w 665"/>
              <a:gd name="T65" fmla="*/ 2091729759 h 1414"/>
              <a:gd name="T66" fmla="*/ 1146672406 w 665"/>
              <a:gd name="T67" fmla="*/ 2147483647 h 1414"/>
              <a:gd name="T68" fmla="*/ 1239917404 w 665"/>
              <a:gd name="T69" fmla="*/ 2147483647 h 1414"/>
              <a:gd name="T70" fmla="*/ 1348284928 w 665"/>
              <a:gd name="T71" fmla="*/ 2147483647 h 1414"/>
              <a:gd name="T72" fmla="*/ 1466731491 w 665"/>
              <a:gd name="T73" fmla="*/ 2147483647 h 1414"/>
              <a:gd name="T74" fmla="*/ 1570058702 w 665"/>
              <a:gd name="T75" fmla="*/ 2147483647 h 1414"/>
              <a:gd name="T76" fmla="*/ 1648182760 w 665"/>
              <a:gd name="T77" fmla="*/ 2147483647 h 1414"/>
              <a:gd name="T78" fmla="*/ 1675905672 w 665"/>
              <a:gd name="T79" fmla="*/ 2147483647 h 1414"/>
              <a:gd name="T80" fmla="*/ 1643142447 w 665"/>
              <a:gd name="T81" fmla="*/ 2147483647 h 1414"/>
              <a:gd name="T82" fmla="*/ 1534776510 w 665"/>
              <a:gd name="T83" fmla="*/ 2147483647 h 1414"/>
              <a:gd name="T84" fmla="*/ 1376005856 w 665"/>
              <a:gd name="T85" fmla="*/ 2147483647 h 1414"/>
              <a:gd name="T86" fmla="*/ 1176914285 w 665"/>
              <a:gd name="T87" fmla="*/ 2147483647 h 1414"/>
              <a:gd name="T88" fmla="*/ 960180824 w 665"/>
              <a:gd name="T89" fmla="*/ 2147483647 h 1414"/>
              <a:gd name="T90" fmla="*/ 735885902 w 665"/>
              <a:gd name="T91" fmla="*/ 2147483647 h 1414"/>
              <a:gd name="T92" fmla="*/ 524192754 w 665"/>
              <a:gd name="T93" fmla="*/ 2147483647 h 1414"/>
              <a:gd name="T94" fmla="*/ 340222023 w 665"/>
              <a:gd name="T95" fmla="*/ 2147483647 h 1414"/>
              <a:gd name="T96" fmla="*/ 206652884 w 665"/>
              <a:gd name="T97" fmla="*/ 2147483647 h 1414"/>
              <a:gd name="T98" fmla="*/ 110886936 w 665"/>
              <a:gd name="T99" fmla="*/ 2147483647 h 1414"/>
              <a:gd name="T100" fmla="*/ 52924105 w 665"/>
              <a:gd name="T101" fmla="*/ 2147483647 h 1414"/>
              <a:gd name="T102" fmla="*/ 12601579 w 665"/>
              <a:gd name="T103" fmla="*/ 2147483647 h 1414"/>
              <a:gd name="T104" fmla="*/ 0 w 665"/>
              <a:gd name="T105" fmla="*/ 2147483647 h 1414"/>
              <a:gd name="T106" fmla="*/ 0 w 665"/>
              <a:gd name="T107" fmla="*/ 2147483647 h 1414"/>
              <a:gd name="T108" fmla="*/ 12601579 w 665"/>
              <a:gd name="T109" fmla="*/ 2147483647 h 141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65"/>
              <a:gd name="T166" fmla="*/ 0 h 1414"/>
              <a:gd name="T167" fmla="*/ 665 w 665"/>
              <a:gd name="T168" fmla="*/ 1414 h 141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65" h="1414">
                <a:moveTo>
                  <a:pt x="5" y="1388"/>
                </a:moveTo>
                <a:lnTo>
                  <a:pt x="5" y="1222"/>
                </a:lnTo>
                <a:lnTo>
                  <a:pt x="5" y="1058"/>
                </a:lnTo>
                <a:lnTo>
                  <a:pt x="5" y="891"/>
                </a:lnTo>
                <a:lnTo>
                  <a:pt x="5" y="727"/>
                </a:lnTo>
                <a:lnTo>
                  <a:pt x="5" y="561"/>
                </a:lnTo>
                <a:lnTo>
                  <a:pt x="5" y="397"/>
                </a:lnTo>
                <a:lnTo>
                  <a:pt x="5" y="231"/>
                </a:lnTo>
                <a:lnTo>
                  <a:pt x="5" y="68"/>
                </a:lnTo>
                <a:lnTo>
                  <a:pt x="17" y="57"/>
                </a:lnTo>
                <a:lnTo>
                  <a:pt x="30" y="47"/>
                </a:lnTo>
                <a:lnTo>
                  <a:pt x="40" y="33"/>
                </a:lnTo>
                <a:lnTo>
                  <a:pt x="51" y="21"/>
                </a:lnTo>
                <a:lnTo>
                  <a:pt x="58" y="9"/>
                </a:lnTo>
                <a:lnTo>
                  <a:pt x="68" y="2"/>
                </a:lnTo>
                <a:lnTo>
                  <a:pt x="79" y="0"/>
                </a:lnTo>
                <a:lnTo>
                  <a:pt x="93" y="7"/>
                </a:lnTo>
                <a:lnTo>
                  <a:pt x="107" y="21"/>
                </a:lnTo>
                <a:lnTo>
                  <a:pt x="126" y="50"/>
                </a:lnTo>
                <a:lnTo>
                  <a:pt x="147" y="91"/>
                </a:lnTo>
                <a:lnTo>
                  <a:pt x="171" y="143"/>
                </a:lnTo>
                <a:lnTo>
                  <a:pt x="194" y="204"/>
                </a:lnTo>
                <a:lnTo>
                  <a:pt x="219" y="276"/>
                </a:lnTo>
                <a:lnTo>
                  <a:pt x="238" y="358"/>
                </a:lnTo>
                <a:lnTo>
                  <a:pt x="257" y="449"/>
                </a:lnTo>
                <a:lnTo>
                  <a:pt x="273" y="531"/>
                </a:lnTo>
                <a:lnTo>
                  <a:pt x="296" y="594"/>
                </a:lnTo>
                <a:lnTo>
                  <a:pt x="320" y="643"/>
                </a:lnTo>
                <a:lnTo>
                  <a:pt x="348" y="683"/>
                </a:lnTo>
                <a:lnTo>
                  <a:pt x="373" y="715"/>
                </a:lnTo>
                <a:lnTo>
                  <a:pt x="397" y="748"/>
                </a:lnTo>
                <a:lnTo>
                  <a:pt x="418" y="783"/>
                </a:lnTo>
                <a:lnTo>
                  <a:pt x="436" y="830"/>
                </a:lnTo>
                <a:lnTo>
                  <a:pt x="455" y="884"/>
                </a:lnTo>
                <a:lnTo>
                  <a:pt x="492" y="944"/>
                </a:lnTo>
                <a:lnTo>
                  <a:pt x="535" y="1005"/>
                </a:lnTo>
                <a:lnTo>
                  <a:pt x="582" y="1066"/>
                </a:lnTo>
                <a:lnTo>
                  <a:pt x="623" y="1124"/>
                </a:lnTo>
                <a:lnTo>
                  <a:pt x="654" y="1176"/>
                </a:lnTo>
                <a:lnTo>
                  <a:pt x="665" y="1222"/>
                </a:lnTo>
                <a:lnTo>
                  <a:pt x="652" y="1257"/>
                </a:lnTo>
                <a:lnTo>
                  <a:pt x="609" y="1283"/>
                </a:lnTo>
                <a:lnTo>
                  <a:pt x="546" y="1311"/>
                </a:lnTo>
                <a:lnTo>
                  <a:pt x="467" y="1336"/>
                </a:lnTo>
                <a:lnTo>
                  <a:pt x="381" y="1360"/>
                </a:lnTo>
                <a:lnTo>
                  <a:pt x="292" y="1379"/>
                </a:lnTo>
                <a:lnTo>
                  <a:pt x="208" y="1395"/>
                </a:lnTo>
                <a:lnTo>
                  <a:pt x="135" y="1406"/>
                </a:lnTo>
                <a:lnTo>
                  <a:pt x="82" y="1414"/>
                </a:lnTo>
                <a:lnTo>
                  <a:pt x="44" y="1414"/>
                </a:lnTo>
                <a:lnTo>
                  <a:pt x="21" y="1412"/>
                </a:lnTo>
                <a:lnTo>
                  <a:pt x="5" y="1407"/>
                </a:lnTo>
                <a:lnTo>
                  <a:pt x="0" y="1404"/>
                </a:lnTo>
                <a:lnTo>
                  <a:pt x="0" y="1392"/>
                </a:lnTo>
                <a:lnTo>
                  <a:pt x="5" y="1388"/>
                </a:lnTo>
                <a:close/>
              </a:path>
            </a:pathLst>
          </a:custGeom>
          <a:solidFill>
            <a:srgbClr val="C9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0" name="Freeform 138"/>
          <p:cNvSpPr>
            <a:spLocks/>
          </p:cNvSpPr>
          <p:nvPr/>
        </p:nvSpPr>
        <p:spPr bwMode="auto">
          <a:xfrm>
            <a:off x="685800" y="2378564"/>
            <a:ext cx="957263" cy="2241550"/>
          </a:xfrm>
          <a:custGeom>
            <a:avLst/>
            <a:gdLst>
              <a:gd name="T0" fmla="*/ 12601580 w 603"/>
              <a:gd name="T1" fmla="*/ 2147483647 h 1412"/>
              <a:gd name="T2" fmla="*/ 12601580 w 603"/>
              <a:gd name="T3" fmla="*/ 2147483647 h 1412"/>
              <a:gd name="T4" fmla="*/ 12601580 w 603"/>
              <a:gd name="T5" fmla="*/ 2147483647 h 1412"/>
              <a:gd name="T6" fmla="*/ 12601580 w 603"/>
              <a:gd name="T7" fmla="*/ 2147483647 h 1412"/>
              <a:gd name="T8" fmla="*/ 12601580 w 603"/>
              <a:gd name="T9" fmla="*/ 1832152960 h 1412"/>
              <a:gd name="T10" fmla="*/ 12601580 w 603"/>
              <a:gd name="T11" fmla="*/ 1413808358 h 1412"/>
              <a:gd name="T12" fmla="*/ 12601580 w 603"/>
              <a:gd name="T13" fmla="*/ 1003022238 h 1412"/>
              <a:gd name="T14" fmla="*/ 12601580 w 603"/>
              <a:gd name="T15" fmla="*/ 584676246 h 1412"/>
              <a:gd name="T16" fmla="*/ 12601580 w 603"/>
              <a:gd name="T17" fmla="*/ 173891564 h 1412"/>
              <a:gd name="T18" fmla="*/ 40322517 w 603"/>
              <a:gd name="T19" fmla="*/ 148688423 h 1412"/>
              <a:gd name="T20" fmla="*/ 70564408 w 603"/>
              <a:gd name="T21" fmla="*/ 118446559 h 1412"/>
              <a:gd name="T22" fmla="*/ 93246611 w 603"/>
              <a:gd name="T23" fmla="*/ 83165946 h 1412"/>
              <a:gd name="T24" fmla="*/ 113407888 w 603"/>
              <a:gd name="T25" fmla="*/ 52924082 h 1412"/>
              <a:gd name="T26" fmla="*/ 131048190 w 603"/>
              <a:gd name="T27" fmla="*/ 20161249 h 1412"/>
              <a:gd name="T28" fmla="*/ 153730393 w 603"/>
              <a:gd name="T29" fmla="*/ 7559675 h 1412"/>
              <a:gd name="T30" fmla="*/ 181451321 w 603"/>
              <a:gd name="T31" fmla="*/ 0 h 1412"/>
              <a:gd name="T32" fmla="*/ 211693249 w 603"/>
              <a:gd name="T33" fmla="*/ 17640300 h 1412"/>
              <a:gd name="T34" fmla="*/ 241935128 w 603"/>
              <a:gd name="T35" fmla="*/ 55443443 h 1412"/>
              <a:gd name="T36" fmla="*/ 287297945 w 603"/>
              <a:gd name="T37" fmla="*/ 126007819 h 1412"/>
              <a:gd name="T38" fmla="*/ 340222027 w 603"/>
              <a:gd name="T39" fmla="*/ 226814083 h 1412"/>
              <a:gd name="T40" fmla="*/ 393144520 w 603"/>
              <a:gd name="T41" fmla="*/ 360383112 h 1412"/>
              <a:gd name="T42" fmla="*/ 441028388 w 603"/>
              <a:gd name="T43" fmla="*/ 514111896 h 1412"/>
              <a:gd name="T44" fmla="*/ 493950881 w 603"/>
              <a:gd name="T45" fmla="*/ 700603394 h 1412"/>
              <a:gd name="T46" fmla="*/ 541834650 w 603"/>
              <a:gd name="T47" fmla="*/ 902216022 h 1412"/>
              <a:gd name="T48" fmla="*/ 587197467 w 603"/>
              <a:gd name="T49" fmla="*/ 1131549368 h 1412"/>
              <a:gd name="T50" fmla="*/ 622479659 w 603"/>
              <a:gd name="T51" fmla="*/ 1338203697 h 1412"/>
              <a:gd name="T52" fmla="*/ 675402153 w 603"/>
              <a:gd name="T53" fmla="*/ 1496972692 h 1412"/>
              <a:gd name="T54" fmla="*/ 730845597 w 603"/>
              <a:gd name="T55" fmla="*/ 1620461099 h 1412"/>
              <a:gd name="T56" fmla="*/ 793850304 w 603"/>
              <a:gd name="T57" fmla="*/ 1716227400 h 1412"/>
              <a:gd name="T58" fmla="*/ 851813309 w 603"/>
              <a:gd name="T59" fmla="*/ 1801911096 h 1412"/>
              <a:gd name="T60" fmla="*/ 907256753 w 603"/>
              <a:gd name="T61" fmla="*/ 1885077017 h 1412"/>
              <a:gd name="T62" fmla="*/ 957659884 w 603"/>
              <a:gd name="T63" fmla="*/ 1978321972 h 1412"/>
              <a:gd name="T64" fmla="*/ 992942076 w 603"/>
              <a:gd name="T65" fmla="*/ 2096770069 h 1412"/>
              <a:gd name="T66" fmla="*/ 1035785531 w 603"/>
              <a:gd name="T67" fmla="*/ 2147483647 h 1412"/>
              <a:gd name="T68" fmla="*/ 1123990216 w 603"/>
              <a:gd name="T69" fmla="*/ 2147483647 h 1412"/>
              <a:gd name="T70" fmla="*/ 1224796478 w 603"/>
              <a:gd name="T71" fmla="*/ 2147483647 h 1412"/>
              <a:gd name="T72" fmla="*/ 1335683366 w 603"/>
              <a:gd name="T73" fmla="*/ 2147483647 h 1412"/>
              <a:gd name="T74" fmla="*/ 1428929952 w 603"/>
              <a:gd name="T75" fmla="*/ 2147483647 h 1412"/>
              <a:gd name="T76" fmla="*/ 1494454022 w 603"/>
              <a:gd name="T77" fmla="*/ 2147483647 h 1412"/>
              <a:gd name="T78" fmla="*/ 1519655588 w 603"/>
              <a:gd name="T79" fmla="*/ 2147483647 h 1412"/>
              <a:gd name="T80" fmla="*/ 1494454022 w 603"/>
              <a:gd name="T81" fmla="*/ 2147483647 h 1412"/>
              <a:gd name="T82" fmla="*/ 1396167123 w 603"/>
              <a:gd name="T83" fmla="*/ 2147483647 h 1412"/>
              <a:gd name="T84" fmla="*/ 1247478681 w 603"/>
              <a:gd name="T85" fmla="*/ 2147483647 h 1412"/>
              <a:gd name="T86" fmla="*/ 1066027410 w 603"/>
              <a:gd name="T87" fmla="*/ 2147483647 h 1412"/>
              <a:gd name="T88" fmla="*/ 871974562 w 603"/>
              <a:gd name="T89" fmla="*/ 2147483647 h 1412"/>
              <a:gd name="T90" fmla="*/ 665321527 w 603"/>
              <a:gd name="T91" fmla="*/ 2147483647 h 1412"/>
              <a:gd name="T92" fmla="*/ 476310579 w 603"/>
              <a:gd name="T93" fmla="*/ 2147483647 h 1412"/>
              <a:gd name="T94" fmla="*/ 307459198 w 603"/>
              <a:gd name="T95" fmla="*/ 2147483647 h 1412"/>
              <a:gd name="T96" fmla="*/ 189012584 w 603"/>
              <a:gd name="T97" fmla="*/ 2147483647 h 1412"/>
              <a:gd name="T98" fmla="*/ 100806287 w 603"/>
              <a:gd name="T99" fmla="*/ 2147483647 h 1412"/>
              <a:gd name="T100" fmla="*/ 42843467 w 603"/>
              <a:gd name="T101" fmla="*/ 2147483647 h 1412"/>
              <a:gd name="T102" fmla="*/ 12601580 w 603"/>
              <a:gd name="T103" fmla="*/ 2147483647 h 1412"/>
              <a:gd name="T104" fmla="*/ 0 w 603"/>
              <a:gd name="T105" fmla="*/ 2147483647 h 1412"/>
              <a:gd name="T106" fmla="*/ 0 w 603"/>
              <a:gd name="T107" fmla="*/ 2147483647 h 1412"/>
              <a:gd name="T108" fmla="*/ 12601580 w 603"/>
              <a:gd name="T109" fmla="*/ 2147483647 h 141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3"/>
              <a:gd name="T166" fmla="*/ 0 h 1412"/>
              <a:gd name="T167" fmla="*/ 603 w 603"/>
              <a:gd name="T168" fmla="*/ 1412 h 141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3" h="1412">
                <a:moveTo>
                  <a:pt x="5" y="1386"/>
                </a:moveTo>
                <a:lnTo>
                  <a:pt x="5" y="1220"/>
                </a:lnTo>
                <a:lnTo>
                  <a:pt x="5" y="1056"/>
                </a:lnTo>
                <a:lnTo>
                  <a:pt x="5" y="891"/>
                </a:lnTo>
                <a:lnTo>
                  <a:pt x="5" y="727"/>
                </a:lnTo>
                <a:lnTo>
                  <a:pt x="5" y="561"/>
                </a:lnTo>
                <a:lnTo>
                  <a:pt x="5" y="398"/>
                </a:lnTo>
                <a:lnTo>
                  <a:pt x="5" y="232"/>
                </a:lnTo>
                <a:lnTo>
                  <a:pt x="5" y="69"/>
                </a:lnTo>
                <a:lnTo>
                  <a:pt x="16" y="59"/>
                </a:lnTo>
                <a:lnTo>
                  <a:pt x="28" y="47"/>
                </a:lnTo>
                <a:lnTo>
                  <a:pt x="37" y="33"/>
                </a:lnTo>
                <a:lnTo>
                  <a:pt x="45" y="21"/>
                </a:lnTo>
                <a:lnTo>
                  <a:pt x="52" y="8"/>
                </a:lnTo>
                <a:lnTo>
                  <a:pt x="61" y="3"/>
                </a:lnTo>
                <a:lnTo>
                  <a:pt x="72" y="0"/>
                </a:lnTo>
                <a:lnTo>
                  <a:pt x="84" y="7"/>
                </a:lnTo>
                <a:lnTo>
                  <a:pt x="96" y="22"/>
                </a:lnTo>
                <a:lnTo>
                  <a:pt x="114" y="50"/>
                </a:lnTo>
                <a:lnTo>
                  <a:pt x="135" y="90"/>
                </a:lnTo>
                <a:lnTo>
                  <a:pt x="156" y="143"/>
                </a:lnTo>
                <a:lnTo>
                  <a:pt x="175" y="204"/>
                </a:lnTo>
                <a:lnTo>
                  <a:pt x="196" y="278"/>
                </a:lnTo>
                <a:lnTo>
                  <a:pt x="215" y="358"/>
                </a:lnTo>
                <a:lnTo>
                  <a:pt x="233" y="449"/>
                </a:lnTo>
                <a:lnTo>
                  <a:pt x="247" y="531"/>
                </a:lnTo>
                <a:lnTo>
                  <a:pt x="268" y="594"/>
                </a:lnTo>
                <a:lnTo>
                  <a:pt x="290" y="643"/>
                </a:lnTo>
                <a:lnTo>
                  <a:pt x="315" y="681"/>
                </a:lnTo>
                <a:lnTo>
                  <a:pt x="338" y="715"/>
                </a:lnTo>
                <a:lnTo>
                  <a:pt x="360" y="748"/>
                </a:lnTo>
                <a:lnTo>
                  <a:pt x="380" y="785"/>
                </a:lnTo>
                <a:lnTo>
                  <a:pt x="394" y="832"/>
                </a:lnTo>
                <a:lnTo>
                  <a:pt x="411" y="884"/>
                </a:lnTo>
                <a:lnTo>
                  <a:pt x="446" y="944"/>
                </a:lnTo>
                <a:lnTo>
                  <a:pt x="486" y="1005"/>
                </a:lnTo>
                <a:lnTo>
                  <a:pt x="530" y="1066"/>
                </a:lnTo>
                <a:lnTo>
                  <a:pt x="567" y="1122"/>
                </a:lnTo>
                <a:lnTo>
                  <a:pt x="593" y="1174"/>
                </a:lnTo>
                <a:lnTo>
                  <a:pt x="603" y="1220"/>
                </a:lnTo>
                <a:lnTo>
                  <a:pt x="593" y="1255"/>
                </a:lnTo>
                <a:lnTo>
                  <a:pt x="554" y="1281"/>
                </a:lnTo>
                <a:lnTo>
                  <a:pt x="495" y="1309"/>
                </a:lnTo>
                <a:lnTo>
                  <a:pt x="423" y="1334"/>
                </a:lnTo>
                <a:lnTo>
                  <a:pt x="346" y="1358"/>
                </a:lnTo>
                <a:lnTo>
                  <a:pt x="264" y="1377"/>
                </a:lnTo>
                <a:lnTo>
                  <a:pt x="189" y="1393"/>
                </a:lnTo>
                <a:lnTo>
                  <a:pt x="122" y="1404"/>
                </a:lnTo>
                <a:lnTo>
                  <a:pt x="75" y="1412"/>
                </a:lnTo>
                <a:lnTo>
                  <a:pt x="40" y="1412"/>
                </a:lnTo>
                <a:lnTo>
                  <a:pt x="17" y="1410"/>
                </a:lnTo>
                <a:lnTo>
                  <a:pt x="5" y="1405"/>
                </a:lnTo>
                <a:lnTo>
                  <a:pt x="0" y="1402"/>
                </a:lnTo>
                <a:lnTo>
                  <a:pt x="0" y="1390"/>
                </a:lnTo>
                <a:lnTo>
                  <a:pt x="5" y="1386"/>
                </a:lnTo>
                <a:close/>
              </a:path>
            </a:pathLst>
          </a:custGeom>
          <a:solidFill>
            <a:srgbClr val="D4DE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1" name="Freeform 139"/>
          <p:cNvSpPr>
            <a:spLocks/>
          </p:cNvSpPr>
          <p:nvPr/>
        </p:nvSpPr>
        <p:spPr bwMode="auto">
          <a:xfrm>
            <a:off x="685800" y="2386502"/>
            <a:ext cx="857250" cy="2233612"/>
          </a:xfrm>
          <a:custGeom>
            <a:avLst/>
            <a:gdLst>
              <a:gd name="T0" fmla="*/ 12599985 w 540"/>
              <a:gd name="T1" fmla="*/ 2147483647 h 1407"/>
              <a:gd name="T2" fmla="*/ 12599985 w 540"/>
              <a:gd name="T3" fmla="*/ 2147483647 h 1407"/>
              <a:gd name="T4" fmla="*/ 12599985 w 540"/>
              <a:gd name="T5" fmla="*/ 2147483647 h 1407"/>
              <a:gd name="T6" fmla="*/ 12599985 w 540"/>
              <a:gd name="T7" fmla="*/ 2147483647 h 1407"/>
              <a:gd name="T8" fmla="*/ 12599985 w 540"/>
              <a:gd name="T9" fmla="*/ 1824592877 h 1407"/>
              <a:gd name="T10" fmla="*/ 12599985 w 540"/>
              <a:gd name="T11" fmla="*/ 1408766143 h 1407"/>
              <a:gd name="T12" fmla="*/ 12599985 w 540"/>
              <a:gd name="T13" fmla="*/ 995460754 h 1407"/>
              <a:gd name="T14" fmla="*/ 12599985 w 540"/>
              <a:gd name="T15" fmla="*/ 582155166 h 1407"/>
              <a:gd name="T16" fmla="*/ 12599985 w 540"/>
              <a:gd name="T17" fmla="*/ 171370577 h 1407"/>
              <a:gd name="T18" fmla="*/ 35282184 w 540"/>
              <a:gd name="T19" fmla="*/ 143648080 h 1407"/>
              <a:gd name="T20" fmla="*/ 60483747 w 540"/>
              <a:gd name="T21" fmla="*/ 118446532 h 1407"/>
              <a:gd name="T22" fmla="*/ 78124039 w 540"/>
              <a:gd name="T23" fmla="*/ 83164340 h 1407"/>
              <a:gd name="T24" fmla="*/ 100806229 w 540"/>
              <a:gd name="T25" fmla="*/ 52922482 h 1407"/>
              <a:gd name="T26" fmla="*/ 118446546 w 540"/>
              <a:gd name="T27" fmla="*/ 22680606 h 1407"/>
              <a:gd name="T28" fmla="*/ 136088426 w 540"/>
              <a:gd name="T29" fmla="*/ 5040311 h 1407"/>
              <a:gd name="T30" fmla="*/ 158769028 w 540"/>
              <a:gd name="T31" fmla="*/ 0 h 1407"/>
              <a:gd name="T32" fmla="*/ 189010889 w 540"/>
              <a:gd name="T33" fmla="*/ 17640296 h 1407"/>
              <a:gd name="T34" fmla="*/ 219252800 w 540"/>
              <a:gd name="T35" fmla="*/ 52922482 h 1407"/>
              <a:gd name="T36" fmla="*/ 259575282 w 540"/>
              <a:gd name="T37" fmla="*/ 126007790 h 1407"/>
              <a:gd name="T38" fmla="*/ 304938074 w 540"/>
              <a:gd name="T39" fmla="*/ 224293084 h 1407"/>
              <a:gd name="T40" fmla="*/ 357862125 w 540"/>
              <a:gd name="T41" fmla="*/ 355341134 h 1407"/>
              <a:gd name="T42" fmla="*/ 400703968 w 540"/>
              <a:gd name="T43" fmla="*/ 511590831 h 1407"/>
              <a:gd name="T44" fmla="*/ 446066859 w 540"/>
              <a:gd name="T45" fmla="*/ 690522617 h 1407"/>
              <a:gd name="T46" fmla="*/ 483869980 w 540"/>
              <a:gd name="T47" fmla="*/ 897175510 h 1407"/>
              <a:gd name="T48" fmla="*/ 524192461 w 540"/>
              <a:gd name="T49" fmla="*/ 1126508804 h 1407"/>
              <a:gd name="T50" fmla="*/ 554434323 w 540"/>
              <a:gd name="T51" fmla="*/ 1335682447 h 1407"/>
              <a:gd name="T52" fmla="*/ 604837425 w 540"/>
              <a:gd name="T53" fmla="*/ 1491932045 h 1407"/>
              <a:gd name="T54" fmla="*/ 657761476 w 540"/>
              <a:gd name="T55" fmla="*/ 1612899476 h 1407"/>
              <a:gd name="T56" fmla="*/ 713203301 w 540"/>
              <a:gd name="T57" fmla="*/ 1713706065 h 1407"/>
              <a:gd name="T58" fmla="*/ 763606403 w 540"/>
              <a:gd name="T59" fmla="*/ 1791830071 h 1407"/>
              <a:gd name="T60" fmla="*/ 816530454 w 540"/>
              <a:gd name="T61" fmla="*/ 1877515334 h 1407"/>
              <a:gd name="T62" fmla="*/ 854332186 w 540"/>
              <a:gd name="T63" fmla="*/ 1968240908 h 1407"/>
              <a:gd name="T64" fmla="*/ 889614357 w 540"/>
              <a:gd name="T65" fmla="*/ 2089208339 h 1407"/>
              <a:gd name="T66" fmla="*/ 929936839 w 540"/>
              <a:gd name="T67" fmla="*/ 2147483647 h 1407"/>
              <a:gd name="T68" fmla="*/ 1005541492 w 540"/>
              <a:gd name="T69" fmla="*/ 2147483647 h 1407"/>
              <a:gd name="T70" fmla="*/ 1098788025 w 540"/>
              <a:gd name="T71" fmla="*/ 2147483647 h 1407"/>
              <a:gd name="T72" fmla="*/ 1194553919 w 540"/>
              <a:gd name="T73" fmla="*/ 2147483647 h 1407"/>
              <a:gd name="T74" fmla="*/ 1277718244 w 540"/>
              <a:gd name="T75" fmla="*/ 2147483647 h 1407"/>
              <a:gd name="T76" fmla="*/ 1340722916 w 540"/>
              <a:gd name="T77" fmla="*/ 2147483647 h 1407"/>
              <a:gd name="T78" fmla="*/ 1360884157 w 540"/>
              <a:gd name="T79" fmla="*/ 2147483647 h 1407"/>
              <a:gd name="T80" fmla="*/ 1340722916 w 540"/>
              <a:gd name="T81" fmla="*/ 2147483647 h 1407"/>
              <a:gd name="T82" fmla="*/ 1252516693 w 540"/>
              <a:gd name="T83" fmla="*/ 2147483647 h 1407"/>
              <a:gd name="T84" fmla="*/ 1118949266 w 540"/>
              <a:gd name="T85" fmla="*/ 2147483647 h 1407"/>
              <a:gd name="T86" fmla="*/ 957659339 w 540"/>
              <a:gd name="T87" fmla="*/ 2147483647 h 1407"/>
              <a:gd name="T88" fmla="*/ 783767644 w 540"/>
              <a:gd name="T89" fmla="*/ 2147483647 h 1407"/>
              <a:gd name="T90" fmla="*/ 599797115 w 540"/>
              <a:gd name="T91" fmla="*/ 2147483647 h 1407"/>
              <a:gd name="T92" fmla="*/ 430945929 w 540"/>
              <a:gd name="T93" fmla="*/ 2147483647 h 1407"/>
              <a:gd name="T94" fmla="*/ 282257472 w 540"/>
              <a:gd name="T95" fmla="*/ 2147483647 h 1407"/>
              <a:gd name="T96" fmla="*/ 171370597 w 540"/>
              <a:gd name="T97" fmla="*/ 2147483647 h 1407"/>
              <a:gd name="T98" fmla="*/ 93244970 w 540"/>
              <a:gd name="T99" fmla="*/ 2147483647 h 1407"/>
              <a:gd name="T100" fmla="*/ 42841856 w 540"/>
              <a:gd name="T101" fmla="*/ 2147483647 h 1407"/>
              <a:gd name="T102" fmla="*/ 12599985 w 540"/>
              <a:gd name="T103" fmla="*/ 2147483647 h 1407"/>
              <a:gd name="T104" fmla="*/ 0 w 540"/>
              <a:gd name="T105" fmla="*/ 2147483647 h 1407"/>
              <a:gd name="T106" fmla="*/ 0 w 540"/>
              <a:gd name="T107" fmla="*/ 2147483647 h 1407"/>
              <a:gd name="T108" fmla="*/ 12599985 w 540"/>
              <a:gd name="T109" fmla="*/ 2147483647 h 140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40"/>
              <a:gd name="T166" fmla="*/ 0 h 1407"/>
              <a:gd name="T167" fmla="*/ 540 w 540"/>
              <a:gd name="T168" fmla="*/ 1407 h 140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40" h="1407">
                <a:moveTo>
                  <a:pt x="5" y="1381"/>
                </a:moveTo>
                <a:lnTo>
                  <a:pt x="5" y="1215"/>
                </a:lnTo>
                <a:lnTo>
                  <a:pt x="5" y="1051"/>
                </a:lnTo>
                <a:lnTo>
                  <a:pt x="5" y="886"/>
                </a:lnTo>
                <a:lnTo>
                  <a:pt x="5" y="724"/>
                </a:lnTo>
                <a:lnTo>
                  <a:pt x="5" y="559"/>
                </a:lnTo>
                <a:lnTo>
                  <a:pt x="5" y="395"/>
                </a:lnTo>
                <a:lnTo>
                  <a:pt x="5" y="231"/>
                </a:lnTo>
                <a:lnTo>
                  <a:pt x="5" y="68"/>
                </a:lnTo>
                <a:lnTo>
                  <a:pt x="14" y="57"/>
                </a:lnTo>
                <a:lnTo>
                  <a:pt x="24" y="47"/>
                </a:lnTo>
                <a:lnTo>
                  <a:pt x="31" y="33"/>
                </a:lnTo>
                <a:lnTo>
                  <a:pt x="40" y="21"/>
                </a:lnTo>
                <a:lnTo>
                  <a:pt x="47" y="9"/>
                </a:lnTo>
                <a:lnTo>
                  <a:pt x="54" y="2"/>
                </a:lnTo>
                <a:lnTo>
                  <a:pt x="63" y="0"/>
                </a:lnTo>
                <a:lnTo>
                  <a:pt x="75" y="7"/>
                </a:lnTo>
                <a:lnTo>
                  <a:pt x="87" y="21"/>
                </a:lnTo>
                <a:lnTo>
                  <a:pt x="103" y="50"/>
                </a:lnTo>
                <a:lnTo>
                  <a:pt x="121" y="89"/>
                </a:lnTo>
                <a:lnTo>
                  <a:pt x="142" y="141"/>
                </a:lnTo>
                <a:lnTo>
                  <a:pt x="159" y="203"/>
                </a:lnTo>
                <a:lnTo>
                  <a:pt x="177" y="274"/>
                </a:lnTo>
                <a:lnTo>
                  <a:pt x="192" y="356"/>
                </a:lnTo>
                <a:lnTo>
                  <a:pt x="208" y="447"/>
                </a:lnTo>
                <a:lnTo>
                  <a:pt x="220" y="530"/>
                </a:lnTo>
                <a:lnTo>
                  <a:pt x="240" y="592"/>
                </a:lnTo>
                <a:lnTo>
                  <a:pt x="261" y="640"/>
                </a:lnTo>
                <a:lnTo>
                  <a:pt x="283" y="680"/>
                </a:lnTo>
                <a:lnTo>
                  <a:pt x="303" y="711"/>
                </a:lnTo>
                <a:lnTo>
                  <a:pt x="324" y="745"/>
                </a:lnTo>
                <a:lnTo>
                  <a:pt x="339" y="781"/>
                </a:lnTo>
                <a:lnTo>
                  <a:pt x="353" y="829"/>
                </a:lnTo>
                <a:lnTo>
                  <a:pt x="369" y="881"/>
                </a:lnTo>
                <a:lnTo>
                  <a:pt x="399" y="940"/>
                </a:lnTo>
                <a:lnTo>
                  <a:pt x="436" y="1000"/>
                </a:lnTo>
                <a:lnTo>
                  <a:pt x="474" y="1061"/>
                </a:lnTo>
                <a:lnTo>
                  <a:pt x="507" y="1117"/>
                </a:lnTo>
                <a:lnTo>
                  <a:pt x="532" y="1169"/>
                </a:lnTo>
                <a:lnTo>
                  <a:pt x="540" y="1215"/>
                </a:lnTo>
                <a:lnTo>
                  <a:pt x="532" y="1250"/>
                </a:lnTo>
                <a:lnTo>
                  <a:pt x="497" y="1276"/>
                </a:lnTo>
                <a:lnTo>
                  <a:pt x="444" y="1304"/>
                </a:lnTo>
                <a:lnTo>
                  <a:pt x="380" y="1329"/>
                </a:lnTo>
                <a:lnTo>
                  <a:pt x="311" y="1353"/>
                </a:lnTo>
                <a:lnTo>
                  <a:pt x="238" y="1372"/>
                </a:lnTo>
                <a:lnTo>
                  <a:pt x="171" y="1388"/>
                </a:lnTo>
                <a:lnTo>
                  <a:pt x="112" y="1399"/>
                </a:lnTo>
                <a:lnTo>
                  <a:pt x="68" y="1407"/>
                </a:lnTo>
                <a:lnTo>
                  <a:pt x="37" y="1407"/>
                </a:lnTo>
                <a:lnTo>
                  <a:pt x="17" y="1405"/>
                </a:lnTo>
                <a:lnTo>
                  <a:pt x="5" y="1400"/>
                </a:lnTo>
                <a:lnTo>
                  <a:pt x="0" y="1397"/>
                </a:lnTo>
                <a:lnTo>
                  <a:pt x="0" y="1385"/>
                </a:lnTo>
                <a:lnTo>
                  <a:pt x="5" y="1381"/>
                </a:lnTo>
                <a:close/>
              </a:path>
            </a:pathLst>
          </a:custGeom>
          <a:solidFill>
            <a:srgbClr val="E0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 name="Freeform 140"/>
          <p:cNvSpPr>
            <a:spLocks/>
          </p:cNvSpPr>
          <p:nvPr/>
        </p:nvSpPr>
        <p:spPr bwMode="auto">
          <a:xfrm>
            <a:off x="685800" y="2389677"/>
            <a:ext cx="760413" cy="2230437"/>
          </a:xfrm>
          <a:custGeom>
            <a:avLst/>
            <a:gdLst>
              <a:gd name="T0" fmla="*/ 12601583 w 479"/>
              <a:gd name="T1" fmla="*/ 2147483647 h 1405"/>
              <a:gd name="T2" fmla="*/ 12601583 w 479"/>
              <a:gd name="T3" fmla="*/ 2147483647 h 1405"/>
              <a:gd name="T4" fmla="*/ 12601583 w 479"/>
              <a:gd name="T5" fmla="*/ 2147483647 h 1405"/>
              <a:gd name="T6" fmla="*/ 12601583 w 479"/>
              <a:gd name="T7" fmla="*/ 2147483647 h 1405"/>
              <a:gd name="T8" fmla="*/ 12601583 w 479"/>
              <a:gd name="T9" fmla="*/ 1819552566 h 1405"/>
              <a:gd name="T10" fmla="*/ 12601583 w 479"/>
              <a:gd name="T11" fmla="*/ 1403725832 h 1405"/>
              <a:gd name="T12" fmla="*/ 12601583 w 479"/>
              <a:gd name="T13" fmla="*/ 995460753 h 1405"/>
              <a:gd name="T14" fmla="*/ 12601583 w 479"/>
              <a:gd name="T15" fmla="*/ 579635805 h 1405"/>
              <a:gd name="T16" fmla="*/ 12601583 w 479"/>
              <a:gd name="T17" fmla="*/ 171370577 h 1405"/>
              <a:gd name="T18" fmla="*/ 35282214 w 479"/>
              <a:gd name="T19" fmla="*/ 143648080 h 1405"/>
              <a:gd name="T20" fmla="*/ 60483799 w 479"/>
              <a:gd name="T21" fmla="*/ 118446532 h 1405"/>
              <a:gd name="T22" fmla="*/ 78125694 w 479"/>
              <a:gd name="T23" fmla="*/ 83164340 h 1405"/>
              <a:gd name="T24" fmla="*/ 95766001 w 479"/>
              <a:gd name="T25" fmla="*/ 52922482 h 1405"/>
              <a:gd name="T26" fmla="*/ 110886969 w 479"/>
              <a:gd name="T27" fmla="*/ 20161245 h 1405"/>
              <a:gd name="T28" fmla="*/ 128528864 w 479"/>
              <a:gd name="T29" fmla="*/ 7559674 h 1405"/>
              <a:gd name="T30" fmla="*/ 146169171 w 479"/>
              <a:gd name="T31" fmla="*/ 0 h 1405"/>
              <a:gd name="T32" fmla="*/ 171370744 w 479"/>
              <a:gd name="T33" fmla="*/ 17640296 h 1405"/>
              <a:gd name="T34" fmla="*/ 194052953 w 479"/>
              <a:gd name="T35" fmla="*/ 55443431 h 1405"/>
              <a:gd name="T36" fmla="*/ 234375519 w 479"/>
              <a:gd name="T37" fmla="*/ 126007790 h 1405"/>
              <a:gd name="T38" fmla="*/ 272177084 w 479"/>
              <a:gd name="T39" fmla="*/ 226814032 h 1405"/>
              <a:gd name="T40" fmla="*/ 317539915 w 479"/>
              <a:gd name="T41" fmla="*/ 360381443 h 1405"/>
              <a:gd name="T42" fmla="*/ 357862431 w 479"/>
              <a:gd name="T43" fmla="*/ 514111780 h 1405"/>
              <a:gd name="T44" fmla="*/ 395665584 w 479"/>
              <a:gd name="T45" fmla="*/ 695562926 h 1405"/>
              <a:gd name="T46" fmla="*/ 430947884 w 479"/>
              <a:gd name="T47" fmla="*/ 897175509 h 1405"/>
              <a:gd name="T48" fmla="*/ 466230086 w 479"/>
              <a:gd name="T49" fmla="*/ 1126508803 h 1405"/>
              <a:gd name="T50" fmla="*/ 493951022 w 479"/>
              <a:gd name="T51" fmla="*/ 1333161497 h 1405"/>
              <a:gd name="T52" fmla="*/ 536794490 w 479"/>
              <a:gd name="T53" fmla="*/ 1491932044 h 1405"/>
              <a:gd name="T54" fmla="*/ 582157320 w 479"/>
              <a:gd name="T55" fmla="*/ 1610378526 h 1405"/>
              <a:gd name="T56" fmla="*/ 630039515 w 479"/>
              <a:gd name="T57" fmla="*/ 1708665754 h 1405"/>
              <a:gd name="T58" fmla="*/ 675402345 w 479"/>
              <a:gd name="T59" fmla="*/ 1786789760 h 1405"/>
              <a:gd name="T60" fmla="*/ 723286127 w 479"/>
              <a:gd name="T61" fmla="*/ 1872475023 h 1405"/>
              <a:gd name="T62" fmla="*/ 763608643 w 479"/>
              <a:gd name="T63" fmla="*/ 1963200596 h 1405"/>
              <a:gd name="T64" fmla="*/ 793850531 w 479"/>
              <a:gd name="T65" fmla="*/ 2084168027 h 1405"/>
              <a:gd name="T66" fmla="*/ 829132732 w 479"/>
              <a:gd name="T67" fmla="*/ 2147483647 h 1405"/>
              <a:gd name="T68" fmla="*/ 894657020 w 479"/>
              <a:gd name="T69" fmla="*/ 2147483647 h 1405"/>
              <a:gd name="T70" fmla="*/ 975302052 w 479"/>
              <a:gd name="T71" fmla="*/ 2147483647 h 1405"/>
              <a:gd name="T72" fmla="*/ 1063506763 w 479"/>
              <a:gd name="T73" fmla="*/ 2147483647 h 1405"/>
              <a:gd name="T74" fmla="*/ 1134071166 w 479"/>
              <a:gd name="T75" fmla="*/ 2147483647 h 1405"/>
              <a:gd name="T76" fmla="*/ 1189514626 w 479"/>
              <a:gd name="T77" fmla="*/ 2147483647 h 1405"/>
              <a:gd name="T78" fmla="*/ 1207156520 w 479"/>
              <a:gd name="T79" fmla="*/ 2147483647 h 1405"/>
              <a:gd name="T80" fmla="*/ 1189514626 w 479"/>
              <a:gd name="T81" fmla="*/ 2147483647 h 1405"/>
              <a:gd name="T82" fmla="*/ 1111390544 w 479"/>
              <a:gd name="T83" fmla="*/ 2147483647 h 1405"/>
              <a:gd name="T84" fmla="*/ 995463310 w 479"/>
              <a:gd name="T85" fmla="*/ 2147483647 h 1405"/>
              <a:gd name="T86" fmla="*/ 851813552 w 479"/>
              <a:gd name="T87" fmla="*/ 2147483647 h 1405"/>
              <a:gd name="T88" fmla="*/ 695563604 w 479"/>
              <a:gd name="T89" fmla="*/ 2147483647 h 1405"/>
              <a:gd name="T90" fmla="*/ 529233224 w 479"/>
              <a:gd name="T91" fmla="*/ 2147483647 h 1405"/>
              <a:gd name="T92" fmla="*/ 378023689 w 479"/>
              <a:gd name="T93" fmla="*/ 2147483647 h 1405"/>
              <a:gd name="T94" fmla="*/ 246975511 w 479"/>
              <a:gd name="T95" fmla="*/ 2147483647 h 1405"/>
              <a:gd name="T96" fmla="*/ 153730437 w 479"/>
              <a:gd name="T97" fmla="*/ 2147483647 h 1405"/>
              <a:gd name="T98" fmla="*/ 78125694 w 479"/>
              <a:gd name="T99" fmla="*/ 2147483647 h 1405"/>
              <a:gd name="T100" fmla="*/ 35282214 w 479"/>
              <a:gd name="T101" fmla="*/ 2147483647 h 1405"/>
              <a:gd name="T102" fmla="*/ 7561269 w 479"/>
              <a:gd name="T103" fmla="*/ 2147483647 h 1405"/>
              <a:gd name="T104" fmla="*/ 0 w 479"/>
              <a:gd name="T105" fmla="*/ 2147483647 h 1405"/>
              <a:gd name="T106" fmla="*/ 0 w 479"/>
              <a:gd name="T107" fmla="*/ 2147483647 h 1405"/>
              <a:gd name="T108" fmla="*/ 12601583 w 479"/>
              <a:gd name="T109" fmla="*/ 2147483647 h 140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79"/>
              <a:gd name="T166" fmla="*/ 0 h 1405"/>
              <a:gd name="T167" fmla="*/ 479 w 479"/>
              <a:gd name="T168" fmla="*/ 1405 h 140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79" h="1405">
                <a:moveTo>
                  <a:pt x="5" y="1379"/>
                </a:moveTo>
                <a:lnTo>
                  <a:pt x="5" y="1213"/>
                </a:lnTo>
                <a:lnTo>
                  <a:pt x="5" y="1049"/>
                </a:lnTo>
                <a:lnTo>
                  <a:pt x="5" y="884"/>
                </a:lnTo>
                <a:lnTo>
                  <a:pt x="5" y="722"/>
                </a:lnTo>
                <a:lnTo>
                  <a:pt x="5" y="557"/>
                </a:lnTo>
                <a:lnTo>
                  <a:pt x="5" y="395"/>
                </a:lnTo>
                <a:lnTo>
                  <a:pt x="5" y="230"/>
                </a:lnTo>
                <a:lnTo>
                  <a:pt x="5" y="68"/>
                </a:lnTo>
                <a:lnTo>
                  <a:pt x="14" y="57"/>
                </a:lnTo>
                <a:lnTo>
                  <a:pt x="24" y="47"/>
                </a:lnTo>
                <a:lnTo>
                  <a:pt x="31" y="33"/>
                </a:lnTo>
                <a:lnTo>
                  <a:pt x="38" y="21"/>
                </a:lnTo>
                <a:lnTo>
                  <a:pt x="44" y="8"/>
                </a:lnTo>
                <a:lnTo>
                  <a:pt x="51" y="3"/>
                </a:lnTo>
                <a:lnTo>
                  <a:pt x="58" y="0"/>
                </a:lnTo>
                <a:lnTo>
                  <a:pt x="68" y="7"/>
                </a:lnTo>
                <a:lnTo>
                  <a:pt x="77" y="22"/>
                </a:lnTo>
                <a:lnTo>
                  <a:pt x="93" y="50"/>
                </a:lnTo>
                <a:lnTo>
                  <a:pt x="108" y="90"/>
                </a:lnTo>
                <a:lnTo>
                  <a:pt x="126" y="143"/>
                </a:lnTo>
                <a:lnTo>
                  <a:pt x="142" y="204"/>
                </a:lnTo>
                <a:lnTo>
                  <a:pt x="157" y="276"/>
                </a:lnTo>
                <a:lnTo>
                  <a:pt x="171" y="356"/>
                </a:lnTo>
                <a:lnTo>
                  <a:pt x="185" y="447"/>
                </a:lnTo>
                <a:lnTo>
                  <a:pt x="196" y="529"/>
                </a:lnTo>
                <a:lnTo>
                  <a:pt x="213" y="592"/>
                </a:lnTo>
                <a:lnTo>
                  <a:pt x="231" y="639"/>
                </a:lnTo>
                <a:lnTo>
                  <a:pt x="250" y="678"/>
                </a:lnTo>
                <a:lnTo>
                  <a:pt x="268" y="709"/>
                </a:lnTo>
                <a:lnTo>
                  <a:pt x="287" y="743"/>
                </a:lnTo>
                <a:lnTo>
                  <a:pt x="303" y="779"/>
                </a:lnTo>
                <a:lnTo>
                  <a:pt x="315" y="827"/>
                </a:lnTo>
                <a:lnTo>
                  <a:pt x="329" y="879"/>
                </a:lnTo>
                <a:lnTo>
                  <a:pt x="355" y="938"/>
                </a:lnTo>
                <a:lnTo>
                  <a:pt x="387" y="998"/>
                </a:lnTo>
                <a:lnTo>
                  <a:pt x="422" y="1059"/>
                </a:lnTo>
                <a:lnTo>
                  <a:pt x="450" y="1115"/>
                </a:lnTo>
                <a:lnTo>
                  <a:pt x="472" y="1167"/>
                </a:lnTo>
                <a:lnTo>
                  <a:pt x="479" y="1213"/>
                </a:lnTo>
                <a:lnTo>
                  <a:pt x="472" y="1250"/>
                </a:lnTo>
                <a:lnTo>
                  <a:pt x="441" y="1276"/>
                </a:lnTo>
                <a:lnTo>
                  <a:pt x="395" y="1304"/>
                </a:lnTo>
                <a:lnTo>
                  <a:pt x="338" y="1328"/>
                </a:lnTo>
                <a:lnTo>
                  <a:pt x="276" y="1351"/>
                </a:lnTo>
                <a:lnTo>
                  <a:pt x="210" y="1370"/>
                </a:lnTo>
                <a:lnTo>
                  <a:pt x="150" y="1386"/>
                </a:lnTo>
                <a:lnTo>
                  <a:pt x="98" y="1397"/>
                </a:lnTo>
                <a:lnTo>
                  <a:pt x="61" y="1405"/>
                </a:lnTo>
                <a:lnTo>
                  <a:pt x="31" y="1405"/>
                </a:lnTo>
                <a:lnTo>
                  <a:pt x="14" y="1403"/>
                </a:lnTo>
                <a:lnTo>
                  <a:pt x="3" y="1398"/>
                </a:lnTo>
                <a:lnTo>
                  <a:pt x="0" y="1395"/>
                </a:lnTo>
                <a:lnTo>
                  <a:pt x="0" y="1383"/>
                </a:lnTo>
                <a:lnTo>
                  <a:pt x="5" y="1379"/>
                </a:lnTo>
                <a:close/>
              </a:path>
            </a:pathLst>
          </a:custGeom>
          <a:solidFill>
            <a:srgbClr val="EBF0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 name="Freeform 141"/>
          <p:cNvSpPr>
            <a:spLocks/>
          </p:cNvSpPr>
          <p:nvPr/>
        </p:nvSpPr>
        <p:spPr bwMode="auto">
          <a:xfrm>
            <a:off x="682625" y="2397614"/>
            <a:ext cx="669925" cy="2222500"/>
          </a:xfrm>
          <a:custGeom>
            <a:avLst/>
            <a:gdLst>
              <a:gd name="T0" fmla="*/ 10080625 w 422"/>
              <a:gd name="T1" fmla="*/ 2147483647 h 1400"/>
              <a:gd name="T2" fmla="*/ 10080625 w 422"/>
              <a:gd name="T3" fmla="*/ 2147483647 h 1400"/>
              <a:gd name="T4" fmla="*/ 10080625 w 422"/>
              <a:gd name="T5" fmla="*/ 2147483647 h 1400"/>
              <a:gd name="T6" fmla="*/ 10080625 w 422"/>
              <a:gd name="T7" fmla="*/ 2147483647 h 1400"/>
              <a:gd name="T8" fmla="*/ 10080625 w 422"/>
              <a:gd name="T9" fmla="*/ 1814512661 h 1400"/>
              <a:gd name="T10" fmla="*/ 10080625 w 422"/>
              <a:gd name="T11" fmla="*/ 1401206783 h 1400"/>
              <a:gd name="T12" fmla="*/ 10080625 w 422"/>
              <a:gd name="T13" fmla="*/ 985380353 h 1400"/>
              <a:gd name="T14" fmla="*/ 10080625 w 422"/>
              <a:gd name="T15" fmla="*/ 572074674 h 1400"/>
              <a:gd name="T16" fmla="*/ 10080625 w 422"/>
              <a:gd name="T17" fmla="*/ 161289993 h 1400"/>
              <a:gd name="T18" fmla="*/ 30241879 w 422"/>
              <a:gd name="T19" fmla="*/ 136088440 h 1400"/>
              <a:gd name="T20" fmla="*/ 52924084 w 422"/>
              <a:gd name="T21" fmla="*/ 108367524 h 1400"/>
              <a:gd name="T22" fmla="*/ 65524068 w 422"/>
              <a:gd name="T23" fmla="*/ 75604686 h 1400"/>
              <a:gd name="T24" fmla="*/ 83165951 w 422"/>
              <a:gd name="T25" fmla="*/ 47883758 h 1400"/>
              <a:gd name="T26" fmla="*/ 98286884 w 422"/>
              <a:gd name="T27" fmla="*/ 17640300 h 1400"/>
              <a:gd name="T28" fmla="*/ 115927204 w 422"/>
              <a:gd name="T29" fmla="*/ 5040312 h 1400"/>
              <a:gd name="T30" fmla="*/ 128528775 w 422"/>
              <a:gd name="T31" fmla="*/ 0 h 1400"/>
              <a:gd name="T32" fmla="*/ 151209381 w 422"/>
              <a:gd name="T33" fmla="*/ 17640300 h 1400"/>
              <a:gd name="T34" fmla="*/ 171370625 w 422"/>
              <a:gd name="T35" fmla="*/ 52924081 h 1400"/>
              <a:gd name="T36" fmla="*/ 204133441 w 422"/>
              <a:gd name="T37" fmla="*/ 126007818 h 1400"/>
              <a:gd name="T38" fmla="*/ 234375356 w 422"/>
              <a:gd name="T39" fmla="*/ 224293133 h 1400"/>
              <a:gd name="T40" fmla="*/ 274696257 w 422"/>
              <a:gd name="T41" fmla="*/ 355342800 h 1400"/>
              <a:gd name="T42" fmla="*/ 309978435 w 422"/>
              <a:gd name="T43" fmla="*/ 511590945 h 1400"/>
              <a:gd name="T44" fmla="*/ 347781561 w 422"/>
              <a:gd name="T45" fmla="*/ 690522770 h 1400"/>
              <a:gd name="T46" fmla="*/ 383063738 w 422"/>
              <a:gd name="T47" fmla="*/ 894654760 h 1400"/>
              <a:gd name="T48" fmla="*/ 415826554 w 422"/>
              <a:gd name="T49" fmla="*/ 1123989692 h 1400"/>
              <a:gd name="T50" fmla="*/ 435987897 w 422"/>
              <a:gd name="T51" fmla="*/ 1325602122 h 1400"/>
              <a:gd name="T52" fmla="*/ 471270075 w 422"/>
              <a:gd name="T53" fmla="*/ 1484372704 h 1400"/>
              <a:gd name="T54" fmla="*/ 511592563 w 422"/>
              <a:gd name="T55" fmla="*/ 1602819213 h 1400"/>
              <a:gd name="T56" fmla="*/ 556953775 w 422"/>
              <a:gd name="T57" fmla="*/ 1703625825 h 1400"/>
              <a:gd name="T58" fmla="*/ 594756901 w 422"/>
              <a:gd name="T59" fmla="*/ 1784270796 h 1400"/>
              <a:gd name="T60" fmla="*/ 635079390 w 422"/>
              <a:gd name="T61" fmla="*/ 1867435130 h 1400"/>
              <a:gd name="T62" fmla="*/ 665321256 w 422"/>
              <a:gd name="T63" fmla="*/ 1960681672 h 1400"/>
              <a:gd name="T64" fmla="*/ 693043760 w 422"/>
              <a:gd name="T65" fmla="*/ 2079128181 h 1400"/>
              <a:gd name="T66" fmla="*/ 723285627 w 422"/>
              <a:gd name="T67" fmla="*/ 2147483647 h 1400"/>
              <a:gd name="T68" fmla="*/ 786288721 w 422"/>
              <a:gd name="T69" fmla="*/ 2147483647 h 1400"/>
              <a:gd name="T70" fmla="*/ 856853274 w 422"/>
              <a:gd name="T71" fmla="*/ 2147483647 h 1400"/>
              <a:gd name="T72" fmla="*/ 929938578 w 422"/>
              <a:gd name="T73" fmla="*/ 2147483647 h 1400"/>
              <a:gd name="T74" fmla="*/ 992941672 w 422"/>
              <a:gd name="T75" fmla="*/ 2147483647 h 1400"/>
              <a:gd name="T76" fmla="*/ 1045865732 w 422"/>
              <a:gd name="T77" fmla="*/ 2147483647 h 1400"/>
              <a:gd name="T78" fmla="*/ 1063506027 w 422"/>
              <a:gd name="T79" fmla="*/ 2147483647 h 1400"/>
              <a:gd name="T80" fmla="*/ 1040825421 w 422"/>
              <a:gd name="T81" fmla="*/ 2147483647 h 1400"/>
              <a:gd name="T82" fmla="*/ 970261066 w 422"/>
              <a:gd name="T83" fmla="*/ 2147483647 h 1400"/>
              <a:gd name="T84" fmla="*/ 869454845 w 422"/>
              <a:gd name="T85" fmla="*/ 2147483647 h 1400"/>
              <a:gd name="T86" fmla="*/ 745966233 w 422"/>
              <a:gd name="T87" fmla="*/ 2147483647 h 1400"/>
              <a:gd name="T88" fmla="*/ 609877835 w 422"/>
              <a:gd name="T89" fmla="*/ 2147483647 h 1400"/>
              <a:gd name="T90" fmla="*/ 468749125 w 422"/>
              <a:gd name="T91" fmla="*/ 2147483647 h 1400"/>
              <a:gd name="T92" fmla="*/ 335181577 w 422"/>
              <a:gd name="T93" fmla="*/ 2147483647 h 1400"/>
              <a:gd name="T94" fmla="*/ 216733474 w 422"/>
              <a:gd name="T95" fmla="*/ 2147483647 h 1400"/>
              <a:gd name="T96" fmla="*/ 133567498 w 422"/>
              <a:gd name="T97" fmla="*/ 2147483647 h 1400"/>
              <a:gd name="T98" fmla="*/ 70564379 w 422"/>
              <a:gd name="T99" fmla="*/ 2147483647 h 1400"/>
              <a:gd name="T100" fmla="*/ 30241879 w 422"/>
              <a:gd name="T101" fmla="*/ 2147483647 h 1400"/>
              <a:gd name="T102" fmla="*/ 10080625 w 422"/>
              <a:gd name="T103" fmla="*/ 2147483647 h 1400"/>
              <a:gd name="T104" fmla="*/ 0 w 422"/>
              <a:gd name="T105" fmla="*/ 2147483647 h 1400"/>
              <a:gd name="T106" fmla="*/ 0 w 422"/>
              <a:gd name="T107" fmla="*/ 2147483647 h 1400"/>
              <a:gd name="T108" fmla="*/ 10080625 w 422"/>
              <a:gd name="T109" fmla="*/ 2147483647 h 14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22"/>
              <a:gd name="T166" fmla="*/ 0 h 1400"/>
              <a:gd name="T167" fmla="*/ 422 w 422"/>
              <a:gd name="T168" fmla="*/ 1400 h 14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22" h="1400">
                <a:moveTo>
                  <a:pt x="4" y="1374"/>
                </a:moveTo>
                <a:lnTo>
                  <a:pt x="4" y="1210"/>
                </a:lnTo>
                <a:lnTo>
                  <a:pt x="4" y="1047"/>
                </a:lnTo>
                <a:lnTo>
                  <a:pt x="4" y="883"/>
                </a:lnTo>
                <a:lnTo>
                  <a:pt x="4" y="720"/>
                </a:lnTo>
                <a:lnTo>
                  <a:pt x="4" y="556"/>
                </a:lnTo>
                <a:lnTo>
                  <a:pt x="4" y="391"/>
                </a:lnTo>
                <a:lnTo>
                  <a:pt x="4" y="227"/>
                </a:lnTo>
                <a:lnTo>
                  <a:pt x="4" y="64"/>
                </a:lnTo>
                <a:lnTo>
                  <a:pt x="12" y="54"/>
                </a:lnTo>
                <a:lnTo>
                  <a:pt x="21" y="43"/>
                </a:lnTo>
                <a:lnTo>
                  <a:pt x="26" y="30"/>
                </a:lnTo>
                <a:lnTo>
                  <a:pt x="33" y="19"/>
                </a:lnTo>
                <a:lnTo>
                  <a:pt x="39" y="7"/>
                </a:lnTo>
                <a:lnTo>
                  <a:pt x="46" y="2"/>
                </a:lnTo>
                <a:lnTo>
                  <a:pt x="51" y="0"/>
                </a:lnTo>
                <a:lnTo>
                  <a:pt x="60" y="7"/>
                </a:lnTo>
                <a:lnTo>
                  <a:pt x="68" y="21"/>
                </a:lnTo>
                <a:lnTo>
                  <a:pt x="81" y="50"/>
                </a:lnTo>
                <a:lnTo>
                  <a:pt x="93" y="89"/>
                </a:lnTo>
                <a:lnTo>
                  <a:pt x="109" y="141"/>
                </a:lnTo>
                <a:lnTo>
                  <a:pt x="123" y="203"/>
                </a:lnTo>
                <a:lnTo>
                  <a:pt x="138" y="274"/>
                </a:lnTo>
                <a:lnTo>
                  <a:pt x="152" y="355"/>
                </a:lnTo>
                <a:lnTo>
                  <a:pt x="165" y="446"/>
                </a:lnTo>
                <a:lnTo>
                  <a:pt x="173" y="526"/>
                </a:lnTo>
                <a:lnTo>
                  <a:pt x="187" y="589"/>
                </a:lnTo>
                <a:lnTo>
                  <a:pt x="203" y="636"/>
                </a:lnTo>
                <a:lnTo>
                  <a:pt x="221" y="676"/>
                </a:lnTo>
                <a:lnTo>
                  <a:pt x="236" y="708"/>
                </a:lnTo>
                <a:lnTo>
                  <a:pt x="252" y="741"/>
                </a:lnTo>
                <a:lnTo>
                  <a:pt x="264" y="778"/>
                </a:lnTo>
                <a:lnTo>
                  <a:pt x="275" y="825"/>
                </a:lnTo>
                <a:lnTo>
                  <a:pt x="287" y="877"/>
                </a:lnTo>
                <a:lnTo>
                  <a:pt x="312" y="935"/>
                </a:lnTo>
                <a:lnTo>
                  <a:pt x="340" y="995"/>
                </a:lnTo>
                <a:lnTo>
                  <a:pt x="369" y="1056"/>
                </a:lnTo>
                <a:lnTo>
                  <a:pt x="394" y="1112"/>
                </a:lnTo>
                <a:lnTo>
                  <a:pt x="415" y="1164"/>
                </a:lnTo>
                <a:lnTo>
                  <a:pt x="422" y="1210"/>
                </a:lnTo>
                <a:lnTo>
                  <a:pt x="413" y="1245"/>
                </a:lnTo>
                <a:lnTo>
                  <a:pt x="385" y="1271"/>
                </a:lnTo>
                <a:lnTo>
                  <a:pt x="345" y="1299"/>
                </a:lnTo>
                <a:lnTo>
                  <a:pt x="296" y="1323"/>
                </a:lnTo>
                <a:lnTo>
                  <a:pt x="242" y="1346"/>
                </a:lnTo>
                <a:lnTo>
                  <a:pt x="186" y="1365"/>
                </a:lnTo>
                <a:lnTo>
                  <a:pt x="133" y="1381"/>
                </a:lnTo>
                <a:lnTo>
                  <a:pt x="86" y="1392"/>
                </a:lnTo>
                <a:lnTo>
                  <a:pt x="53" y="1400"/>
                </a:lnTo>
                <a:lnTo>
                  <a:pt x="28" y="1400"/>
                </a:lnTo>
                <a:lnTo>
                  <a:pt x="12" y="1398"/>
                </a:lnTo>
                <a:lnTo>
                  <a:pt x="4" y="1393"/>
                </a:lnTo>
                <a:lnTo>
                  <a:pt x="0" y="1390"/>
                </a:lnTo>
                <a:lnTo>
                  <a:pt x="0" y="1378"/>
                </a:lnTo>
                <a:lnTo>
                  <a:pt x="4" y="1374"/>
                </a:lnTo>
                <a:close/>
              </a:path>
            </a:pathLst>
          </a:custGeom>
          <a:solidFill>
            <a:srgbClr val="F5F7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 name="Freeform 142"/>
          <p:cNvSpPr>
            <a:spLocks/>
          </p:cNvSpPr>
          <p:nvPr/>
        </p:nvSpPr>
        <p:spPr bwMode="auto">
          <a:xfrm>
            <a:off x="682625" y="2402377"/>
            <a:ext cx="166688" cy="2217737"/>
          </a:xfrm>
          <a:custGeom>
            <a:avLst/>
            <a:gdLst>
              <a:gd name="T0" fmla="*/ 5040328 w 105"/>
              <a:gd name="T1" fmla="*/ 2147483647 h 1397"/>
              <a:gd name="T2" fmla="*/ 5040328 w 105"/>
              <a:gd name="T3" fmla="*/ 168849628 h 1397"/>
              <a:gd name="T4" fmla="*/ 10080655 w 105"/>
              <a:gd name="T5" fmla="*/ 141128718 h 1397"/>
              <a:gd name="T6" fmla="*/ 12601612 w 105"/>
              <a:gd name="T7" fmla="*/ 115927170 h 1397"/>
              <a:gd name="T8" fmla="*/ 17641941 w 105"/>
              <a:gd name="T9" fmla="*/ 80644978 h 1397"/>
              <a:gd name="T10" fmla="*/ 22682268 w 105"/>
              <a:gd name="T11" fmla="*/ 50403108 h 1397"/>
              <a:gd name="T12" fmla="*/ 22682268 w 105"/>
              <a:gd name="T13" fmla="*/ 17640296 h 1397"/>
              <a:gd name="T14" fmla="*/ 27722600 w 105"/>
              <a:gd name="T15" fmla="*/ 5040311 h 1397"/>
              <a:gd name="T16" fmla="*/ 30241969 w 105"/>
              <a:gd name="T17" fmla="*/ 0 h 1397"/>
              <a:gd name="T18" fmla="*/ 40322622 w 105"/>
              <a:gd name="T19" fmla="*/ 17640296 h 1397"/>
              <a:gd name="T20" fmla="*/ 40322622 w 105"/>
              <a:gd name="T21" fmla="*/ 52922482 h 1397"/>
              <a:gd name="T22" fmla="*/ 47883905 w 105"/>
              <a:gd name="T23" fmla="*/ 123486841 h 1397"/>
              <a:gd name="T24" fmla="*/ 57964569 w 105"/>
              <a:gd name="T25" fmla="*/ 221773722 h 1397"/>
              <a:gd name="T26" fmla="*/ 70564591 w 105"/>
              <a:gd name="T27" fmla="*/ 352821771 h 1397"/>
              <a:gd name="T28" fmla="*/ 80645243 w 105"/>
              <a:gd name="T29" fmla="*/ 506550520 h 1397"/>
              <a:gd name="T30" fmla="*/ 88206526 w 105"/>
              <a:gd name="T31" fmla="*/ 688001665 h 1397"/>
              <a:gd name="T32" fmla="*/ 98287179 w 105"/>
              <a:gd name="T33" fmla="*/ 889614248 h 1397"/>
              <a:gd name="T34" fmla="*/ 110887225 w 105"/>
              <a:gd name="T35" fmla="*/ 1118949129 h 1397"/>
              <a:gd name="T36" fmla="*/ 110887225 w 105"/>
              <a:gd name="T37" fmla="*/ 1323080874 h 1397"/>
              <a:gd name="T38" fmla="*/ 118448508 w 105"/>
              <a:gd name="T39" fmla="*/ 1481851420 h 1397"/>
              <a:gd name="T40" fmla="*/ 128529160 w 105"/>
              <a:gd name="T41" fmla="*/ 1600297902 h 1397"/>
              <a:gd name="T42" fmla="*/ 141129182 w 105"/>
              <a:gd name="T43" fmla="*/ 1696064181 h 1397"/>
              <a:gd name="T44" fmla="*/ 151209834 w 105"/>
              <a:gd name="T45" fmla="*/ 1776709135 h 1397"/>
              <a:gd name="T46" fmla="*/ 158771117 w 105"/>
              <a:gd name="T47" fmla="*/ 1859875037 h 1397"/>
              <a:gd name="T48" fmla="*/ 168851770 w 105"/>
              <a:gd name="T49" fmla="*/ 1953119971 h 1397"/>
              <a:gd name="T50" fmla="*/ 176411465 w 105"/>
              <a:gd name="T51" fmla="*/ 2071568040 h 1397"/>
              <a:gd name="T52" fmla="*/ 186492117 w 105"/>
              <a:gd name="T53" fmla="*/ 2147483647 h 1397"/>
              <a:gd name="T54" fmla="*/ 199093726 w 105"/>
              <a:gd name="T55" fmla="*/ 2147483647 h 1397"/>
              <a:gd name="T56" fmla="*/ 216734124 w 105"/>
              <a:gd name="T57" fmla="*/ 2147483647 h 1397"/>
              <a:gd name="T58" fmla="*/ 239416385 w 105"/>
              <a:gd name="T59" fmla="*/ 2147483647 h 1397"/>
              <a:gd name="T60" fmla="*/ 252016407 w 105"/>
              <a:gd name="T61" fmla="*/ 2147483647 h 1397"/>
              <a:gd name="T62" fmla="*/ 264618016 w 105"/>
              <a:gd name="T63" fmla="*/ 2147483647 h 1397"/>
              <a:gd name="T64" fmla="*/ 264618016 w 105"/>
              <a:gd name="T65" fmla="*/ 2147483647 h 1397"/>
              <a:gd name="T66" fmla="*/ 264618016 w 105"/>
              <a:gd name="T67" fmla="*/ 2147483647 h 1397"/>
              <a:gd name="T68" fmla="*/ 246976081 w 105"/>
              <a:gd name="T69" fmla="*/ 2147483647 h 1397"/>
              <a:gd name="T70" fmla="*/ 221774450 w 105"/>
              <a:gd name="T71" fmla="*/ 2147483647 h 1397"/>
              <a:gd name="T72" fmla="*/ 186492117 w 105"/>
              <a:gd name="T73" fmla="*/ 2147483647 h 1397"/>
              <a:gd name="T74" fmla="*/ 153730791 w 105"/>
              <a:gd name="T75" fmla="*/ 2147483647 h 1397"/>
              <a:gd name="T76" fmla="*/ 118448508 w 105"/>
              <a:gd name="T77" fmla="*/ 2147483647 h 1397"/>
              <a:gd name="T78" fmla="*/ 83166200 w 105"/>
              <a:gd name="T79" fmla="*/ 2147483647 h 1397"/>
              <a:gd name="T80" fmla="*/ 52924243 w 105"/>
              <a:gd name="T81" fmla="*/ 2147483647 h 1397"/>
              <a:gd name="T82" fmla="*/ 35282295 w 105"/>
              <a:gd name="T83" fmla="*/ 2147483647 h 1397"/>
              <a:gd name="T84" fmla="*/ 5040328 w 105"/>
              <a:gd name="T85" fmla="*/ 2147483647 h 1397"/>
              <a:gd name="T86" fmla="*/ 0 w 105"/>
              <a:gd name="T87" fmla="*/ 2147483647 h 1397"/>
              <a:gd name="T88" fmla="*/ 0 w 105"/>
              <a:gd name="T89" fmla="*/ 2147483647 h 1397"/>
              <a:gd name="T90" fmla="*/ 5040328 w 105"/>
              <a:gd name="T91" fmla="*/ 2147483647 h 13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5"/>
              <a:gd name="T139" fmla="*/ 0 h 1397"/>
              <a:gd name="T140" fmla="*/ 105 w 105"/>
              <a:gd name="T141" fmla="*/ 1397 h 13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5" h="1397">
                <a:moveTo>
                  <a:pt x="2" y="1371"/>
                </a:moveTo>
                <a:lnTo>
                  <a:pt x="2" y="67"/>
                </a:lnTo>
                <a:lnTo>
                  <a:pt x="4" y="56"/>
                </a:lnTo>
                <a:lnTo>
                  <a:pt x="5" y="46"/>
                </a:lnTo>
                <a:lnTo>
                  <a:pt x="7" y="32"/>
                </a:lnTo>
                <a:lnTo>
                  <a:pt x="9" y="20"/>
                </a:lnTo>
                <a:lnTo>
                  <a:pt x="9" y="7"/>
                </a:lnTo>
                <a:lnTo>
                  <a:pt x="11" y="2"/>
                </a:lnTo>
                <a:lnTo>
                  <a:pt x="12" y="0"/>
                </a:lnTo>
                <a:lnTo>
                  <a:pt x="16" y="7"/>
                </a:lnTo>
                <a:lnTo>
                  <a:pt x="16" y="21"/>
                </a:lnTo>
                <a:lnTo>
                  <a:pt x="19" y="49"/>
                </a:lnTo>
                <a:lnTo>
                  <a:pt x="23" y="88"/>
                </a:lnTo>
                <a:lnTo>
                  <a:pt x="28" y="140"/>
                </a:lnTo>
                <a:lnTo>
                  <a:pt x="32" y="201"/>
                </a:lnTo>
                <a:lnTo>
                  <a:pt x="35" y="273"/>
                </a:lnTo>
                <a:lnTo>
                  <a:pt x="39" y="353"/>
                </a:lnTo>
                <a:lnTo>
                  <a:pt x="44" y="444"/>
                </a:lnTo>
                <a:lnTo>
                  <a:pt x="44" y="525"/>
                </a:lnTo>
                <a:lnTo>
                  <a:pt x="47" y="588"/>
                </a:lnTo>
                <a:lnTo>
                  <a:pt x="51" y="635"/>
                </a:lnTo>
                <a:lnTo>
                  <a:pt x="56" y="673"/>
                </a:lnTo>
                <a:lnTo>
                  <a:pt x="60" y="705"/>
                </a:lnTo>
                <a:lnTo>
                  <a:pt x="63" y="738"/>
                </a:lnTo>
                <a:lnTo>
                  <a:pt x="67" y="775"/>
                </a:lnTo>
                <a:lnTo>
                  <a:pt x="70" y="822"/>
                </a:lnTo>
                <a:lnTo>
                  <a:pt x="74" y="874"/>
                </a:lnTo>
                <a:lnTo>
                  <a:pt x="79" y="934"/>
                </a:lnTo>
                <a:lnTo>
                  <a:pt x="86" y="993"/>
                </a:lnTo>
                <a:lnTo>
                  <a:pt x="95" y="1053"/>
                </a:lnTo>
                <a:lnTo>
                  <a:pt x="100" y="1109"/>
                </a:lnTo>
                <a:lnTo>
                  <a:pt x="105" y="1161"/>
                </a:lnTo>
                <a:lnTo>
                  <a:pt x="105" y="1207"/>
                </a:lnTo>
                <a:lnTo>
                  <a:pt x="105" y="1242"/>
                </a:lnTo>
                <a:lnTo>
                  <a:pt x="98" y="1268"/>
                </a:lnTo>
                <a:lnTo>
                  <a:pt x="88" y="1296"/>
                </a:lnTo>
                <a:lnTo>
                  <a:pt x="74" y="1320"/>
                </a:lnTo>
                <a:lnTo>
                  <a:pt x="61" y="1343"/>
                </a:lnTo>
                <a:lnTo>
                  <a:pt x="47" y="1362"/>
                </a:lnTo>
                <a:lnTo>
                  <a:pt x="33" y="1378"/>
                </a:lnTo>
                <a:lnTo>
                  <a:pt x="21" y="1389"/>
                </a:lnTo>
                <a:lnTo>
                  <a:pt x="14" y="1397"/>
                </a:lnTo>
                <a:lnTo>
                  <a:pt x="2" y="1395"/>
                </a:lnTo>
                <a:lnTo>
                  <a:pt x="0" y="1387"/>
                </a:lnTo>
                <a:lnTo>
                  <a:pt x="0" y="1375"/>
                </a:lnTo>
                <a:lnTo>
                  <a:pt x="2" y="137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 name="Freeform 143"/>
          <p:cNvSpPr>
            <a:spLocks/>
          </p:cNvSpPr>
          <p:nvPr/>
        </p:nvSpPr>
        <p:spPr bwMode="auto">
          <a:xfrm>
            <a:off x="5978525" y="2197589"/>
            <a:ext cx="2727325" cy="2314575"/>
          </a:xfrm>
          <a:custGeom>
            <a:avLst/>
            <a:gdLst>
              <a:gd name="T0" fmla="*/ 2147483647 w 1718"/>
              <a:gd name="T1" fmla="*/ 2147483647 h 1458"/>
              <a:gd name="T2" fmla="*/ 2147483647 w 1718"/>
              <a:gd name="T3" fmla="*/ 153728736 h 1458"/>
              <a:gd name="T4" fmla="*/ 2147483647 w 1718"/>
              <a:gd name="T5" fmla="*/ 131048131 h 1458"/>
              <a:gd name="T6" fmla="*/ 2147483647 w 1718"/>
              <a:gd name="T7" fmla="*/ 105846577 h 1458"/>
              <a:gd name="T8" fmla="*/ 2147483647 w 1718"/>
              <a:gd name="T9" fmla="*/ 70564376 h 1458"/>
              <a:gd name="T10" fmla="*/ 2147483647 w 1718"/>
              <a:gd name="T11" fmla="*/ 42843448 h 1458"/>
              <a:gd name="T12" fmla="*/ 2147483647 w 1718"/>
              <a:gd name="T13" fmla="*/ 17640300 h 1458"/>
              <a:gd name="T14" fmla="*/ 2147483647 w 1718"/>
              <a:gd name="T15" fmla="*/ 5040312 h 1458"/>
              <a:gd name="T16" fmla="*/ 2147483647 w 1718"/>
              <a:gd name="T17" fmla="*/ 0 h 1458"/>
              <a:gd name="T18" fmla="*/ 2147483647 w 1718"/>
              <a:gd name="T19" fmla="*/ 17640300 h 1458"/>
              <a:gd name="T20" fmla="*/ 2147483647 w 1718"/>
              <a:gd name="T21" fmla="*/ 60483755 h 1458"/>
              <a:gd name="T22" fmla="*/ 2147483647 w 1718"/>
              <a:gd name="T23" fmla="*/ 141128752 h 1458"/>
              <a:gd name="T24" fmla="*/ 2147483647 w 1718"/>
              <a:gd name="T25" fmla="*/ 252015640 h 1458"/>
              <a:gd name="T26" fmla="*/ 2147483647 w 1718"/>
              <a:gd name="T27" fmla="*/ 395665292 h 1458"/>
              <a:gd name="T28" fmla="*/ 2147483647 w 1718"/>
              <a:gd name="T29" fmla="*/ 564515009 h 1458"/>
              <a:gd name="T30" fmla="*/ 2147483647 w 1718"/>
              <a:gd name="T31" fmla="*/ 758567769 h 1458"/>
              <a:gd name="T32" fmla="*/ 2147483647 w 1718"/>
              <a:gd name="T33" fmla="*/ 977820694 h 1458"/>
              <a:gd name="T34" fmla="*/ 2147483647 w 1718"/>
              <a:gd name="T35" fmla="*/ 1219755613 h 1458"/>
              <a:gd name="T36" fmla="*/ 2147483647 w 1718"/>
              <a:gd name="T37" fmla="*/ 1436488978 h 1458"/>
              <a:gd name="T38" fmla="*/ 2147483647 w 1718"/>
              <a:gd name="T39" fmla="*/ 1607859546 h 1458"/>
              <a:gd name="T40" fmla="*/ 2041326776 w 1718"/>
              <a:gd name="T41" fmla="*/ 1741428973 h 1458"/>
              <a:gd name="T42" fmla="*/ 1882557771 w 1718"/>
              <a:gd name="T43" fmla="*/ 1849794862 h 1458"/>
              <a:gd name="T44" fmla="*/ 1723787179 w 1718"/>
              <a:gd name="T45" fmla="*/ 1943039818 h 1458"/>
              <a:gd name="T46" fmla="*/ 1577617761 w 1718"/>
              <a:gd name="T47" fmla="*/ 2036286362 h 1458"/>
              <a:gd name="T48" fmla="*/ 1454130934 w 1718"/>
              <a:gd name="T49" fmla="*/ 2132052267 h 1458"/>
              <a:gd name="T50" fmla="*/ 1376005318 w 1718"/>
              <a:gd name="T51" fmla="*/ 2147483647 h 1458"/>
              <a:gd name="T52" fmla="*/ 1247476592 w 1718"/>
              <a:gd name="T53" fmla="*/ 2147483647 h 1458"/>
              <a:gd name="T54" fmla="*/ 1028223855 w 1718"/>
              <a:gd name="T55" fmla="*/ 2147483647 h 1458"/>
              <a:gd name="T56" fmla="*/ 758567808 w 1718"/>
              <a:gd name="T57" fmla="*/ 2147483647 h 1458"/>
              <a:gd name="T58" fmla="*/ 481350699 w 1718"/>
              <a:gd name="T59" fmla="*/ 2147483647 h 1458"/>
              <a:gd name="T60" fmla="*/ 229335047 w 1718"/>
              <a:gd name="T61" fmla="*/ 2147483647 h 1458"/>
              <a:gd name="T62" fmla="*/ 57964396 w 1718"/>
              <a:gd name="T63" fmla="*/ 2147483647 h 1458"/>
              <a:gd name="T64" fmla="*/ 0 w 1718"/>
              <a:gd name="T65" fmla="*/ 2147483647 h 1458"/>
              <a:gd name="T66" fmla="*/ 100806246 w 1718"/>
              <a:gd name="T67" fmla="*/ 2147483647 h 1458"/>
              <a:gd name="T68" fmla="*/ 375504067 w 1718"/>
              <a:gd name="T69" fmla="*/ 2147483647 h 1458"/>
              <a:gd name="T70" fmla="*/ 788809674 w 1718"/>
              <a:gd name="T71" fmla="*/ 2147483647 h 1458"/>
              <a:gd name="T72" fmla="*/ 1295360341 w 1718"/>
              <a:gd name="T73" fmla="*/ 2147483647 h 1458"/>
              <a:gd name="T74" fmla="*/ 1864915889 w 1718"/>
              <a:gd name="T75" fmla="*/ 2147483647 h 1458"/>
              <a:gd name="T76" fmla="*/ 2147483647 w 1718"/>
              <a:gd name="T77" fmla="*/ 2147483647 h 1458"/>
              <a:gd name="T78" fmla="*/ 2147483647 w 1718"/>
              <a:gd name="T79" fmla="*/ 2147483647 h 1458"/>
              <a:gd name="T80" fmla="*/ 2147483647 w 1718"/>
              <a:gd name="T81" fmla="*/ 2147483647 h 1458"/>
              <a:gd name="T82" fmla="*/ 2147483647 w 1718"/>
              <a:gd name="T83" fmla="*/ 2147483647 h 1458"/>
              <a:gd name="T84" fmla="*/ 2147483647 w 1718"/>
              <a:gd name="T85" fmla="*/ 2147483647 h 1458"/>
              <a:gd name="T86" fmla="*/ 2147483647 w 1718"/>
              <a:gd name="T87" fmla="*/ 2147483647 h 1458"/>
              <a:gd name="T88" fmla="*/ 2147483647 w 1718"/>
              <a:gd name="T89" fmla="*/ 2147483647 h 1458"/>
              <a:gd name="T90" fmla="*/ 2147483647 w 1718"/>
              <a:gd name="T91" fmla="*/ 2147483647 h 1458"/>
              <a:gd name="T92" fmla="*/ 2147483647 w 1718"/>
              <a:gd name="T93" fmla="*/ 2147483647 h 1458"/>
              <a:gd name="T94" fmla="*/ 2147483647 w 1718"/>
              <a:gd name="T95" fmla="*/ 2147483647 h 1458"/>
              <a:gd name="T96" fmla="*/ 2147483647 w 1718"/>
              <a:gd name="T97" fmla="*/ 2147483647 h 1458"/>
              <a:gd name="T98" fmla="*/ 2147483647 w 1718"/>
              <a:gd name="T99" fmla="*/ 2147483647 h 145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18"/>
              <a:gd name="T151" fmla="*/ 0 h 1458"/>
              <a:gd name="T152" fmla="*/ 1718 w 1718"/>
              <a:gd name="T153" fmla="*/ 1458 h 145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18" h="1458">
                <a:moveTo>
                  <a:pt x="1702" y="1425"/>
                </a:moveTo>
                <a:lnTo>
                  <a:pt x="1548" y="61"/>
                </a:lnTo>
                <a:lnTo>
                  <a:pt x="1508" y="52"/>
                </a:lnTo>
                <a:lnTo>
                  <a:pt x="1475" y="42"/>
                </a:lnTo>
                <a:lnTo>
                  <a:pt x="1447" y="28"/>
                </a:lnTo>
                <a:lnTo>
                  <a:pt x="1422" y="17"/>
                </a:lnTo>
                <a:lnTo>
                  <a:pt x="1398" y="7"/>
                </a:lnTo>
                <a:lnTo>
                  <a:pt x="1373" y="2"/>
                </a:lnTo>
                <a:lnTo>
                  <a:pt x="1347" y="0"/>
                </a:lnTo>
                <a:lnTo>
                  <a:pt x="1317" y="7"/>
                </a:lnTo>
                <a:lnTo>
                  <a:pt x="1277" y="24"/>
                </a:lnTo>
                <a:lnTo>
                  <a:pt x="1232" y="56"/>
                </a:lnTo>
                <a:lnTo>
                  <a:pt x="1181" y="100"/>
                </a:lnTo>
                <a:lnTo>
                  <a:pt x="1128" y="157"/>
                </a:lnTo>
                <a:lnTo>
                  <a:pt x="1076" y="224"/>
                </a:lnTo>
                <a:lnTo>
                  <a:pt x="1029" y="301"/>
                </a:lnTo>
                <a:lnTo>
                  <a:pt x="987" y="388"/>
                </a:lnTo>
                <a:lnTo>
                  <a:pt x="955" y="484"/>
                </a:lnTo>
                <a:lnTo>
                  <a:pt x="918" y="570"/>
                </a:lnTo>
                <a:lnTo>
                  <a:pt x="869" y="638"/>
                </a:lnTo>
                <a:lnTo>
                  <a:pt x="810" y="691"/>
                </a:lnTo>
                <a:lnTo>
                  <a:pt x="747" y="734"/>
                </a:lnTo>
                <a:lnTo>
                  <a:pt x="684" y="771"/>
                </a:lnTo>
                <a:lnTo>
                  <a:pt x="626" y="808"/>
                </a:lnTo>
                <a:lnTo>
                  <a:pt x="577" y="846"/>
                </a:lnTo>
                <a:lnTo>
                  <a:pt x="546" y="897"/>
                </a:lnTo>
                <a:lnTo>
                  <a:pt x="495" y="955"/>
                </a:lnTo>
                <a:lnTo>
                  <a:pt x="408" y="1021"/>
                </a:lnTo>
                <a:lnTo>
                  <a:pt x="301" y="1087"/>
                </a:lnTo>
                <a:lnTo>
                  <a:pt x="191" y="1157"/>
                </a:lnTo>
                <a:lnTo>
                  <a:pt x="91" y="1220"/>
                </a:lnTo>
                <a:lnTo>
                  <a:pt x="23" y="1278"/>
                </a:lnTo>
                <a:lnTo>
                  <a:pt x="0" y="1325"/>
                </a:lnTo>
                <a:lnTo>
                  <a:pt x="40" y="1362"/>
                </a:lnTo>
                <a:lnTo>
                  <a:pt x="149" y="1385"/>
                </a:lnTo>
                <a:lnTo>
                  <a:pt x="313" y="1407"/>
                </a:lnTo>
                <a:lnTo>
                  <a:pt x="514" y="1423"/>
                </a:lnTo>
                <a:lnTo>
                  <a:pt x="740" y="1439"/>
                </a:lnTo>
                <a:lnTo>
                  <a:pt x="967" y="1448"/>
                </a:lnTo>
                <a:lnTo>
                  <a:pt x="1183" y="1455"/>
                </a:lnTo>
                <a:lnTo>
                  <a:pt x="1370" y="1456"/>
                </a:lnTo>
                <a:lnTo>
                  <a:pt x="1511" y="1458"/>
                </a:lnTo>
                <a:lnTo>
                  <a:pt x="1602" y="1455"/>
                </a:lnTo>
                <a:lnTo>
                  <a:pt x="1664" y="1451"/>
                </a:lnTo>
                <a:lnTo>
                  <a:pt x="1699" y="1446"/>
                </a:lnTo>
                <a:lnTo>
                  <a:pt x="1716" y="1441"/>
                </a:lnTo>
                <a:lnTo>
                  <a:pt x="1718" y="1434"/>
                </a:lnTo>
                <a:lnTo>
                  <a:pt x="1713" y="1428"/>
                </a:lnTo>
                <a:lnTo>
                  <a:pt x="1704" y="1425"/>
                </a:lnTo>
                <a:lnTo>
                  <a:pt x="1702" y="1425"/>
                </a:lnTo>
                <a:close/>
              </a:path>
            </a:pathLst>
          </a:custGeom>
          <a:solidFill>
            <a:srgbClr val="26592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 name="Freeform 144"/>
          <p:cNvSpPr>
            <a:spLocks/>
          </p:cNvSpPr>
          <p:nvPr/>
        </p:nvSpPr>
        <p:spPr bwMode="auto">
          <a:xfrm>
            <a:off x="6078538" y="2200764"/>
            <a:ext cx="2627312" cy="2311400"/>
          </a:xfrm>
          <a:custGeom>
            <a:avLst/>
            <a:gdLst>
              <a:gd name="T0" fmla="*/ 2147483647 w 1655"/>
              <a:gd name="T1" fmla="*/ 2147483647 h 1456"/>
              <a:gd name="T2" fmla="*/ 2147483647 w 1655"/>
              <a:gd name="T3" fmla="*/ 2147483647 h 1456"/>
              <a:gd name="T4" fmla="*/ 2147483647 w 1655"/>
              <a:gd name="T5" fmla="*/ 2147483647 h 1456"/>
              <a:gd name="T6" fmla="*/ 2147483647 w 1655"/>
              <a:gd name="T7" fmla="*/ 2147483647 h 1456"/>
              <a:gd name="T8" fmla="*/ 2147483647 w 1655"/>
              <a:gd name="T9" fmla="*/ 1867435155 h 1456"/>
              <a:gd name="T10" fmla="*/ 2147483647 w 1655"/>
              <a:gd name="T11" fmla="*/ 1436488978 h 1456"/>
              <a:gd name="T12" fmla="*/ 2147483647 w 1655"/>
              <a:gd name="T13" fmla="*/ 1008062559 h 1456"/>
              <a:gd name="T14" fmla="*/ 2147483647 w 1655"/>
              <a:gd name="T15" fmla="*/ 579635942 h 1456"/>
              <a:gd name="T16" fmla="*/ 2147483647 w 1655"/>
              <a:gd name="T17" fmla="*/ 153728736 h 1456"/>
              <a:gd name="T18" fmla="*/ 2147483647 w 1655"/>
              <a:gd name="T19" fmla="*/ 131048131 h 1456"/>
              <a:gd name="T20" fmla="*/ 2147483647 w 1655"/>
              <a:gd name="T21" fmla="*/ 105846577 h 1456"/>
              <a:gd name="T22" fmla="*/ 2147483647 w 1655"/>
              <a:gd name="T23" fmla="*/ 73083738 h 1456"/>
              <a:gd name="T24" fmla="*/ 2147483647 w 1655"/>
              <a:gd name="T25" fmla="*/ 47883759 h 1456"/>
              <a:gd name="T26" fmla="*/ 2147483647 w 1655"/>
              <a:gd name="T27" fmla="*/ 17640300 h 1456"/>
              <a:gd name="T28" fmla="*/ 2147483647 w 1655"/>
              <a:gd name="T29" fmla="*/ 2520950 h 1456"/>
              <a:gd name="T30" fmla="*/ 2147483647 w 1655"/>
              <a:gd name="T31" fmla="*/ 0 h 1456"/>
              <a:gd name="T32" fmla="*/ 2147483647 w 1655"/>
              <a:gd name="T33" fmla="*/ 20161249 h 1456"/>
              <a:gd name="T34" fmla="*/ 2147483647 w 1655"/>
              <a:gd name="T35" fmla="*/ 65524065 h 1456"/>
              <a:gd name="T36" fmla="*/ 2147483647 w 1655"/>
              <a:gd name="T37" fmla="*/ 143648114 h 1456"/>
              <a:gd name="T38" fmla="*/ 2147483647 w 1655"/>
              <a:gd name="T39" fmla="*/ 254535001 h 1456"/>
              <a:gd name="T40" fmla="*/ 2147483647 w 1655"/>
              <a:gd name="T41" fmla="*/ 395665292 h 1456"/>
              <a:gd name="T42" fmla="*/ 2147483647 w 1655"/>
              <a:gd name="T43" fmla="*/ 561994060 h 1456"/>
              <a:gd name="T44" fmla="*/ 2147483647 w 1655"/>
              <a:gd name="T45" fmla="*/ 756046820 h 1456"/>
              <a:gd name="T46" fmla="*/ 2147483647 w 1655"/>
              <a:gd name="T47" fmla="*/ 977820694 h 1456"/>
              <a:gd name="T48" fmla="*/ 2147483647 w 1655"/>
              <a:gd name="T49" fmla="*/ 1219755613 h 1456"/>
              <a:gd name="T50" fmla="*/ 2147483647 w 1655"/>
              <a:gd name="T51" fmla="*/ 1436488978 h 1456"/>
              <a:gd name="T52" fmla="*/ 2101810086 w 1655"/>
              <a:gd name="T53" fmla="*/ 1602819234 h 1456"/>
              <a:gd name="T54" fmla="*/ 1958160456 w 1655"/>
              <a:gd name="T55" fmla="*/ 1736388661 h 1456"/>
              <a:gd name="T56" fmla="*/ 1806951154 w 1655"/>
              <a:gd name="T57" fmla="*/ 1844754550 h 1456"/>
              <a:gd name="T58" fmla="*/ 1653222094 w 1655"/>
              <a:gd name="T59" fmla="*/ 1937999506 h 1456"/>
              <a:gd name="T60" fmla="*/ 1512093413 w 1655"/>
              <a:gd name="T61" fmla="*/ 2031246050 h 1456"/>
              <a:gd name="T62" fmla="*/ 1398685643 w 1655"/>
              <a:gd name="T63" fmla="*/ 2127011955 h 1456"/>
              <a:gd name="T64" fmla="*/ 1323080992 w 1655"/>
              <a:gd name="T65" fmla="*/ 2147483647 h 1456"/>
              <a:gd name="T66" fmla="*/ 1199594190 w 1655"/>
              <a:gd name="T67" fmla="*/ 2147483647 h 1456"/>
              <a:gd name="T68" fmla="*/ 987901167 w 1655"/>
              <a:gd name="T69" fmla="*/ 2147483647 h 1456"/>
              <a:gd name="T70" fmla="*/ 728324207 w 1655"/>
              <a:gd name="T71" fmla="*/ 2147483647 h 1456"/>
              <a:gd name="T72" fmla="*/ 463708723 w 1655"/>
              <a:gd name="T73" fmla="*/ 2147483647 h 1456"/>
              <a:gd name="T74" fmla="*/ 219252793 w 1655"/>
              <a:gd name="T75" fmla="*/ 2147483647 h 1456"/>
              <a:gd name="T76" fmla="*/ 57962797 w 1655"/>
              <a:gd name="T77" fmla="*/ 2147483647 h 1456"/>
              <a:gd name="T78" fmla="*/ 0 w 1655"/>
              <a:gd name="T79" fmla="*/ 2147483647 h 1456"/>
              <a:gd name="T80" fmla="*/ 100806226 w 1655"/>
              <a:gd name="T81" fmla="*/ 2147483647 h 1456"/>
              <a:gd name="T82" fmla="*/ 365421784 w 1655"/>
              <a:gd name="T83" fmla="*/ 2147483647 h 1456"/>
              <a:gd name="T84" fmla="*/ 763606378 w 1655"/>
              <a:gd name="T85" fmla="*/ 2147483647 h 1456"/>
              <a:gd name="T86" fmla="*/ 1252516651 w 1655"/>
              <a:gd name="T87" fmla="*/ 2147483647 h 1456"/>
              <a:gd name="T88" fmla="*/ 1799391483 w 1655"/>
              <a:gd name="T89" fmla="*/ 2147483647 h 1456"/>
              <a:gd name="T90" fmla="*/ 2147483647 w 1655"/>
              <a:gd name="T91" fmla="*/ 2147483647 h 1456"/>
              <a:gd name="T92" fmla="*/ 2147483647 w 1655"/>
              <a:gd name="T93" fmla="*/ 2147483647 h 1456"/>
              <a:gd name="T94" fmla="*/ 2147483647 w 1655"/>
              <a:gd name="T95" fmla="*/ 2147483647 h 1456"/>
              <a:gd name="T96" fmla="*/ 2147483647 w 1655"/>
              <a:gd name="T97" fmla="*/ 2147483647 h 1456"/>
              <a:gd name="T98" fmla="*/ 2147483647 w 1655"/>
              <a:gd name="T99" fmla="*/ 2147483647 h 1456"/>
              <a:gd name="T100" fmla="*/ 2147483647 w 1655"/>
              <a:gd name="T101" fmla="*/ 2147483647 h 1456"/>
              <a:gd name="T102" fmla="*/ 2147483647 w 1655"/>
              <a:gd name="T103" fmla="*/ 2147483647 h 1456"/>
              <a:gd name="T104" fmla="*/ 2147483647 w 1655"/>
              <a:gd name="T105" fmla="*/ 2147483647 h 1456"/>
              <a:gd name="T106" fmla="*/ 2147483647 w 1655"/>
              <a:gd name="T107" fmla="*/ 2147483647 h 1456"/>
              <a:gd name="T108" fmla="*/ 2147483647 w 1655"/>
              <a:gd name="T109" fmla="*/ 2147483647 h 1456"/>
              <a:gd name="T110" fmla="*/ 2147483647 w 1655"/>
              <a:gd name="T111" fmla="*/ 2147483647 h 1456"/>
              <a:gd name="T112" fmla="*/ 2147483647 w 1655"/>
              <a:gd name="T113" fmla="*/ 2147483647 h 14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55"/>
              <a:gd name="T172" fmla="*/ 0 h 1456"/>
              <a:gd name="T173" fmla="*/ 1655 w 1655"/>
              <a:gd name="T174" fmla="*/ 1456 h 14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55" h="1456">
                <a:moveTo>
                  <a:pt x="1639" y="1423"/>
                </a:moveTo>
                <a:lnTo>
                  <a:pt x="1618" y="1251"/>
                </a:lnTo>
                <a:lnTo>
                  <a:pt x="1599" y="1082"/>
                </a:lnTo>
                <a:lnTo>
                  <a:pt x="1580" y="911"/>
                </a:lnTo>
                <a:lnTo>
                  <a:pt x="1562" y="741"/>
                </a:lnTo>
                <a:lnTo>
                  <a:pt x="1541" y="570"/>
                </a:lnTo>
                <a:lnTo>
                  <a:pt x="1522" y="400"/>
                </a:lnTo>
                <a:lnTo>
                  <a:pt x="1503" y="230"/>
                </a:lnTo>
                <a:lnTo>
                  <a:pt x="1485" y="61"/>
                </a:lnTo>
                <a:lnTo>
                  <a:pt x="1447" y="52"/>
                </a:lnTo>
                <a:lnTo>
                  <a:pt x="1415" y="42"/>
                </a:lnTo>
                <a:lnTo>
                  <a:pt x="1387" y="29"/>
                </a:lnTo>
                <a:lnTo>
                  <a:pt x="1364" y="19"/>
                </a:lnTo>
                <a:lnTo>
                  <a:pt x="1340" y="7"/>
                </a:lnTo>
                <a:lnTo>
                  <a:pt x="1317" y="1"/>
                </a:lnTo>
                <a:lnTo>
                  <a:pt x="1293" y="0"/>
                </a:lnTo>
                <a:lnTo>
                  <a:pt x="1265" y="8"/>
                </a:lnTo>
                <a:lnTo>
                  <a:pt x="1226" y="26"/>
                </a:lnTo>
                <a:lnTo>
                  <a:pt x="1183" y="57"/>
                </a:lnTo>
                <a:lnTo>
                  <a:pt x="1132" y="101"/>
                </a:lnTo>
                <a:lnTo>
                  <a:pt x="1083" y="157"/>
                </a:lnTo>
                <a:lnTo>
                  <a:pt x="1032" y="223"/>
                </a:lnTo>
                <a:lnTo>
                  <a:pt x="987" y="300"/>
                </a:lnTo>
                <a:lnTo>
                  <a:pt x="946" y="388"/>
                </a:lnTo>
                <a:lnTo>
                  <a:pt x="917" y="484"/>
                </a:lnTo>
                <a:lnTo>
                  <a:pt x="882" y="570"/>
                </a:lnTo>
                <a:lnTo>
                  <a:pt x="834" y="636"/>
                </a:lnTo>
                <a:lnTo>
                  <a:pt x="777" y="689"/>
                </a:lnTo>
                <a:lnTo>
                  <a:pt x="717" y="732"/>
                </a:lnTo>
                <a:lnTo>
                  <a:pt x="656" y="769"/>
                </a:lnTo>
                <a:lnTo>
                  <a:pt x="600" y="806"/>
                </a:lnTo>
                <a:lnTo>
                  <a:pt x="555" y="844"/>
                </a:lnTo>
                <a:lnTo>
                  <a:pt x="525" y="895"/>
                </a:lnTo>
                <a:lnTo>
                  <a:pt x="476" y="953"/>
                </a:lnTo>
                <a:lnTo>
                  <a:pt x="392" y="1019"/>
                </a:lnTo>
                <a:lnTo>
                  <a:pt x="289" y="1085"/>
                </a:lnTo>
                <a:lnTo>
                  <a:pt x="184" y="1154"/>
                </a:lnTo>
                <a:lnTo>
                  <a:pt x="87" y="1215"/>
                </a:lnTo>
                <a:lnTo>
                  <a:pt x="23" y="1272"/>
                </a:lnTo>
                <a:lnTo>
                  <a:pt x="0" y="1320"/>
                </a:lnTo>
                <a:lnTo>
                  <a:pt x="40" y="1356"/>
                </a:lnTo>
                <a:lnTo>
                  <a:pt x="145" y="1381"/>
                </a:lnTo>
                <a:lnTo>
                  <a:pt x="303" y="1404"/>
                </a:lnTo>
                <a:lnTo>
                  <a:pt x="497" y="1419"/>
                </a:lnTo>
                <a:lnTo>
                  <a:pt x="714" y="1435"/>
                </a:lnTo>
                <a:lnTo>
                  <a:pt x="932" y="1444"/>
                </a:lnTo>
                <a:lnTo>
                  <a:pt x="1141" y="1451"/>
                </a:lnTo>
                <a:lnTo>
                  <a:pt x="1319" y="1454"/>
                </a:lnTo>
                <a:lnTo>
                  <a:pt x="1455" y="1456"/>
                </a:lnTo>
                <a:lnTo>
                  <a:pt x="1543" y="1453"/>
                </a:lnTo>
                <a:lnTo>
                  <a:pt x="1602" y="1449"/>
                </a:lnTo>
                <a:lnTo>
                  <a:pt x="1637" y="1444"/>
                </a:lnTo>
                <a:lnTo>
                  <a:pt x="1653" y="1439"/>
                </a:lnTo>
                <a:lnTo>
                  <a:pt x="1655" y="1432"/>
                </a:lnTo>
                <a:lnTo>
                  <a:pt x="1650" y="1426"/>
                </a:lnTo>
                <a:lnTo>
                  <a:pt x="1641" y="1423"/>
                </a:lnTo>
                <a:lnTo>
                  <a:pt x="1639" y="1423"/>
                </a:lnTo>
                <a:close/>
              </a:path>
            </a:pathLst>
          </a:custGeom>
          <a:solidFill>
            <a:srgbClr val="3061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 name="Freeform 145"/>
          <p:cNvSpPr>
            <a:spLocks/>
          </p:cNvSpPr>
          <p:nvPr/>
        </p:nvSpPr>
        <p:spPr bwMode="auto">
          <a:xfrm>
            <a:off x="6178550" y="2205527"/>
            <a:ext cx="2527300" cy="2306637"/>
          </a:xfrm>
          <a:custGeom>
            <a:avLst/>
            <a:gdLst>
              <a:gd name="T0" fmla="*/ 2147483647 w 1592"/>
              <a:gd name="T1" fmla="*/ 2147483647 h 1453"/>
              <a:gd name="T2" fmla="*/ 2147483647 w 1592"/>
              <a:gd name="T3" fmla="*/ 2147483647 h 1453"/>
              <a:gd name="T4" fmla="*/ 2147483647 w 1592"/>
              <a:gd name="T5" fmla="*/ 2147483647 h 1453"/>
              <a:gd name="T6" fmla="*/ 2147483647 w 1592"/>
              <a:gd name="T7" fmla="*/ 2147483647 h 1453"/>
              <a:gd name="T8" fmla="*/ 2147483647 w 1592"/>
              <a:gd name="T9" fmla="*/ 1864915388 h 1453"/>
              <a:gd name="T10" fmla="*/ 2147483647 w 1592"/>
              <a:gd name="T11" fmla="*/ 1436488665 h 1453"/>
              <a:gd name="T12" fmla="*/ 2147483647 w 1592"/>
              <a:gd name="T13" fmla="*/ 1010581701 h 1453"/>
              <a:gd name="T14" fmla="*/ 2147483647 w 1592"/>
              <a:gd name="T15" fmla="*/ 582155177 h 1453"/>
              <a:gd name="T16" fmla="*/ 2147483647 w 1592"/>
              <a:gd name="T17" fmla="*/ 158769012 h 1453"/>
              <a:gd name="T18" fmla="*/ 2147483647 w 1592"/>
              <a:gd name="T19" fmla="*/ 136088412 h 1453"/>
              <a:gd name="T20" fmla="*/ 2147483647 w 1592"/>
              <a:gd name="T21" fmla="*/ 105846554 h 1453"/>
              <a:gd name="T22" fmla="*/ 2147483647 w 1592"/>
              <a:gd name="T23" fmla="*/ 75604671 h 1453"/>
              <a:gd name="T24" fmla="*/ 2147483647 w 1592"/>
              <a:gd name="T25" fmla="*/ 45362800 h 1453"/>
              <a:gd name="T26" fmla="*/ 2147483647 w 1592"/>
              <a:gd name="T27" fmla="*/ 12599984 h 1453"/>
              <a:gd name="T28" fmla="*/ 2147483647 w 1592"/>
              <a:gd name="T29" fmla="*/ 0 h 1453"/>
              <a:gd name="T30" fmla="*/ 2147483647 w 1592"/>
              <a:gd name="T31" fmla="*/ 0 h 1453"/>
              <a:gd name="T32" fmla="*/ 2147483647 w 1592"/>
              <a:gd name="T33" fmla="*/ 22680606 h 1453"/>
              <a:gd name="T34" fmla="*/ 2147483647 w 1592"/>
              <a:gd name="T35" fmla="*/ 63003102 h 1453"/>
              <a:gd name="T36" fmla="*/ 2147483647 w 1592"/>
              <a:gd name="T37" fmla="*/ 141128722 h 1453"/>
              <a:gd name="T38" fmla="*/ 2147483647 w 1592"/>
              <a:gd name="T39" fmla="*/ 252015585 h 1453"/>
              <a:gd name="T40" fmla="*/ 2147483647 w 1592"/>
              <a:gd name="T41" fmla="*/ 393144257 h 1453"/>
              <a:gd name="T42" fmla="*/ 2147483647 w 1592"/>
              <a:gd name="T43" fmla="*/ 559474577 h 1453"/>
              <a:gd name="T44" fmla="*/ 2147483647 w 1592"/>
              <a:gd name="T45" fmla="*/ 753525707 h 1453"/>
              <a:gd name="T46" fmla="*/ 2147483647 w 1592"/>
              <a:gd name="T47" fmla="*/ 970259223 h 1453"/>
              <a:gd name="T48" fmla="*/ 2147483647 w 1592"/>
              <a:gd name="T49" fmla="*/ 1212194089 h 1453"/>
              <a:gd name="T50" fmla="*/ 2119450756 w 1592"/>
              <a:gd name="T51" fmla="*/ 1428927407 h 1453"/>
              <a:gd name="T52" fmla="*/ 2011084864 w 1592"/>
              <a:gd name="T53" fmla="*/ 1600297937 h 1453"/>
              <a:gd name="T54" fmla="*/ 1872477107 w 1592"/>
              <a:gd name="T55" fmla="*/ 1731346387 h 1453"/>
              <a:gd name="T56" fmla="*/ 1731348400 w 1592"/>
              <a:gd name="T57" fmla="*/ 1842233200 h 1453"/>
              <a:gd name="T58" fmla="*/ 1582658036 w 1592"/>
              <a:gd name="T59" fmla="*/ 1930439414 h 1453"/>
              <a:gd name="T60" fmla="*/ 1451609952 w 1592"/>
              <a:gd name="T61" fmla="*/ 2023684350 h 1453"/>
              <a:gd name="T62" fmla="*/ 1335682800 w 1592"/>
              <a:gd name="T63" fmla="*/ 2119450235 h 1453"/>
              <a:gd name="T64" fmla="*/ 1265118446 w 1592"/>
              <a:gd name="T65" fmla="*/ 2147483647 h 1453"/>
              <a:gd name="T66" fmla="*/ 1146670345 w 1592"/>
              <a:gd name="T67" fmla="*/ 2147483647 h 1453"/>
              <a:gd name="T68" fmla="*/ 947578856 w 1592"/>
              <a:gd name="T69" fmla="*/ 2147483647 h 1453"/>
              <a:gd name="T70" fmla="*/ 695563110 w 1592"/>
              <a:gd name="T71" fmla="*/ 2147483647 h 1453"/>
              <a:gd name="T72" fmla="*/ 441028201 w 1592"/>
              <a:gd name="T73" fmla="*/ 2147483647 h 1453"/>
              <a:gd name="T74" fmla="*/ 211693159 w 1592"/>
              <a:gd name="T75" fmla="*/ 2147483647 h 1453"/>
              <a:gd name="T76" fmla="*/ 52924084 w 1592"/>
              <a:gd name="T77" fmla="*/ 2147483647 h 1453"/>
              <a:gd name="T78" fmla="*/ 0 w 1592"/>
              <a:gd name="T79" fmla="*/ 2147483647 h 1453"/>
              <a:gd name="T80" fmla="*/ 95765933 w 1592"/>
              <a:gd name="T81" fmla="*/ 2147483647 h 1453"/>
              <a:gd name="T82" fmla="*/ 347781555 w 1592"/>
              <a:gd name="T83" fmla="*/ 2147483647 h 1453"/>
              <a:gd name="T84" fmla="*/ 730845287 w 1592"/>
              <a:gd name="T85" fmla="*/ 2147483647 h 1453"/>
              <a:gd name="T86" fmla="*/ 1199594404 w 1592"/>
              <a:gd name="T87" fmla="*/ 2147483647 h 1453"/>
              <a:gd name="T88" fmla="*/ 1723787140 w 1592"/>
              <a:gd name="T89" fmla="*/ 2147483647 h 1453"/>
              <a:gd name="T90" fmla="*/ 2147483647 w 1592"/>
              <a:gd name="T91" fmla="*/ 2147483647 h 1453"/>
              <a:gd name="T92" fmla="*/ 2147483647 w 1592"/>
              <a:gd name="T93" fmla="*/ 2147483647 h 1453"/>
              <a:gd name="T94" fmla="*/ 2147483647 w 1592"/>
              <a:gd name="T95" fmla="*/ 2147483647 h 1453"/>
              <a:gd name="T96" fmla="*/ 2147483647 w 1592"/>
              <a:gd name="T97" fmla="*/ 2147483647 h 1453"/>
              <a:gd name="T98" fmla="*/ 2147483647 w 1592"/>
              <a:gd name="T99" fmla="*/ 2147483647 h 1453"/>
              <a:gd name="T100" fmla="*/ 2147483647 w 1592"/>
              <a:gd name="T101" fmla="*/ 2147483647 h 1453"/>
              <a:gd name="T102" fmla="*/ 2147483647 w 1592"/>
              <a:gd name="T103" fmla="*/ 2147483647 h 1453"/>
              <a:gd name="T104" fmla="*/ 2147483647 w 1592"/>
              <a:gd name="T105" fmla="*/ 2147483647 h 1453"/>
              <a:gd name="T106" fmla="*/ 2147483647 w 1592"/>
              <a:gd name="T107" fmla="*/ 2147483647 h 1453"/>
              <a:gd name="T108" fmla="*/ 2147483647 w 1592"/>
              <a:gd name="T109" fmla="*/ 2147483647 h 1453"/>
              <a:gd name="T110" fmla="*/ 2147483647 w 1592"/>
              <a:gd name="T111" fmla="*/ 2147483647 h 1453"/>
              <a:gd name="T112" fmla="*/ 2147483647 w 1592"/>
              <a:gd name="T113" fmla="*/ 2147483647 h 145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592"/>
              <a:gd name="T172" fmla="*/ 0 h 1453"/>
              <a:gd name="T173" fmla="*/ 1592 w 1592"/>
              <a:gd name="T174" fmla="*/ 1453 h 145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592" h="1453">
                <a:moveTo>
                  <a:pt x="1576" y="1420"/>
                </a:moveTo>
                <a:lnTo>
                  <a:pt x="1555" y="1248"/>
                </a:lnTo>
                <a:lnTo>
                  <a:pt x="1538" y="1079"/>
                </a:lnTo>
                <a:lnTo>
                  <a:pt x="1517" y="909"/>
                </a:lnTo>
                <a:lnTo>
                  <a:pt x="1499" y="740"/>
                </a:lnTo>
                <a:lnTo>
                  <a:pt x="1480" y="570"/>
                </a:lnTo>
                <a:lnTo>
                  <a:pt x="1461" y="401"/>
                </a:lnTo>
                <a:lnTo>
                  <a:pt x="1441" y="231"/>
                </a:lnTo>
                <a:lnTo>
                  <a:pt x="1424" y="63"/>
                </a:lnTo>
                <a:lnTo>
                  <a:pt x="1385" y="54"/>
                </a:lnTo>
                <a:lnTo>
                  <a:pt x="1356" y="42"/>
                </a:lnTo>
                <a:lnTo>
                  <a:pt x="1328" y="30"/>
                </a:lnTo>
                <a:lnTo>
                  <a:pt x="1307" y="18"/>
                </a:lnTo>
                <a:lnTo>
                  <a:pt x="1284" y="5"/>
                </a:lnTo>
                <a:lnTo>
                  <a:pt x="1261" y="0"/>
                </a:lnTo>
                <a:lnTo>
                  <a:pt x="1237" y="0"/>
                </a:lnTo>
                <a:lnTo>
                  <a:pt x="1210" y="9"/>
                </a:lnTo>
                <a:lnTo>
                  <a:pt x="1174" y="25"/>
                </a:lnTo>
                <a:lnTo>
                  <a:pt x="1132" y="56"/>
                </a:lnTo>
                <a:lnTo>
                  <a:pt x="1085" y="100"/>
                </a:lnTo>
                <a:lnTo>
                  <a:pt x="1037" y="156"/>
                </a:lnTo>
                <a:lnTo>
                  <a:pt x="988" y="222"/>
                </a:lnTo>
                <a:lnTo>
                  <a:pt x="945" y="299"/>
                </a:lnTo>
                <a:lnTo>
                  <a:pt x="904" y="385"/>
                </a:lnTo>
                <a:lnTo>
                  <a:pt x="876" y="481"/>
                </a:lnTo>
                <a:lnTo>
                  <a:pt x="841" y="567"/>
                </a:lnTo>
                <a:lnTo>
                  <a:pt x="798" y="635"/>
                </a:lnTo>
                <a:lnTo>
                  <a:pt x="743" y="687"/>
                </a:lnTo>
                <a:lnTo>
                  <a:pt x="687" y="731"/>
                </a:lnTo>
                <a:lnTo>
                  <a:pt x="628" y="766"/>
                </a:lnTo>
                <a:lnTo>
                  <a:pt x="576" y="803"/>
                </a:lnTo>
                <a:lnTo>
                  <a:pt x="530" y="841"/>
                </a:lnTo>
                <a:lnTo>
                  <a:pt x="502" y="892"/>
                </a:lnTo>
                <a:lnTo>
                  <a:pt x="455" y="948"/>
                </a:lnTo>
                <a:lnTo>
                  <a:pt x="376" y="1012"/>
                </a:lnTo>
                <a:lnTo>
                  <a:pt x="276" y="1079"/>
                </a:lnTo>
                <a:lnTo>
                  <a:pt x="175" y="1147"/>
                </a:lnTo>
                <a:lnTo>
                  <a:pt x="84" y="1210"/>
                </a:lnTo>
                <a:lnTo>
                  <a:pt x="21" y="1268"/>
                </a:lnTo>
                <a:lnTo>
                  <a:pt x="0" y="1315"/>
                </a:lnTo>
                <a:lnTo>
                  <a:pt x="38" y="1352"/>
                </a:lnTo>
                <a:lnTo>
                  <a:pt x="138" y="1374"/>
                </a:lnTo>
                <a:lnTo>
                  <a:pt x="290" y="1397"/>
                </a:lnTo>
                <a:lnTo>
                  <a:pt x="476" y="1413"/>
                </a:lnTo>
                <a:lnTo>
                  <a:pt x="684" y="1429"/>
                </a:lnTo>
                <a:lnTo>
                  <a:pt x="894" y="1439"/>
                </a:lnTo>
                <a:lnTo>
                  <a:pt x="1095" y="1446"/>
                </a:lnTo>
                <a:lnTo>
                  <a:pt x="1268" y="1451"/>
                </a:lnTo>
                <a:lnTo>
                  <a:pt x="1399" y="1453"/>
                </a:lnTo>
                <a:lnTo>
                  <a:pt x="1485" y="1450"/>
                </a:lnTo>
                <a:lnTo>
                  <a:pt x="1543" y="1446"/>
                </a:lnTo>
                <a:lnTo>
                  <a:pt x="1574" y="1441"/>
                </a:lnTo>
                <a:lnTo>
                  <a:pt x="1590" y="1436"/>
                </a:lnTo>
                <a:lnTo>
                  <a:pt x="1592" y="1429"/>
                </a:lnTo>
                <a:lnTo>
                  <a:pt x="1587" y="1423"/>
                </a:lnTo>
                <a:lnTo>
                  <a:pt x="1578" y="1420"/>
                </a:lnTo>
                <a:lnTo>
                  <a:pt x="1576" y="1420"/>
                </a:lnTo>
                <a:close/>
              </a:path>
            </a:pathLst>
          </a:custGeom>
          <a:solidFill>
            <a:srgbClr val="3B69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 name="Freeform 146"/>
          <p:cNvSpPr>
            <a:spLocks/>
          </p:cNvSpPr>
          <p:nvPr/>
        </p:nvSpPr>
        <p:spPr bwMode="auto">
          <a:xfrm>
            <a:off x="6278563" y="2211877"/>
            <a:ext cx="2424112" cy="2300287"/>
          </a:xfrm>
          <a:custGeom>
            <a:avLst/>
            <a:gdLst>
              <a:gd name="T0" fmla="*/ 2147483647 w 1527"/>
              <a:gd name="T1" fmla="*/ 2147483647 h 1449"/>
              <a:gd name="T2" fmla="*/ 2147483647 w 1527"/>
              <a:gd name="T3" fmla="*/ 2147483647 h 1449"/>
              <a:gd name="T4" fmla="*/ 2147483647 w 1527"/>
              <a:gd name="T5" fmla="*/ 2147483647 h 1449"/>
              <a:gd name="T6" fmla="*/ 2147483647 w 1527"/>
              <a:gd name="T7" fmla="*/ 2147483647 h 1449"/>
              <a:gd name="T8" fmla="*/ 2147483647 w 1527"/>
              <a:gd name="T9" fmla="*/ 1857354127 h 1449"/>
              <a:gd name="T10" fmla="*/ 2147483647 w 1527"/>
              <a:gd name="T11" fmla="*/ 1431448353 h 1449"/>
              <a:gd name="T12" fmla="*/ 2147483647 w 1527"/>
              <a:gd name="T13" fmla="*/ 1003022028 h 1449"/>
              <a:gd name="T14" fmla="*/ 2147483647 w 1527"/>
              <a:gd name="T15" fmla="*/ 577114866 h 1449"/>
              <a:gd name="T16" fmla="*/ 2147483647 w 1527"/>
              <a:gd name="T17" fmla="*/ 153728702 h 1449"/>
              <a:gd name="T18" fmla="*/ 2147483647 w 1527"/>
              <a:gd name="T19" fmla="*/ 131048102 h 1449"/>
              <a:gd name="T20" fmla="*/ 2147483647 w 1527"/>
              <a:gd name="T21" fmla="*/ 105846553 h 1449"/>
              <a:gd name="T22" fmla="*/ 2147483647 w 1527"/>
              <a:gd name="T23" fmla="*/ 70564361 h 1449"/>
              <a:gd name="T24" fmla="*/ 2147483647 w 1527"/>
              <a:gd name="T25" fmla="*/ 42841851 h 1449"/>
              <a:gd name="T26" fmla="*/ 2147483647 w 1527"/>
              <a:gd name="T27" fmla="*/ 12599984 h 1449"/>
              <a:gd name="T28" fmla="*/ 2147483647 w 1527"/>
              <a:gd name="T29" fmla="*/ 0 h 1449"/>
              <a:gd name="T30" fmla="*/ 2147483647 w 1527"/>
              <a:gd name="T31" fmla="*/ 0 h 1449"/>
              <a:gd name="T32" fmla="*/ 2147483647 w 1527"/>
              <a:gd name="T33" fmla="*/ 20161245 h 1449"/>
              <a:gd name="T34" fmla="*/ 2147483647 w 1527"/>
              <a:gd name="T35" fmla="*/ 60483741 h 1449"/>
              <a:gd name="T36" fmla="*/ 2147483647 w 1527"/>
              <a:gd name="T37" fmla="*/ 141128721 h 1449"/>
              <a:gd name="T38" fmla="*/ 2147483647 w 1527"/>
              <a:gd name="T39" fmla="*/ 246975275 h 1449"/>
              <a:gd name="T40" fmla="*/ 2147483647 w 1527"/>
              <a:gd name="T41" fmla="*/ 390623308 h 1449"/>
              <a:gd name="T42" fmla="*/ 2147483647 w 1527"/>
              <a:gd name="T43" fmla="*/ 554434266 h 1449"/>
              <a:gd name="T44" fmla="*/ 2147483647 w 1527"/>
              <a:gd name="T45" fmla="*/ 748485396 h 1449"/>
              <a:gd name="T46" fmla="*/ 2147483647 w 1527"/>
              <a:gd name="T47" fmla="*/ 960178602 h 1449"/>
              <a:gd name="T48" fmla="*/ 2111890620 w 1527"/>
              <a:gd name="T49" fmla="*/ 1202113468 h 1449"/>
              <a:gd name="T50" fmla="*/ 2031245663 w 1527"/>
              <a:gd name="T51" fmla="*/ 1418846785 h 1449"/>
              <a:gd name="T52" fmla="*/ 1925399156 w 1527"/>
              <a:gd name="T53" fmla="*/ 1590217315 h 1449"/>
              <a:gd name="T54" fmla="*/ 1794351100 w 1527"/>
              <a:gd name="T55" fmla="*/ 1721265765 h 1449"/>
              <a:gd name="T56" fmla="*/ 1658262337 w 1527"/>
              <a:gd name="T57" fmla="*/ 1832152578 h 1449"/>
              <a:gd name="T58" fmla="*/ 1517133661 w 1527"/>
              <a:gd name="T59" fmla="*/ 1920358792 h 1449"/>
              <a:gd name="T60" fmla="*/ 1388604966 w 1527"/>
              <a:gd name="T61" fmla="*/ 2013603728 h 1449"/>
              <a:gd name="T62" fmla="*/ 1282758460 w 1527"/>
              <a:gd name="T63" fmla="*/ 2109369612 h 1449"/>
              <a:gd name="T64" fmla="*/ 1212194122 w 1527"/>
              <a:gd name="T65" fmla="*/ 2147483647 h 1449"/>
              <a:gd name="T66" fmla="*/ 1098787944 w 1527"/>
              <a:gd name="T67" fmla="*/ 2147483647 h 1449"/>
              <a:gd name="T68" fmla="*/ 907256170 w 1527"/>
              <a:gd name="T69" fmla="*/ 2147483647 h 1449"/>
              <a:gd name="T70" fmla="*/ 665321098 w 1527"/>
              <a:gd name="T71" fmla="*/ 2147483647 h 1449"/>
              <a:gd name="T72" fmla="*/ 423386226 w 1527"/>
              <a:gd name="T73" fmla="*/ 2147483647 h 1449"/>
              <a:gd name="T74" fmla="*/ 201612444 w 1527"/>
              <a:gd name="T75" fmla="*/ 2147483647 h 1449"/>
              <a:gd name="T76" fmla="*/ 52922484 w 1527"/>
              <a:gd name="T77" fmla="*/ 2147483647 h 1449"/>
              <a:gd name="T78" fmla="*/ 0 w 1527"/>
              <a:gd name="T79" fmla="*/ 2147483647 h 1449"/>
              <a:gd name="T80" fmla="*/ 93244963 w 1527"/>
              <a:gd name="T81" fmla="*/ 2147483647 h 1449"/>
              <a:gd name="T82" fmla="*/ 335179910 w 1527"/>
              <a:gd name="T83" fmla="*/ 2147483647 h 1449"/>
              <a:gd name="T84" fmla="*/ 705643577 w 1527"/>
              <a:gd name="T85" fmla="*/ 2147483647 h 1449"/>
              <a:gd name="T86" fmla="*/ 1154231352 w 1527"/>
              <a:gd name="T87" fmla="*/ 2147483647 h 1449"/>
              <a:gd name="T88" fmla="*/ 1658262337 w 1527"/>
              <a:gd name="T89" fmla="*/ 2147483647 h 1449"/>
              <a:gd name="T90" fmla="*/ 2147483647 w 1527"/>
              <a:gd name="T91" fmla="*/ 2147483647 h 1449"/>
              <a:gd name="T92" fmla="*/ 2147483647 w 1527"/>
              <a:gd name="T93" fmla="*/ 2147483647 h 1449"/>
              <a:gd name="T94" fmla="*/ 2147483647 w 1527"/>
              <a:gd name="T95" fmla="*/ 2147483647 h 1449"/>
              <a:gd name="T96" fmla="*/ 2147483647 w 1527"/>
              <a:gd name="T97" fmla="*/ 2147483647 h 1449"/>
              <a:gd name="T98" fmla="*/ 2147483647 w 1527"/>
              <a:gd name="T99" fmla="*/ 2147483647 h 1449"/>
              <a:gd name="T100" fmla="*/ 2147483647 w 1527"/>
              <a:gd name="T101" fmla="*/ 2147483647 h 1449"/>
              <a:gd name="T102" fmla="*/ 2147483647 w 1527"/>
              <a:gd name="T103" fmla="*/ 2147483647 h 1449"/>
              <a:gd name="T104" fmla="*/ 2147483647 w 1527"/>
              <a:gd name="T105" fmla="*/ 2147483647 h 1449"/>
              <a:gd name="T106" fmla="*/ 2147483647 w 1527"/>
              <a:gd name="T107" fmla="*/ 2147483647 h 1449"/>
              <a:gd name="T108" fmla="*/ 2147483647 w 1527"/>
              <a:gd name="T109" fmla="*/ 2147483647 h 1449"/>
              <a:gd name="T110" fmla="*/ 2147483647 w 1527"/>
              <a:gd name="T111" fmla="*/ 2147483647 h 1449"/>
              <a:gd name="T112" fmla="*/ 2147483647 w 1527"/>
              <a:gd name="T113" fmla="*/ 2147483647 h 144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527"/>
              <a:gd name="T172" fmla="*/ 0 h 1449"/>
              <a:gd name="T173" fmla="*/ 1527 w 1527"/>
              <a:gd name="T174" fmla="*/ 1449 h 144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527" h="1449">
                <a:moveTo>
                  <a:pt x="1513" y="1416"/>
                </a:moveTo>
                <a:lnTo>
                  <a:pt x="1492" y="1244"/>
                </a:lnTo>
                <a:lnTo>
                  <a:pt x="1475" y="1075"/>
                </a:lnTo>
                <a:lnTo>
                  <a:pt x="1454" y="905"/>
                </a:lnTo>
                <a:lnTo>
                  <a:pt x="1436" y="737"/>
                </a:lnTo>
                <a:lnTo>
                  <a:pt x="1417" y="568"/>
                </a:lnTo>
                <a:lnTo>
                  <a:pt x="1398" y="398"/>
                </a:lnTo>
                <a:lnTo>
                  <a:pt x="1378" y="229"/>
                </a:lnTo>
                <a:lnTo>
                  <a:pt x="1361" y="61"/>
                </a:lnTo>
                <a:lnTo>
                  <a:pt x="1324" y="52"/>
                </a:lnTo>
                <a:lnTo>
                  <a:pt x="1296" y="42"/>
                </a:lnTo>
                <a:lnTo>
                  <a:pt x="1270" y="28"/>
                </a:lnTo>
                <a:lnTo>
                  <a:pt x="1249" y="17"/>
                </a:lnTo>
                <a:lnTo>
                  <a:pt x="1228" y="5"/>
                </a:lnTo>
                <a:lnTo>
                  <a:pt x="1207" y="0"/>
                </a:lnTo>
                <a:lnTo>
                  <a:pt x="1184" y="0"/>
                </a:lnTo>
                <a:lnTo>
                  <a:pt x="1158" y="8"/>
                </a:lnTo>
                <a:lnTo>
                  <a:pt x="1121" y="24"/>
                </a:lnTo>
                <a:lnTo>
                  <a:pt x="1081" y="56"/>
                </a:lnTo>
                <a:lnTo>
                  <a:pt x="1036" y="98"/>
                </a:lnTo>
                <a:lnTo>
                  <a:pt x="990" y="155"/>
                </a:lnTo>
                <a:lnTo>
                  <a:pt x="943" y="220"/>
                </a:lnTo>
                <a:lnTo>
                  <a:pt x="903" y="297"/>
                </a:lnTo>
                <a:lnTo>
                  <a:pt x="866" y="381"/>
                </a:lnTo>
                <a:lnTo>
                  <a:pt x="838" y="477"/>
                </a:lnTo>
                <a:lnTo>
                  <a:pt x="806" y="563"/>
                </a:lnTo>
                <a:lnTo>
                  <a:pt x="764" y="631"/>
                </a:lnTo>
                <a:lnTo>
                  <a:pt x="712" y="683"/>
                </a:lnTo>
                <a:lnTo>
                  <a:pt x="658" y="727"/>
                </a:lnTo>
                <a:lnTo>
                  <a:pt x="602" y="762"/>
                </a:lnTo>
                <a:lnTo>
                  <a:pt x="551" y="799"/>
                </a:lnTo>
                <a:lnTo>
                  <a:pt x="509" y="837"/>
                </a:lnTo>
                <a:lnTo>
                  <a:pt x="481" y="888"/>
                </a:lnTo>
                <a:lnTo>
                  <a:pt x="436" y="944"/>
                </a:lnTo>
                <a:lnTo>
                  <a:pt x="360" y="1008"/>
                </a:lnTo>
                <a:lnTo>
                  <a:pt x="264" y="1075"/>
                </a:lnTo>
                <a:lnTo>
                  <a:pt x="168" y="1143"/>
                </a:lnTo>
                <a:lnTo>
                  <a:pt x="80" y="1204"/>
                </a:lnTo>
                <a:lnTo>
                  <a:pt x="21" y="1262"/>
                </a:lnTo>
                <a:lnTo>
                  <a:pt x="0" y="1309"/>
                </a:lnTo>
                <a:lnTo>
                  <a:pt x="37" y="1346"/>
                </a:lnTo>
                <a:lnTo>
                  <a:pt x="133" y="1369"/>
                </a:lnTo>
                <a:lnTo>
                  <a:pt x="280" y="1391"/>
                </a:lnTo>
                <a:lnTo>
                  <a:pt x="458" y="1409"/>
                </a:lnTo>
                <a:lnTo>
                  <a:pt x="658" y="1425"/>
                </a:lnTo>
                <a:lnTo>
                  <a:pt x="859" y="1435"/>
                </a:lnTo>
                <a:lnTo>
                  <a:pt x="1051" y="1442"/>
                </a:lnTo>
                <a:lnTo>
                  <a:pt x="1217" y="1447"/>
                </a:lnTo>
                <a:lnTo>
                  <a:pt x="1343" y="1449"/>
                </a:lnTo>
                <a:lnTo>
                  <a:pt x="1424" y="1446"/>
                </a:lnTo>
                <a:lnTo>
                  <a:pt x="1480" y="1442"/>
                </a:lnTo>
                <a:lnTo>
                  <a:pt x="1511" y="1437"/>
                </a:lnTo>
                <a:lnTo>
                  <a:pt x="1527" y="1432"/>
                </a:lnTo>
                <a:lnTo>
                  <a:pt x="1527" y="1425"/>
                </a:lnTo>
                <a:lnTo>
                  <a:pt x="1522" y="1419"/>
                </a:lnTo>
                <a:lnTo>
                  <a:pt x="1515" y="1416"/>
                </a:lnTo>
                <a:lnTo>
                  <a:pt x="1513" y="1416"/>
                </a:lnTo>
                <a:close/>
              </a:path>
            </a:pathLst>
          </a:custGeom>
          <a:solidFill>
            <a:srgbClr val="457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9" name="Freeform 147"/>
          <p:cNvSpPr>
            <a:spLocks/>
          </p:cNvSpPr>
          <p:nvPr/>
        </p:nvSpPr>
        <p:spPr bwMode="auto">
          <a:xfrm>
            <a:off x="6381750" y="2216639"/>
            <a:ext cx="2324100" cy="2295525"/>
          </a:xfrm>
          <a:custGeom>
            <a:avLst/>
            <a:gdLst>
              <a:gd name="T0" fmla="*/ 2147483647 w 1464"/>
              <a:gd name="T1" fmla="*/ 2147483647 h 1446"/>
              <a:gd name="T2" fmla="*/ 2147483647 w 1464"/>
              <a:gd name="T3" fmla="*/ 2147483647 h 1446"/>
              <a:gd name="T4" fmla="*/ 2147483647 w 1464"/>
              <a:gd name="T5" fmla="*/ 2147483647 h 1446"/>
              <a:gd name="T6" fmla="*/ 2147483647 w 1464"/>
              <a:gd name="T7" fmla="*/ 2147483647 h 1446"/>
              <a:gd name="T8" fmla="*/ 2147483647 w 1464"/>
              <a:gd name="T9" fmla="*/ 1854835167 h 1446"/>
              <a:gd name="T10" fmla="*/ 2147483647 w 1464"/>
              <a:gd name="T11" fmla="*/ 1428929302 h 1446"/>
              <a:gd name="T12" fmla="*/ 2147483647 w 1464"/>
              <a:gd name="T13" fmla="*/ 1000501297 h 1446"/>
              <a:gd name="T14" fmla="*/ 2147483647 w 1464"/>
              <a:gd name="T15" fmla="*/ 577114991 h 1446"/>
              <a:gd name="T16" fmla="*/ 2147483647 w 1464"/>
              <a:gd name="T17" fmla="*/ 153728735 h 1446"/>
              <a:gd name="T18" fmla="*/ 2147483647 w 1464"/>
              <a:gd name="T19" fmla="*/ 133567492 h 1446"/>
              <a:gd name="T20" fmla="*/ 2147483647 w 1464"/>
              <a:gd name="T21" fmla="*/ 105846576 h 1446"/>
              <a:gd name="T22" fmla="*/ 2147483647 w 1464"/>
              <a:gd name="T23" fmla="*/ 70564376 h 1446"/>
              <a:gd name="T24" fmla="*/ 2147483647 w 1464"/>
              <a:gd name="T25" fmla="*/ 45362810 h 1446"/>
              <a:gd name="T26" fmla="*/ 2147483647 w 1464"/>
              <a:gd name="T27" fmla="*/ 17640300 h 1446"/>
              <a:gd name="T28" fmla="*/ 2147483647 w 1464"/>
              <a:gd name="T29" fmla="*/ 5040312 h 1446"/>
              <a:gd name="T30" fmla="*/ 2147483647 w 1464"/>
              <a:gd name="T31" fmla="*/ 0 h 1446"/>
              <a:gd name="T32" fmla="*/ 2147483647 w 1464"/>
              <a:gd name="T33" fmla="*/ 17640300 h 1446"/>
              <a:gd name="T34" fmla="*/ 2147483647 w 1464"/>
              <a:gd name="T35" fmla="*/ 63003116 h 1446"/>
              <a:gd name="T36" fmla="*/ 2147483647 w 1464"/>
              <a:gd name="T37" fmla="*/ 141128752 h 1446"/>
              <a:gd name="T38" fmla="*/ 2147483647 w 1464"/>
              <a:gd name="T39" fmla="*/ 246975328 h 1446"/>
              <a:gd name="T40" fmla="*/ 2147483647 w 1464"/>
              <a:gd name="T41" fmla="*/ 393144341 h 1446"/>
              <a:gd name="T42" fmla="*/ 2147483647 w 1464"/>
              <a:gd name="T43" fmla="*/ 554434386 h 1446"/>
              <a:gd name="T44" fmla="*/ 2147483647 w 1464"/>
              <a:gd name="T45" fmla="*/ 748487146 h 1446"/>
              <a:gd name="T46" fmla="*/ 2071568540 w 1464"/>
              <a:gd name="T47" fmla="*/ 960178810 h 1446"/>
              <a:gd name="T48" fmla="*/ 2008563861 w 1464"/>
              <a:gd name="T49" fmla="*/ 1202113728 h 1446"/>
              <a:gd name="T50" fmla="*/ 1935480148 w 1464"/>
              <a:gd name="T51" fmla="*/ 1418848680 h 1446"/>
              <a:gd name="T52" fmla="*/ 1832154570 w 1464"/>
              <a:gd name="T53" fmla="*/ 1587698298 h 1446"/>
              <a:gd name="T54" fmla="*/ 1708666161 w 1464"/>
              <a:gd name="T55" fmla="*/ 1713706465 h 1446"/>
              <a:gd name="T56" fmla="*/ 1577617683 w 1464"/>
              <a:gd name="T57" fmla="*/ 1824593303 h 1446"/>
              <a:gd name="T58" fmla="*/ 1441529291 w 1464"/>
              <a:gd name="T59" fmla="*/ 1912797948 h 1446"/>
              <a:gd name="T60" fmla="*/ 1320561831 w 1464"/>
              <a:gd name="T61" fmla="*/ 2006044491 h 1446"/>
              <a:gd name="T62" fmla="*/ 1219755615 w 1464"/>
              <a:gd name="T63" fmla="*/ 2101810397 h 1446"/>
              <a:gd name="T64" fmla="*/ 1149191264 w 1464"/>
              <a:gd name="T65" fmla="*/ 2147483647 h 1446"/>
              <a:gd name="T66" fmla="*/ 1043344736 w 1464"/>
              <a:gd name="T67" fmla="*/ 2147483647 h 1446"/>
              <a:gd name="T68" fmla="*/ 864414496 w 1464"/>
              <a:gd name="T69" fmla="*/ 2147483647 h 1446"/>
              <a:gd name="T70" fmla="*/ 637598723 w 1464"/>
              <a:gd name="T71" fmla="*/ 2147483647 h 1446"/>
              <a:gd name="T72" fmla="*/ 405745914 w 1464"/>
              <a:gd name="T73" fmla="*/ 2147483647 h 1446"/>
              <a:gd name="T74" fmla="*/ 194052810 w 1464"/>
              <a:gd name="T75" fmla="*/ 2147483647 h 1446"/>
              <a:gd name="T76" fmla="*/ 47883759 w 1464"/>
              <a:gd name="T77" fmla="*/ 2147483647 h 1446"/>
              <a:gd name="T78" fmla="*/ 0 w 1464"/>
              <a:gd name="T79" fmla="*/ 2147483647 h 1446"/>
              <a:gd name="T80" fmla="*/ 88206258 w 1464"/>
              <a:gd name="T81" fmla="*/ 2147483647 h 1446"/>
              <a:gd name="T82" fmla="*/ 320059042 w 1464"/>
              <a:gd name="T83" fmla="*/ 2147483647 h 1446"/>
              <a:gd name="T84" fmla="*/ 672882487 w 1464"/>
              <a:gd name="T85" fmla="*/ 2147483647 h 1446"/>
              <a:gd name="T86" fmla="*/ 1111388139 w 1464"/>
              <a:gd name="T87" fmla="*/ 2147483647 h 1446"/>
              <a:gd name="T88" fmla="*/ 1590219254 w 1464"/>
              <a:gd name="T89" fmla="*/ 2147483647 h 1446"/>
              <a:gd name="T90" fmla="*/ 2076608851 w 1464"/>
              <a:gd name="T91" fmla="*/ 2147483647 h 1446"/>
              <a:gd name="T92" fmla="*/ 2147483647 w 1464"/>
              <a:gd name="T93" fmla="*/ 2147483647 h 1446"/>
              <a:gd name="T94" fmla="*/ 2147483647 w 1464"/>
              <a:gd name="T95" fmla="*/ 2147483647 h 1446"/>
              <a:gd name="T96" fmla="*/ 2147483647 w 1464"/>
              <a:gd name="T97" fmla="*/ 2147483647 h 1446"/>
              <a:gd name="T98" fmla="*/ 2147483647 w 1464"/>
              <a:gd name="T99" fmla="*/ 2147483647 h 1446"/>
              <a:gd name="T100" fmla="*/ 2147483647 w 1464"/>
              <a:gd name="T101" fmla="*/ 2147483647 h 1446"/>
              <a:gd name="T102" fmla="*/ 2147483647 w 1464"/>
              <a:gd name="T103" fmla="*/ 2147483647 h 1446"/>
              <a:gd name="T104" fmla="*/ 2147483647 w 1464"/>
              <a:gd name="T105" fmla="*/ 2147483647 h 1446"/>
              <a:gd name="T106" fmla="*/ 2147483647 w 1464"/>
              <a:gd name="T107" fmla="*/ 2147483647 h 1446"/>
              <a:gd name="T108" fmla="*/ 2147483647 w 1464"/>
              <a:gd name="T109" fmla="*/ 2147483647 h 1446"/>
              <a:gd name="T110" fmla="*/ 2147483647 w 1464"/>
              <a:gd name="T111" fmla="*/ 2147483647 h 1446"/>
              <a:gd name="T112" fmla="*/ 2147483647 w 1464"/>
              <a:gd name="T113" fmla="*/ 2147483647 h 144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64"/>
              <a:gd name="T172" fmla="*/ 0 h 1446"/>
              <a:gd name="T173" fmla="*/ 1464 w 1464"/>
              <a:gd name="T174" fmla="*/ 1446 h 144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64" h="1446">
                <a:moveTo>
                  <a:pt x="1450" y="1413"/>
                </a:moveTo>
                <a:lnTo>
                  <a:pt x="1429" y="1243"/>
                </a:lnTo>
                <a:lnTo>
                  <a:pt x="1411" y="1074"/>
                </a:lnTo>
                <a:lnTo>
                  <a:pt x="1390" y="904"/>
                </a:lnTo>
                <a:lnTo>
                  <a:pt x="1373" y="736"/>
                </a:lnTo>
                <a:lnTo>
                  <a:pt x="1352" y="567"/>
                </a:lnTo>
                <a:lnTo>
                  <a:pt x="1334" y="397"/>
                </a:lnTo>
                <a:lnTo>
                  <a:pt x="1313" y="229"/>
                </a:lnTo>
                <a:lnTo>
                  <a:pt x="1296" y="61"/>
                </a:lnTo>
                <a:lnTo>
                  <a:pt x="1263" y="53"/>
                </a:lnTo>
                <a:lnTo>
                  <a:pt x="1235" y="42"/>
                </a:lnTo>
                <a:lnTo>
                  <a:pt x="1212" y="28"/>
                </a:lnTo>
                <a:lnTo>
                  <a:pt x="1191" y="18"/>
                </a:lnTo>
                <a:lnTo>
                  <a:pt x="1170" y="7"/>
                </a:lnTo>
                <a:lnTo>
                  <a:pt x="1149" y="2"/>
                </a:lnTo>
                <a:lnTo>
                  <a:pt x="1126" y="0"/>
                </a:lnTo>
                <a:lnTo>
                  <a:pt x="1102" y="7"/>
                </a:lnTo>
                <a:lnTo>
                  <a:pt x="1067" y="25"/>
                </a:lnTo>
                <a:lnTo>
                  <a:pt x="1028" y="56"/>
                </a:lnTo>
                <a:lnTo>
                  <a:pt x="985" y="98"/>
                </a:lnTo>
                <a:lnTo>
                  <a:pt x="941" y="156"/>
                </a:lnTo>
                <a:lnTo>
                  <a:pt x="897" y="220"/>
                </a:lnTo>
                <a:lnTo>
                  <a:pt x="857" y="297"/>
                </a:lnTo>
                <a:lnTo>
                  <a:pt x="822" y="381"/>
                </a:lnTo>
                <a:lnTo>
                  <a:pt x="797" y="477"/>
                </a:lnTo>
                <a:lnTo>
                  <a:pt x="768" y="563"/>
                </a:lnTo>
                <a:lnTo>
                  <a:pt x="727" y="630"/>
                </a:lnTo>
                <a:lnTo>
                  <a:pt x="678" y="680"/>
                </a:lnTo>
                <a:lnTo>
                  <a:pt x="626" y="724"/>
                </a:lnTo>
                <a:lnTo>
                  <a:pt x="572" y="759"/>
                </a:lnTo>
                <a:lnTo>
                  <a:pt x="524" y="796"/>
                </a:lnTo>
                <a:lnTo>
                  <a:pt x="484" y="834"/>
                </a:lnTo>
                <a:lnTo>
                  <a:pt x="456" y="885"/>
                </a:lnTo>
                <a:lnTo>
                  <a:pt x="414" y="941"/>
                </a:lnTo>
                <a:lnTo>
                  <a:pt x="343" y="1005"/>
                </a:lnTo>
                <a:lnTo>
                  <a:pt x="253" y="1072"/>
                </a:lnTo>
                <a:lnTo>
                  <a:pt x="161" y="1138"/>
                </a:lnTo>
                <a:lnTo>
                  <a:pt x="77" y="1200"/>
                </a:lnTo>
                <a:lnTo>
                  <a:pt x="19" y="1257"/>
                </a:lnTo>
                <a:lnTo>
                  <a:pt x="0" y="1303"/>
                </a:lnTo>
                <a:lnTo>
                  <a:pt x="35" y="1339"/>
                </a:lnTo>
                <a:lnTo>
                  <a:pt x="127" y="1364"/>
                </a:lnTo>
                <a:lnTo>
                  <a:pt x="267" y="1387"/>
                </a:lnTo>
                <a:lnTo>
                  <a:pt x="441" y="1404"/>
                </a:lnTo>
                <a:lnTo>
                  <a:pt x="631" y="1420"/>
                </a:lnTo>
                <a:lnTo>
                  <a:pt x="824" y="1430"/>
                </a:lnTo>
                <a:lnTo>
                  <a:pt x="1007" y="1439"/>
                </a:lnTo>
                <a:lnTo>
                  <a:pt x="1165" y="1443"/>
                </a:lnTo>
                <a:lnTo>
                  <a:pt x="1285" y="1446"/>
                </a:lnTo>
                <a:lnTo>
                  <a:pt x="1364" y="1443"/>
                </a:lnTo>
                <a:lnTo>
                  <a:pt x="1418" y="1439"/>
                </a:lnTo>
                <a:lnTo>
                  <a:pt x="1448" y="1434"/>
                </a:lnTo>
                <a:lnTo>
                  <a:pt x="1462" y="1429"/>
                </a:lnTo>
                <a:lnTo>
                  <a:pt x="1464" y="1422"/>
                </a:lnTo>
                <a:lnTo>
                  <a:pt x="1459" y="1416"/>
                </a:lnTo>
                <a:lnTo>
                  <a:pt x="1452" y="1413"/>
                </a:lnTo>
                <a:lnTo>
                  <a:pt x="1450" y="1413"/>
                </a:lnTo>
                <a:close/>
              </a:path>
            </a:pathLst>
          </a:custGeom>
          <a:solidFill>
            <a:srgbClr val="4F78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 name="Freeform 148"/>
          <p:cNvSpPr>
            <a:spLocks/>
          </p:cNvSpPr>
          <p:nvPr/>
        </p:nvSpPr>
        <p:spPr bwMode="auto">
          <a:xfrm>
            <a:off x="6478588" y="2219814"/>
            <a:ext cx="2224087" cy="2289175"/>
          </a:xfrm>
          <a:custGeom>
            <a:avLst/>
            <a:gdLst>
              <a:gd name="T0" fmla="*/ 2147483647 w 1401"/>
              <a:gd name="T1" fmla="*/ 2147483647 h 1442"/>
              <a:gd name="T2" fmla="*/ 2147483647 w 1401"/>
              <a:gd name="T3" fmla="*/ 2147483647 h 1442"/>
              <a:gd name="T4" fmla="*/ 2147483647 w 1401"/>
              <a:gd name="T5" fmla="*/ 2147483647 h 1442"/>
              <a:gd name="T6" fmla="*/ 2147483647 w 1401"/>
              <a:gd name="T7" fmla="*/ 2147483647 h 1442"/>
              <a:gd name="T8" fmla="*/ 2147483647 w 1401"/>
              <a:gd name="T9" fmla="*/ 1849794855 h 1442"/>
              <a:gd name="T10" fmla="*/ 2147483647 w 1401"/>
              <a:gd name="T11" fmla="*/ 1426408351 h 1442"/>
              <a:gd name="T12" fmla="*/ 2147483647 w 1401"/>
              <a:gd name="T13" fmla="*/ 1005541606 h 1442"/>
              <a:gd name="T14" fmla="*/ 2147483647 w 1401"/>
              <a:gd name="T15" fmla="*/ 582155301 h 1442"/>
              <a:gd name="T16" fmla="*/ 2147483647 w 1401"/>
              <a:gd name="T17" fmla="*/ 158769046 h 1442"/>
              <a:gd name="T18" fmla="*/ 2147483647 w 1401"/>
              <a:gd name="T19" fmla="*/ 136088441 h 1442"/>
              <a:gd name="T20" fmla="*/ 2147483647 w 1401"/>
              <a:gd name="T21" fmla="*/ 110886887 h 1442"/>
              <a:gd name="T22" fmla="*/ 2147483647 w 1401"/>
              <a:gd name="T23" fmla="*/ 75604687 h 1442"/>
              <a:gd name="T24" fmla="*/ 2147483647 w 1401"/>
              <a:gd name="T25" fmla="*/ 47883759 h 1442"/>
              <a:gd name="T26" fmla="*/ 2147483647 w 1401"/>
              <a:gd name="T27" fmla="*/ 17640300 h 1442"/>
              <a:gd name="T28" fmla="*/ 2147483647 w 1401"/>
              <a:gd name="T29" fmla="*/ 5040312 h 1442"/>
              <a:gd name="T30" fmla="*/ 2147483647 w 1401"/>
              <a:gd name="T31" fmla="*/ 0 h 1442"/>
              <a:gd name="T32" fmla="*/ 2147483647 w 1401"/>
              <a:gd name="T33" fmla="*/ 22682199 h 1442"/>
              <a:gd name="T34" fmla="*/ 2147483647 w 1401"/>
              <a:gd name="T35" fmla="*/ 65524065 h 1442"/>
              <a:gd name="T36" fmla="*/ 2147483647 w 1401"/>
              <a:gd name="T37" fmla="*/ 146169063 h 1442"/>
              <a:gd name="T38" fmla="*/ 2147483647 w 1401"/>
              <a:gd name="T39" fmla="*/ 252015639 h 1442"/>
              <a:gd name="T40" fmla="*/ 2147483647 w 1401"/>
              <a:gd name="T41" fmla="*/ 390624979 h 1442"/>
              <a:gd name="T42" fmla="*/ 2147483647 w 1401"/>
              <a:gd name="T43" fmla="*/ 554434386 h 1442"/>
              <a:gd name="T44" fmla="*/ 2064006785 w 1401"/>
              <a:gd name="T45" fmla="*/ 748487145 h 1442"/>
              <a:gd name="T46" fmla="*/ 1978321522 w 1401"/>
              <a:gd name="T47" fmla="*/ 960178809 h 1442"/>
              <a:gd name="T48" fmla="*/ 1922878116 w 1401"/>
              <a:gd name="T49" fmla="*/ 1197073417 h 1442"/>
              <a:gd name="T50" fmla="*/ 1847273472 w 1401"/>
              <a:gd name="T51" fmla="*/ 1413808368 h 1442"/>
              <a:gd name="T52" fmla="*/ 1748988228 w 1401"/>
              <a:gd name="T53" fmla="*/ 1582657986 h 1442"/>
              <a:gd name="T54" fmla="*/ 1630539762 w 1401"/>
              <a:gd name="T55" fmla="*/ 1708666153 h 1442"/>
              <a:gd name="T56" fmla="*/ 1507052970 w 1401"/>
              <a:gd name="T57" fmla="*/ 1819552990 h 1442"/>
              <a:gd name="T58" fmla="*/ 1378524282 w 1401"/>
              <a:gd name="T59" fmla="*/ 1907757635 h 1442"/>
              <a:gd name="T60" fmla="*/ 1265118109 w 1401"/>
              <a:gd name="T61" fmla="*/ 2001004179 h 1442"/>
              <a:gd name="T62" fmla="*/ 1164311917 w 1401"/>
              <a:gd name="T63" fmla="*/ 2096770084 h 1442"/>
              <a:gd name="T64" fmla="*/ 1101307253 w 1401"/>
              <a:gd name="T65" fmla="*/ 2147483647 h 1442"/>
              <a:gd name="T66" fmla="*/ 1000501061 w 1401"/>
              <a:gd name="T67" fmla="*/ 2147483647 h 1442"/>
              <a:gd name="T68" fmla="*/ 829130336 w 1401"/>
              <a:gd name="T69" fmla="*/ 2147483647 h 1442"/>
              <a:gd name="T70" fmla="*/ 607356713 w 1401"/>
              <a:gd name="T71" fmla="*/ 2147483647 h 1442"/>
              <a:gd name="T72" fmla="*/ 388103939 w 1401"/>
              <a:gd name="T73" fmla="*/ 2147483647 h 1442"/>
              <a:gd name="T74" fmla="*/ 183970557 w 1401"/>
              <a:gd name="T75" fmla="*/ 2147483647 h 1442"/>
              <a:gd name="T76" fmla="*/ 47882160 w 1401"/>
              <a:gd name="T77" fmla="*/ 2147483647 h 1442"/>
              <a:gd name="T78" fmla="*/ 0 w 1401"/>
              <a:gd name="T79" fmla="*/ 2147483647 h 1442"/>
              <a:gd name="T80" fmla="*/ 88204649 w 1401"/>
              <a:gd name="T81" fmla="*/ 2147483647 h 1442"/>
              <a:gd name="T82" fmla="*/ 307458985 w 1401"/>
              <a:gd name="T83" fmla="*/ 2147483647 h 1442"/>
              <a:gd name="T84" fmla="*/ 647679190 w 1401"/>
              <a:gd name="T85" fmla="*/ 2147483647 h 1442"/>
              <a:gd name="T86" fmla="*/ 1060984776 w 1401"/>
              <a:gd name="T87" fmla="*/ 2147483647 h 1442"/>
              <a:gd name="T88" fmla="*/ 1524693260 w 1401"/>
              <a:gd name="T89" fmla="*/ 2147483647 h 1442"/>
              <a:gd name="T90" fmla="*/ 1993442451 w 1401"/>
              <a:gd name="T91" fmla="*/ 2147483647 h 1442"/>
              <a:gd name="T92" fmla="*/ 2147483647 w 1401"/>
              <a:gd name="T93" fmla="*/ 2147483647 h 1442"/>
              <a:gd name="T94" fmla="*/ 2147483647 w 1401"/>
              <a:gd name="T95" fmla="*/ 2147483647 h 1442"/>
              <a:gd name="T96" fmla="*/ 2147483647 w 1401"/>
              <a:gd name="T97" fmla="*/ 2147483647 h 1442"/>
              <a:gd name="T98" fmla="*/ 2147483647 w 1401"/>
              <a:gd name="T99" fmla="*/ 2147483647 h 1442"/>
              <a:gd name="T100" fmla="*/ 2147483647 w 1401"/>
              <a:gd name="T101" fmla="*/ 2147483647 h 1442"/>
              <a:gd name="T102" fmla="*/ 2147483647 w 1401"/>
              <a:gd name="T103" fmla="*/ 2147483647 h 1442"/>
              <a:gd name="T104" fmla="*/ 2147483647 w 1401"/>
              <a:gd name="T105" fmla="*/ 2147483647 h 1442"/>
              <a:gd name="T106" fmla="*/ 2147483647 w 1401"/>
              <a:gd name="T107" fmla="*/ 2147483647 h 1442"/>
              <a:gd name="T108" fmla="*/ 2147483647 w 1401"/>
              <a:gd name="T109" fmla="*/ 2147483647 h 1442"/>
              <a:gd name="T110" fmla="*/ 2147483647 w 1401"/>
              <a:gd name="T111" fmla="*/ 2147483647 h 1442"/>
              <a:gd name="T112" fmla="*/ 2147483647 w 1401"/>
              <a:gd name="T113" fmla="*/ 2147483647 h 1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01"/>
              <a:gd name="T172" fmla="*/ 0 h 1442"/>
              <a:gd name="T173" fmla="*/ 1401 w 1401"/>
              <a:gd name="T174" fmla="*/ 1442 h 1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01" h="1442">
                <a:moveTo>
                  <a:pt x="1389" y="1411"/>
                </a:moveTo>
                <a:lnTo>
                  <a:pt x="1368" y="1241"/>
                </a:lnTo>
                <a:lnTo>
                  <a:pt x="1350" y="1072"/>
                </a:lnTo>
                <a:lnTo>
                  <a:pt x="1329" y="902"/>
                </a:lnTo>
                <a:lnTo>
                  <a:pt x="1312" y="734"/>
                </a:lnTo>
                <a:lnTo>
                  <a:pt x="1293" y="566"/>
                </a:lnTo>
                <a:lnTo>
                  <a:pt x="1273" y="399"/>
                </a:lnTo>
                <a:lnTo>
                  <a:pt x="1254" y="231"/>
                </a:lnTo>
                <a:lnTo>
                  <a:pt x="1237" y="63"/>
                </a:lnTo>
                <a:lnTo>
                  <a:pt x="1203" y="54"/>
                </a:lnTo>
                <a:lnTo>
                  <a:pt x="1177" y="44"/>
                </a:lnTo>
                <a:lnTo>
                  <a:pt x="1154" y="30"/>
                </a:lnTo>
                <a:lnTo>
                  <a:pt x="1135" y="19"/>
                </a:lnTo>
                <a:lnTo>
                  <a:pt x="1114" y="7"/>
                </a:lnTo>
                <a:lnTo>
                  <a:pt x="1095" y="2"/>
                </a:lnTo>
                <a:lnTo>
                  <a:pt x="1072" y="0"/>
                </a:lnTo>
                <a:lnTo>
                  <a:pt x="1048" y="9"/>
                </a:lnTo>
                <a:lnTo>
                  <a:pt x="1016" y="26"/>
                </a:lnTo>
                <a:lnTo>
                  <a:pt x="981" y="58"/>
                </a:lnTo>
                <a:lnTo>
                  <a:pt x="939" y="100"/>
                </a:lnTo>
                <a:lnTo>
                  <a:pt x="899" y="155"/>
                </a:lnTo>
                <a:lnTo>
                  <a:pt x="857" y="220"/>
                </a:lnTo>
                <a:lnTo>
                  <a:pt x="819" y="297"/>
                </a:lnTo>
                <a:lnTo>
                  <a:pt x="785" y="381"/>
                </a:lnTo>
                <a:lnTo>
                  <a:pt x="763" y="475"/>
                </a:lnTo>
                <a:lnTo>
                  <a:pt x="733" y="561"/>
                </a:lnTo>
                <a:lnTo>
                  <a:pt x="694" y="628"/>
                </a:lnTo>
                <a:lnTo>
                  <a:pt x="647" y="678"/>
                </a:lnTo>
                <a:lnTo>
                  <a:pt x="598" y="722"/>
                </a:lnTo>
                <a:lnTo>
                  <a:pt x="547" y="757"/>
                </a:lnTo>
                <a:lnTo>
                  <a:pt x="502" y="794"/>
                </a:lnTo>
                <a:lnTo>
                  <a:pt x="462" y="832"/>
                </a:lnTo>
                <a:lnTo>
                  <a:pt x="437" y="883"/>
                </a:lnTo>
                <a:lnTo>
                  <a:pt x="397" y="939"/>
                </a:lnTo>
                <a:lnTo>
                  <a:pt x="329" y="1003"/>
                </a:lnTo>
                <a:lnTo>
                  <a:pt x="241" y="1068"/>
                </a:lnTo>
                <a:lnTo>
                  <a:pt x="154" y="1135"/>
                </a:lnTo>
                <a:lnTo>
                  <a:pt x="73" y="1196"/>
                </a:lnTo>
                <a:lnTo>
                  <a:pt x="19" y="1253"/>
                </a:lnTo>
                <a:lnTo>
                  <a:pt x="0" y="1299"/>
                </a:lnTo>
                <a:lnTo>
                  <a:pt x="35" y="1336"/>
                </a:lnTo>
                <a:lnTo>
                  <a:pt x="122" y="1360"/>
                </a:lnTo>
                <a:lnTo>
                  <a:pt x="257" y="1381"/>
                </a:lnTo>
                <a:lnTo>
                  <a:pt x="421" y="1400"/>
                </a:lnTo>
                <a:lnTo>
                  <a:pt x="605" y="1416"/>
                </a:lnTo>
                <a:lnTo>
                  <a:pt x="791" y="1427"/>
                </a:lnTo>
                <a:lnTo>
                  <a:pt x="967" y="1435"/>
                </a:lnTo>
                <a:lnTo>
                  <a:pt x="1119" y="1439"/>
                </a:lnTo>
                <a:lnTo>
                  <a:pt x="1235" y="1442"/>
                </a:lnTo>
                <a:lnTo>
                  <a:pt x="1310" y="1439"/>
                </a:lnTo>
                <a:lnTo>
                  <a:pt x="1359" y="1437"/>
                </a:lnTo>
                <a:lnTo>
                  <a:pt x="1387" y="1432"/>
                </a:lnTo>
                <a:lnTo>
                  <a:pt x="1401" y="1427"/>
                </a:lnTo>
                <a:lnTo>
                  <a:pt x="1401" y="1420"/>
                </a:lnTo>
                <a:lnTo>
                  <a:pt x="1398" y="1414"/>
                </a:lnTo>
                <a:lnTo>
                  <a:pt x="1391" y="1411"/>
                </a:lnTo>
                <a:lnTo>
                  <a:pt x="1389" y="1411"/>
                </a:lnTo>
                <a:close/>
              </a:path>
            </a:pathLst>
          </a:custGeom>
          <a:solidFill>
            <a:srgbClr val="5980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 name="Freeform 149"/>
          <p:cNvSpPr>
            <a:spLocks/>
          </p:cNvSpPr>
          <p:nvPr/>
        </p:nvSpPr>
        <p:spPr bwMode="auto">
          <a:xfrm>
            <a:off x="6581775" y="2224577"/>
            <a:ext cx="2120900" cy="2284412"/>
          </a:xfrm>
          <a:custGeom>
            <a:avLst/>
            <a:gdLst>
              <a:gd name="T0" fmla="*/ 2147483647 w 1336"/>
              <a:gd name="T1" fmla="*/ 2147483647 h 1439"/>
              <a:gd name="T2" fmla="*/ 2147483647 w 1336"/>
              <a:gd name="T3" fmla="*/ 2147483647 h 1439"/>
              <a:gd name="T4" fmla="*/ 2147483647 w 1336"/>
              <a:gd name="T5" fmla="*/ 2147483647 h 1439"/>
              <a:gd name="T6" fmla="*/ 2147483647 w 1336"/>
              <a:gd name="T7" fmla="*/ 2147483647 h 1439"/>
              <a:gd name="T8" fmla="*/ 2147483647 w 1336"/>
              <a:gd name="T9" fmla="*/ 1852313810 h 1439"/>
              <a:gd name="T10" fmla="*/ 2147483647 w 1336"/>
              <a:gd name="T11" fmla="*/ 1428927399 h 1439"/>
              <a:gd name="T12" fmla="*/ 2147483647 w 1336"/>
              <a:gd name="T13" fmla="*/ 1005541386 h 1439"/>
              <a:gd name="T14" fmla="*/ 2147483647 w 1336"/>
              <a:gd name="T15" fmla="*/ 582155173 h 1439"/>
              <a:gd name="T16" fmla="*/ 2147483647 w 1336"/>
              <a:gd name="T17" fmla="*/ 158769011 h 1439"/>
              <a:gd name="T18" fmla="*/ 2147483647 w 1336"/>
              <a:gd name="T19" fmla="*/ 138607772 h 1439"/>
              <a:gd name="T20" fmla="*/ 2147483647 w 1336"/>
              <a:gd name="T21" fmla="*/ 105846553 h 1439"/>
              <a:gd name="T22" fmla="*/ 2147483647 w 1336"/>
              <a:gd name="T23" fmla="*/ 75604670 h 1439"/>
              <a:gd name="T24" fmla="*/ 2147483647 w 1336"/>
              <a:gd name="T25" fmla="*/ 45362800 h 1439"/>
              <a:gd name="T26" fmla="*/ 2147483647 w 1336"/>
              <a:gd name="T27" fmla="*/ 15120935 h 1439"/>
              <a:gd name="T28" fmla="*/ 2147483647 w 1336"/>
              <a:gd name="T29" fmla="*/ 0 h 1439"/>
              <a:gd name="T30" fmla="*/ 2147483647 w 1336"/>
              <a:gd name="T31" fmla="*/ 0 h 1439"/>
              <a:gd name="T32" fmla="*/ 2147483647 w 1336"/>
              <a:gd name="T33" fmla="*/ 22680606 h 1439"/>
              <a:gd name="T34" fmla="*/ 2147483647 w 1336"/>
              <a:gd name="T35" fmla="*/ 63003102 h 1439"/>
              <a:gd name="T36" fmla="*/ 2147483647 w 1336"/>
              <a:gd name="T37" fmla="*/ 141128721 h 1439"/>
              <a:gd name="T38" fmla="*/ 2147483647 w 1336"/>
              <a:gd name="T39" fmla="*/ 246975274 h 1439"/>
              <a:gd name="T40" fmla="*/ 2142132823 w 1336"/>
              <a:gd name="T41" fmla="*/ 388103945 h 1439"/>
              <a:gd name="T42" fmla="*/ 2041326610 w 1336"/>
              <a:gd name="T43" fmla="*/ 551913315 h 1439"/>
              <a:gd name="T44" fmla="*/ 1953120380 w 1336"/>
              <a:gd name="T45" fmla="*/ 745966032 h 1439"/>
              <a:gd name="T46" fmla="*/ 1872475409 w 1336"/>
              <a:gd name="T47" fmla="*/ 957659237 h 1439"/>
              <a:gd name="T48" fmla="*/ 1819552941 w 1336"/>
              <a:gd name="T49" fmla="*/ 1194553793 h 1439"/>
              <a:gd name="T50" fmla="*/ 1748988592 w 1336"/>
              <a:gd name="T51" fmla="*/ 1406246799 h 1439"/>
              <a:gd name="T52" fmla="*/ 1655743242 w 1336"/>
              <a:gd name="T53" fmla="*/ 1575096380 h 1439"/>
              <a:gd name="T54" fmla="*/ 1547375769 w 1336"/>
              <a:gd name="T55" fmla="*/ 1706144829 h 1439"/>
              <a:gd name="T56" fmla="*/ 1426408313 w 1336"/>
              <a:gd name="T57" fmla="*/ 1811991332 h 1439"/>
              <a:gd name="T58" fmla="*/ 1302921496 w 1336"/>
              <a:gd name="T59" fmla="*/ 1900197546 h 1439"/>
              <a:gd name="T60" fmla="*/ 1194554023 w 1336"/>
              <a:gd name="T61" fmla="*/ 1993442481 h 1439"/>
              <a:gd name="T62" fmla="*/ 1106347793 w 1336"/>
              <a:gd name="T63" fmla="*/ 2089208365 h 1439"/>
              <a:gd name="T64" fmla="*/ 1043344703 w 1336"/>
              <a:gd name="T65" fmla="*/ 2147483647 h 1439"/>
              <a:gd name="T66" fmla="*/ 947578801 w 1336"/>
              <a:gd name="T67" fmla="*/ 2147483647 h 1439"/>
              <a:gd name="T68" fmla="*/ 783769299 w 1336"/>
              <a:gd name="T69" fmla="*/ 2147483647 h 1439"/>
              <a:gd name="T70" fmla="*/ 577114975 w 1336"/>
              <a:gd name="T71" fmla="*/ 2147483647 h 1439"/>
              <a:gd name="T72" fmla="*/ 365423416 w 1336"/>
              <a:gd name="T73" fmla="*/ 2147483647 h 1439"/>
              <a:gd name="T74" fmla="*/ 176410923 w 1336"/>
              <a:gd name="T75" fmla="*/ 2147483647 h 1439"/>
              <a:gd name="T76" fmla="*/ 42843447 w 1336"/>
              <a:gd name="T77" fmla="*/ 2147483647 h 1439"/>
              <a:gd name="T78" fmla="*/ 0 w 1336"/>
              <a:gd name="T79" fmla="*/ 2147483647 h 1439"/>
              <a:gd name="T80" fmla="*/ 83165944 w 1336"/>
              <a:gd name="T81" fmla="*/ 2147483647 h 1439"/>
              <a:gd name="T82" fmla="*/ 294857479 w 1336"/>
              <a:gd name="T83" fmla="*/ 2147483647 h 1439"/>
              <a:gd name="T84" fmla="*/ 617437460 w 1336"/>
              <a:gd name="T85" fmla="*/ 2147483647 h 1439"/>
              <a:gd name="T86" fmla="*/ 1018143150 w 1336"/>
              <a:gd name="T87" fmla="*/ 2147483647 h 1439"/>
              <a:gd name="T88" fmla="*/ 1459171126 w 1336"/>
              <a:gd name="T89" fmla="*/ 2147483647 h 1439"/>
              <a:gd name="T90" fmla="*/ 1900197912 w 1336"/>
              <a:gd name="T91" fmla="*/ 2147483647 h 1439"/>
              <a:gd name="T92" fmla="*/ 2147483647 w 1336"/>
              <a:gd name="T93" fmla="*/ 2147483647 h 1439"/>
              <a:gd name="T94" fmla="*/ 2147483647 w 1336"/>
              <a:gd name="T95" fmla="*/ 2147483647 h 1439"/>
              <a:gd name="T96" fmla="*/ 2147483647 w 1336"/>
              <a:gd name="T97" fmla="*/ 2147483647 h 1439"/>
              <a:gd name="T98" fmla="*/ 2147483647 w 1336"/>
              <a:gd name="T99" fmla="*/ 2147483647 h 1439"/>
              <a:gd name="T100" fmla="*/ 2147483647 w 1336"/>
              <a:gd name="T101" fmla="*/ 2147483647 h 1439"/>
              <a:gd name="T102" fmla="*/ 2147483647 w 1336"/>
              <a:gd name="T103" fmla="*/ 2147483647 h 1439"/>
              <a:gd name="T104" fmla="*/ 2147483647 w 1336"/>
              <a:gd name="T105" fmla="*/ 2147483647 h 1439"/>
              <a:gd name="T106" fmla="*/ 2147483647 w 1336"/>
              <a:gd name="T107" fmla="*/ 2147483647 h 1439"/>
              <a:gd name="T108" fmla="*/ 2147483647 w 1336"/>
              <a:gd name="T109" fmla="*/ 2147483647 h 1439"/>
              <a:gd name="T110" fmla="*/ 2147483647 w 1336"/>
              <a:gd name="T111" fmla="*/ 2147483647 h 1439"/>
              <a:gd name="T112" fmla="*/ 2147483647 w 1336"/>
              <a:gd name="T113" fmla="*/ 2147483647 h 143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36"/>
              <a:gd name="T172" fmla="*/ 0 h 1439"/>
              <a:gd name="T173" fmla="*/ 1336 w 1336"/>
              <a:gd name="T174" fmla="*/ 1439 h 143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36" h="1439">
                <a:moveTo>
                  <a:pt x="1324" y="1408"/>
                </a:moveTo>
                <a:lnTo>
                  <a:pt x="1303" y="1238"/>
                </a:lnTo>
                <a:lnTo>
                  <a:pt x="1285" y="1070"/>
                </a:lnTo>
                <a:lnTo>
                  <a:pt x="1264" y="903"/>
                </a:lnTo>
                <a:lnTo>
                  <a:pt x="1247" y="735"/>
                </a:lnTo>
                <a:lnTo>
                  <a:pt x="1228" y="567"/>
                </a:lnTo>
                <a:lnTo>
                  <a:pt x="1208" y="399"/>
                </a:lnTo>
                <a:lnTo>
                  <a:pt x="1189" y="231"/>
                </a:lnTo>
                <a:lnTo>
                  <a:pt x="1172" y="63"/>
                </a:lnTo>
                <a:lnTo>
                  <a:pt x="1140" y="55"/>
                </a:lnTo>
                <a:lnTo>
                  <a:pt x="1116" y="42"/>
                </a:lnTo>
                <a:lnTo>
                  <a:pt x="1093" y="30"/>
                </a:lnTo>
                <a:lnTo>
                  <a:pt x="1075" y="18"/>
                </a:lnTo>
                <a:lnTo>
                  <a:pt x="1056" y="6"/>
                </a:lnTo>
                <a:lnTo>
                  <a:pt x="1037" y="0"/>
                </a:lnTo>
                <a:lnTo>
                  <a:pt x="1016" y="0"/>
                </a:lnTo>
                <a:lnTo>
                  <a:pt x="993" y="9"/>
                </a:lnTo>
                <a:lnTo>
                  <a:pt x="962" y="25"/>
                </a:lnTo>
                <a:lnTo>
                  <a:pt x="927" y="56"/>
                </a:lnTo>
                <a:lnTo>
                  <a:pt x="888" y="98"/>
                </a:lnTo>
                <a:lnTo>
                  <a:pt x="850" y="154"/>
                </a:lnTo>
                <a:lnTo>
                  <a:pt x="810" y="219"/>
                </a:lnTo>
                <a:lnTo>
                  <a:pt x="775" y="296"/>
                </a:lnTo>
                <a:lnTo>
                  <a:pt x="743" y="380"/>
                </a:lnTo>
                <a:lnTo>
                  <a:pt x="722" y="474"/>
                </a:lnTo>
                <a:lnTo>
                  <a:pt x="694" y="558"/>
                </a:lnTo>
                <a:lnTo>
                  <a:pt x="657" y="625"/>
                </a:lnTo>
                <a:lnTo>
                  <a:pt x="614" y="677"/>
                </a:lnTo>
                <a:lnTo>
                  <a:pt x="566" y="719"/>
                </a:lnTo>
                <a:lnTo>
                  <a:pt x="517" y="754"/>
                </a:lnTo>
                <a:lnTo>
                  <a:pt x="474" y="791"/>
                </a:lnTo>
                <a:lnTo>
                  <a:pt x="439" y="829"/>
                </a:lnTo>
                <a:lnTo>
                  <a:pt x="414" y="878"/>
                </a:lnTo>
                <a:lnTo>
                  <a:pt x="376" y="934"/>
                </a:lnTo>
                <a:lnTo>
                  <a:pt x="311" y="999"/>
                </a:lnTo>
                <a:lnTo>
                  <a:pt x="229" y="1063"/>
                </a:lnTo>
                <a:lnTo>
                  <a:pt x="145" y="1130"/>
                </a:lnTo>
                <a:lnTo>
                  <a:pt x="70" y="1191"/>
                </a:lnTo>
                <a:lnTo>
                  <a:pt x="17" y="1247"/>
                </a:lnTo>
                <a:lnTo>
                  <a:pt x="0" y="1292"/>
                </a:lnTo>
                <a:lnTo>
                  <a:pt x="33" y="1329"/>
                </a:lnTo>
                <a:lnTo>
                  <a:pt x="117" y="1354"/>
                </a:lnTo>
                <a:lnTo>
                  <a:pt x="245" y="1376"/>
                </a:lnTo>
                <a:lnTo>
                  <a:pt x="404" y="1396"/>
                </a:lnTo>
                <a:lnTo>
                  <a:pt x="579" y="1411"/>
                </a:lnTo>
                <a:lnTo>
                  <a:pt x="754" y="1422"/>
                </a:lnTo>
                <a:lnTo>
                  <a:pt x="922" y="1432"/>
                </a:lnTo>
                <a:lnTo>
                  <a:pt x="1067" y="1436"/>
                </a:lnTo>
                <a:lnTo>
                  <a:pt x="1177" y="1439"/>
                </a:lnTo>
                <a:lnTo>
                  <a:pt x="1247" y="1436"/>
                </a:lnTo>
                <a:lnTo>
                  <a:pt x="1296" y="1434"/>
                </a:lnTo>
                <a:lnTo>
                  <a:pt x="1322" y="1429"/>
                </a:lnTo>
                <a:lnTo>
                  <a:pt x="1336" y="1424"/>
                </a:lnTo>
                <a:lnTo>
                  <a:pt x="1336" y="1417"/>
                </a:lnTo>
                <a:lnTo>
                  <a:pt x="1333" y="1411"/>
                </a:lnTo>
                <a:lnTo>
                  <a:pt x="1326" y="1408"/>
                </a:lnTo>
                <a:lnTo>
                  <a:pt x="1324" y="1408"/>
                </a:lnTo>
                <a:close/>
              </a:path>
            </a:pathLst>
          </a:custGeom>
          <a:solidFill>
            <a:srgbClr val="6187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 name="Freeform 150"/>
          <p:cNvSpPr>
            <a:spLocks/>
          </p:cNvSpPr>
          <p:nvPr/>
        </p:nvSpPr>
        <p:spPr bwMode="auto">
          <a:xfrm>
            <a:off x="6681788" y="2230927"/>
            <a:ext cx="2020887" cy="2278062"/>
          </a:xfrm>
          <a:custGeom>
            <a:avLst/>
            <a:gdLst>
              <a:gd name="T0" fmla="*/ 2147483647 w 1273"/>
              <a:gd name="T1" fmla="*/ 2147483647 h 1435"/>
              <a:gd name="T2" fmla="*/ 2147483647 w 1273"/>
              <a:gd name="T3" fmla="*/ 2147483647 h 1435"/>
              <a:gd name="T4" fmla="*/ 2147483647 w 1273"/>
              <a:gd name="T5" fmla="*/ 2147483647 h 1435"/>
              <a:gd name="T6" fmla="*/ 2147483647 w 1273"/>
              <a:gd name="T7" fmla="*/ 2147483647 h 1435"/>
              <a:gd name="T8" fmla="*/ 2147483647 w 1273"/>
              <a:gd name="T9" fmla="*/ 1844754136 h 1435"/>
              <a:gd name="T10" fmla="*/ 2147483647 w 1273"/>
              <a:gd name="T11" fmla="*/ 1423887087 h 1435"/>
              <a:gd name="T12" fmla="*/ 2147483647 w 1273"/>
              <a:gd name="T13" fmla="*/ 1000501074 h 1435"/>
              <a:gd name="T14" fmla="*/ 2147483647 w 1273"/>
              <a:gd name="T15" fmla="*/ 577114863 h 1435"/>
              <a:gd name="T16" fmla="*/ 2147483647 w 1273"/>
              <a:gd name="T17" fmla="*/ 153728701 h 1435"/>
              <a:gd name="T18" fmla="*/ 2147483647 w 1273"/>
              <a:gd name="T19" fmla="*/ 131048101 h 1435"/>
              <a:gd name="T20" fmla="*/ 2147483647 w 1273"/>
              <a:gd name="T21" fmla="*/ 105846553 h 1435"/>
              <a:gd name="T22" fmla="*/ 2147483647 w 1273"/>
              <a:gd name="T23" fmla="*/ 70564360 h 1435"/>
              <a:gd name="T24" fmla="*/ 2147483647 w 1273"/>
              <a:gd name="T25" fmla="*/ 42841851 h 1435"/>
              <a:gd name="T26" fmla="*/ 2147483647 w 1273"/>
              <a:gd name="T27" fmla="*/ 12599984 h 1435"/>
              <a:gd name="T28" fmla="*/ 2147483647 w 1273"/>
              <a:gd name="T29" fmla="*/ 0 h 1435"/>
              <a:gd name="T30" fmla="*/ 2147483647 w 1273"/>
              <a:gd name="T31" fmla="*/ 0 h 1435"/>
              <a:gd name="T32" fmla="*/ 2147483647 w 1273"/>
              <a:gd name="T33" fmla="*/ 22680606 h 1435"/>
              <a:gd name="T34" fmla="*/ 2147483647 w 1273"/>
              <a:gd name="T35" fmla="*/ 60483741 h 1435"/>
              <a:gd name="T36" fmla="*/ 2147483647 w 1273"/>
              <a:gd name="T37" fmla="*/ 141128721 h 1435"/>
              <a:gd name="T38" fmla="*/ 2114409760 w 1273"/>
              <a:gd name="T39" fmla="*/ 246975273 h 1435"/>
              <a:gd name="T40" fmla="*/ 2023684192 w 1273"/>
              <a:gd name="T41" fmla="*/ 383063635 h 1435"/>
              <a:gd name="T42" fmla="*/ 1930439263 w 1273"/>
              <a:gd name="T43" fmla="*/ 546873005 h 1435"/>
              <a:gd name="T44" fmla="*/ 1847273366 w 1273"/>
              <a:gd name="T45" fmla="*/ 735885412 h 1435"/>
              <a:gd name="T46" fmla="*/ 1771668726 w 1273"/>
              <a:gd name="T47" fmla="*/ 947578616 h 1435"/>
              <a:gd name="T48" fmla="*/ 1723786581 w 1273"/>
              <a:gd name="T49" fmla="*/ 1189513481 h 1435"/>
              <a:gd name="T50" fmla="*/ 1660781524 w 1273"/>
              <a:gd name="T51" fmla="*/ 1401206488 h 1435"/>
              <a:gd name="T52" fmla="*/ 1572576905 w 1273"/>
              <a:gd name="T53" fmla="*/ 1567536707 h 1435"/>
              <a:gd name="T54" fmla="*/ 1466730409 w 1273"/>
              <a:gd name="T55" fmla="*/ 1696064207 h 1435"/>
              <a:gd name="T56" fmla="*/ 1355843604 w 1273"/>
              <a:gd name="T57" fmla="*/ 1801910710 h 1435"/>
              <a:gd name="T58" fmla="*/ 1237395541 w 1273"/>
              <a:gd name="T59" fmla="*/ 1890116923 h 1435"/>
              <a:gd name="T60" fmla="*/ 1136589355 w 1273"/>
              <a:gd name="T61" fmla="*/ 1983361859 h 1435"/>
              <a:gd name="T62" fmla="*/ 1048384735 w 1273"/>
              <a:gd name="T63" fmla="*/ 2079127742 h 1435"/>
              <a:gd name="T64" fmla="*/ 990420384 w 1273"/>
              <a:gd name="T65" fmla="*/ 2147483647 h 1435"/>
              <a:gd name="T66" fmla="*/ 897175456 w 1273"/>
              <a:gd name="T67" fmla="*/ 2147483647 h 1435"/>
              <a:gd name="T68" fmla="*/ 743445029 w 1273"/>
              <a:gd name="T69" fmla="*/ 2147483647 h 1435"/>
              <a:gd name="T70" fmla="*/ 546872966 w 1273"/>
              <a:gd name="T71" fmla="*/ 2147483647 h 1435"/>
              <a:gd name="T72" fmla="*/ 342741133 w 1273"/>
              <a:gd name="T73" fmla="*/ 2147483647 h 1435"/>
              <a:gd name="T74" fmla="*/ 161289948 w 1273"/>
              <a:gd name="T75" fmla="*/ 2147483647 h 1435"/>
              <a:gd name="T76" fmla="*/ 37801539 w 1273"/>
              <a:gd name="T77" fmla="*/ 2147483647 h 1435"/>
              <a:gd name="T78" fmla="*/ 0 w 1273"/>
              <a:gd name="T79" fmla="*/ 2147483647 h 1435"/>
              <a:gd name="T80" fmla="*/ 83164335 w 1273"/>
              <a:gd name="T81" fmla="*/ 2147483647 h 1435"/>
              <a:gd name="T82" fmla="*/ 284776782 w 1273"/>
              <a:gd name="T83" fmla="*/ 2147483647 h 1435"/>
              <a:gd name="T84" fmla="*/ 594756698 w 1273"/>
              <a:gd name="T85" fmla="*/ 2147483647 h 1435"/>
              <a:gd name="T86" fmla="*/ 972780096 w 1273"/>
              <a:gd name="T87" fmla="*/ 2147483647 h 1435"/>
              <a:gd name="T88" fmla="*/ 1391125769 w 1273"/>
              <a:gd name="T89" fmla="*/ 2147483647 h 1435"/>
              <a:gd name="T90" fmla="*/ 1814512149 w 1273"/>
              <a:gd name="T91" fmla="*/ 2147483647 h 1435"/>
              <a:gd name="T92" fmla="*/ 2147483647 w 1273"/>
              <a:gd name="T93" fmla="*/ 2147483647 h 1435"/>
              <a:gd name="T94" fmla="*/ 2147483647 w 1273"/>
              <a:gd name="T95" fmla="*/ 2147483647 h 1435"/>
              <a:gd name="T96" fmla="*/ 2147483647 w 1273"/>
              <a:gd name="T97" fmla="*/ 2147483647 h 1435"/>
              <a:gd name="T98" fmla="*/ 2147483647 w 1273"/>
              <a:gd name="T99" fmla="*/ 2147483647 h 1435"/>
              <a:gd name="T100" fmla="*/ 2147483647 w 1273"/>
              <a:gd name="T101" fmla="*/ 2147483647 h 1435"/>
              <a:gd name="T102" fmla="*/ 2147483647 w 1273"/>
              <a:gd name="T103" fmla="*/ 2147483647 h 1435"/>
              <a:gd name="T104" fmla="*/ 2147483647 w 1273"/>
              <a:gd name="T105" fmla="*/ 2147483647 h 1435"/>
              <a:gd name="T106" fmla="*/ 2147483647 w 1273"/>
              <a:gd name="T107" fmla="*/ 2147483647 h 1435"/>
              <a:gd name="T108" fmla="*/ 2147483647 w 1273"/>
              <a:gd name="T109" fmla="*/ 2147483647 h 1435"/>
              <a:gd name="T110" fmla="*/ 2147483647 w 1273"/>
              <a:gd name="T111" fmla="*/ 2147483647 h 1435"/>
              <a:gd name="T112" fmla="*/ 2147483647 w 1273"/>
              <a:gd name="T113" fmla="*/ 2147483647 h 143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73"/>
              <a:gd name="T172" fmla="*/ 0 h 1435"/>
              <a:gd name="T173" fmla="*/ 1273 w 1273"/>
              <a:gd name="T174" fmla="*/ 1435 h 143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73" h="1435">
                <a:moveTo>
                  <a:pt x="1261" y="1404"/>
                </a:moveTo>
                <a:lnTo>
                  <a:pt x="1240" y="1236"/>
                </a:lnTo>
                <a:lnTo>
                  <a:pt x="1222" y="1068"/>
                </a:lnTo>
                <a:lnTo>
                  <a:pt x="1203" y="900"/>
                </a:lnTo>
                <a:lnTo>
                  <a:pt x="1186" y="732"/>
                </a:lnTo>
                <a:lnTo>
                  <a:pt x="1166" y="565"/>
                </a:lnTo>
                <a:lnTo>
                  <a:pt x="1149" y="397"/>
                </a:lnTo>
                <a:lnTo>
                  <a:pt x="1130" y="229"/>
                </a:lnTo>
                <a:lnTo>
                  <a:pt x="1112" y="61"/>
                </a:lnTo>
                <a:lnTo>
                  <a:pt x="1081" y="52"/>
                </a:lnTo>
                <a:lnTo>
                  <a:pt x="1056" y="42"/>
                </a:lnTo>
                <a:lnTo>
                  <a:pt x="1035" y="28"/>
                </a:lnTo>
                <a:lnTo>
                  <a:pt x="1018" y="17"/>
                </a:lnTo>
                <a:lnTo>
                  <a:pt x="998" y="5"/>
                </a:lnTo>
                <a:lnTo>
                  <a:pt x="981" y="0"/>
                </a:lnTo>
                <a:lnTo>
                  <a:pt x="960" y="0"/>
                </a:lnTo>
                <a:lnTo>
                  <a:pt x="939" y="9"/>
                </a:lnTo>
                <a:lnTo>
                  <a:pt x="909" y="24"/>
                </a:lnTo>
                <a:lnTo>
                  <a:pt x="876" y="56"/>
                </a:lnTo>
                <a:lnTo>
                  <a:pt x="839" y="98"/>
                </a:lnTo>
                <a:lnTo>
                  <a:pt x="803" y="152"/>
                </a:lnTo>
                <a:lnTo>
                  <a:pt x="766" y="217"/>
                </a:lnTo>
                <a:lnTo>
                  <a:pt x="733" y="292"/>
                </a:lnTo>
                <a:lnTo>
                  <a:pt x="703" y="376"/>
                </a:lnTo>
                <a:lnTo>
                  <a:pt x="684" y="472"/>
                </a:lnTo>
                <a:lnTo>
                  <a:pt x="659" y="556"/>
                </a:lnTo>
                <a:lnTo>
                  <a:pt x="624" y="622"/>
                </a:lnTo>
                <a:lnTo>
                  <a:pt x="582" y="673"/>
                </a:lnTo>
                <a:lnTo>
                  <a:pt x="538" y="715"/>
                </a:lnTo>
                <a:lnTo>
                  <a:pt x="491" y="750"/>
                </a:lnTo>
                <a:lnTo>
                  <a:pt x="451" y="787"/>
                </a:lnTo>
                <a:lnTo>
                  <a:pt x="416" y="825"/>
                </a:lnTo>
                <a:lnTo>
                  <a:pt x="393" y="874"/>
                </a:lnTo>
                <a:lnTo>
                  <a:pt x="356" y="930"/>
                </a:lnTo>
                <a:lnTo>
                  <a:pt x="295" y="993"/>
                </a:lnTo>
                <a:lnTo>
                  <a:pt x="217" y="1058"/>
                </a:lnTo>
                <a:lnTo>
                  <a:pt x="136" y="1124"/>
                </a:lnTo>
                <a:lnTo>
                  <a:pt x="64" y="1185"/>
                </a:lnTo>
                <a:lnTo>
                  <a:pt x="15" y="1241"/>
                </a:lnTo>
                <a:lnTo>
                  <a:pt x="0" y="1287"/>
                </a:lnTo>
                <a:lnTo>
                  <a:pt x="33" y="1323"/>
                </a:lnTo>
                <a:lnTo>
                  <a:pt x="113" y="1348"/>
                </a:lnTo>
                <a:lnTo>
                  <a:pt x="236" y="1371"/>
                </a:lnTo>
                <a:lnTo>
                  <a:pt x="386" y="1390"/>
                </a:lnTo>
                <a:lnTo>
                  <a:pt x="552" y="1407"/>
                </a:lnTo>
                <a:lnTo>
                  <a:pt x="720" y="1418"/>
                </a:lnTo>
                <a:lnTo>
                  <a:pt x="879" y="1428"/>
                </a:lnTo>
                <a:lnTo>
                  <a:pt x="1018" y="1432"/>
                </a:lnTo>
                <a:lnTo>
                  <a:pt x="1121" y="1435"/>
                </a:lnTo>
                <a:lnTo>
                  <a:pt x="1189" y="1432"/>
                </a:lnTo>
                <a:lnTo>
                  <a:pt x="1235" y="1430"/>
                </a:lnTo>
                <a:lnTo>
                  <a:pt x="1261" y="1425"/>
                </a:lnTo>
                <a:lnTo>
                  <a:pt x="1273" y="1420"/>
                </a:lnTo>
                <a:lnTo>
                  <a:pt x="1273" y="1413"/>
                </a:lnTo>
                <a:lnTo>
                  <a:pt x="1270" y="1407"/>
                </a:lnTo>
                <a:lnTo>
                  <a:pt x="1263" y="1404"/>
                </a:lnTo>
                <a:lnTo>
                  <a:pt x="1261" y="1404"/>
                </a:lnTo>
                <a:close/>
              </a:path>
            </a:pathLst>
          </a:custGeom>
          <a:solidFill>
            <a:srgbClr val="6E8F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 name="Freeform 151"/>
          <p:cNvSpPr>
            <a:spLocks/>
          </p:cNvSpPr>
          <p:nvPr/>
        </p:nvSpPr>
        <p:spPr bwMode="auto">
          <a:xfrm>
            <a:off x="6781800" y="2235689"/>
            <a:ext cx="1924050" cy="2273300"/>
          </a:xfrm>
          <a:custGeom>
            <a:avLst/>
            <a:gdLst>
              <a:gd name="T0" fmla="*/ 2147483647 w 1212"/>
              <a:gd name="T1" fmla="*/ 2147483647 h 1432"/>
              <a:gd name="T2" fmla="*/ 2147483647 w 1212"/>
              <a:gd name="T3" fmla="*/ 2147483647 h 1432"/>
              <a:gd name="T4" fmla="*/ 2147483647 w 1212"/>
              <a:gd name="T5" fmla="*/ 2147483647 h 1432"/>
              <a:gd name="T6" fmla="*/ 2147483647 w 1212"/>
              <a:gd name="T7" fmla="*/ 2147483647 h 1432"/>
              <a:gd name="T8" fmla="*/ 2147483647 w 1212"/>
              <a:gd name="T9" fmla="*/ 1842233591 h 1432"/>
              <a:gd name="T10" fmla="*/ 2147483647 w 1212"/>
              <a:gd name="T11" fmla="*/ 1418848676 h 1432"/>
              <a:gd name="T12" fmla="*/ 2147483647 w 1212"/>
              <a:gd name="T13" fmla="*/ 997981932 h 1432"/>
              <a:gd name="T14" fmla="*/ 2147483647 w 1212"/>
              <a:gd name="T15" fmla="*/ 574595628 h 1432"/>
              <a:gd name="T16" fmla="*/ 2147483647 w 1212"/>
              <a:gd name="T17" fmla="*/ 156249684 h 1432"/>
              <a:gd name="T18" fmla="*/ 2147483647 w 1212"/>
              <a:gd name="T19" fmla="*/ 133567492 h 1432"/>
              <a:gd name="T20" fmla="*/ 2147483647 w 1212"/>
              <a:gd name="T21" fmla="*/ 105846576 h 1432"/>
              <a:gd name="T22" fmla="*/ 2147483647 w 1212"/>
              <a:gd name="T23" fmla="*/ 70564376 h 1432"/>
              <a:gd name="T24" fmla="*/ 2147483647 w 1212"/>
              <a:gd name="T25" fmla="*/ 45362809 h 1432"/>
              <a:gd name="T26" fmla="*/ 2147483647 w 1212"/>
              <a:gd name="T27" fmla="*/ 17640300 h 1432"/>
              <a:gd name="T28" fmla="*/ 2147483647 w 1212"/>
              <a:gd name="T29" fmla="*/ 5040312 h 1432"/>
              <a:gd name="T30" fmla="*/ 2147483647 w 1212"/>
              <a:gd name="T31" fmla="*/ 0 h 1432"/>
              <a:gd name="T32" fmla="*/ 2147483647 w 1212"/>
              <a:gd name="T33" fmla="*/ 17640300 h 1432"/>
              <a:gd name="T34" fmla="*/ 2147483647 w 1212"/>
              <a:gd name="T35" fmla="*/ 57962805 h 1432"/>
              <a:gd name="T36" fmla="*/ 2084168379 w 1212"/>
              <a:gd name="T37" fmla="*/ 138607802 h 1432"/>
              <a:gd name="T38" fmla="*/ 1995963740 w 1212"/>
              <a:gd name="T39" fmla="*/ 244454378 h 1432"/>
              <a:gd name="T40" fmla="*/ 1907757513 w 1212"/>
              <a:gd name="T41" fmla="*/ 380544357 h 1432"/>
              <a:gd name="T42" fmla="*/ 1819552873 w 1212"/>
              <a:gd name="T43" fmla="*/ 541832814 h 1432"/>
              <a:gd name="T44" fmla="*/ 1741427267 w 1212"/>
              <a:gd name="T45" fmla="*/ 733366211 h 1432"/>
              <a:gd name="T46" fmla="*/ 1673383870 w 1212"/>
              <a:gd name="T47" fmla="*/ 945057875 h 1432"/>
              <a:gd name="T48" fmla="*/ 1625499730 w 1212"/>
              <a:gd name="T49" fmla="*/ 1181952481 h 1432"/>
              <a:gd name="T50" fmla="*/ 1567536953 w 1212"/>
              <a:gd name="T51" fmla="*/ 1393647122 h 1432"/>
              <a:gd name="T52" fmla="*/ 1484372624 w 1212"/>
              <a:gd name="T53" fmla="*/ 1559977377 h 1432"/>
              <a:gd name="T54" fmla="*/ 1383566414 w 1212"/>
              <a:gd name="T55" fmla="*/ 1688504906 h 1432"/>
              <a:gd name="T56" fmla="*/ 1277718307 w 1212"/>
              <a:gd name="T57" fmla="*/ 1794351432 h 1432"/>
              <a:gd name="T58" fmla="*/ 1166831477 w 1212"/>
              <a:gd name="T59" fmla="*/ 1882556077 h 1432"/>
              <a:gd name="T60" fmla="*/ 1071065578 w 1212"/>
              <a:gd name="T61" fmla="*/ 1975802620 h 1432"/>
              <a:gd name="T62" fmla="*/ 985380300 w 1212"/>
              <a:gd name="T63" fmla="*/ 2071568525 h 1432"/>
              <a:gd name="T64" fmla="*/ 932457834 w 1212"/>
              <a:gd name="T65" fmla="*/ 2147483647 h 1432"/>
              <a:gd name="T66" fmla="*/ 849291917 w 1212"/>
              <a:gd name="T67" fmla="*/ 2147483647 h 1432"/>
              <a:gd name="T68" fmla="*/ 700603354 w 1212"/>
              <a:gd name="T69" fmla="*/ 2147483647 h 1432"/>
              <a:gd name="T70" fmla="*/ 514111866 w 1212"/>
              <a:gd name="T71" fmla="*/ 2147483647 h 1432"/>
              <a:gd name="T72" fmla="*/ 325100918 w 1212"/>
              <a:gd name="T73" fmla="*/ 2147483647 h 1432"/>
              <a:gd name="T74" fmla="*/ 153728725 w 1212"/>
              <a:gd name="T75" fmla="*/ 2147483647 h 1432"/>
              <a:gd name="T76" fmla="*/ 37801547 w 1212"/>
              <a:gd name="T77" fmla="*/ 2147483647 h 1432"/>
              <a:gd name="T78" fmla="*/ 0 w 1212"/>
              <a:gd name="T79" fmla="*/ 2147483647 h 1432"/>
              <a:gd name="T80" fmla="*/ 73083733 w 1212"/>
              <a:gd name="T81" fmla="*/ 2147483647 h 1432"/>
              <a:gd name="T82" fmla="*/ 264615605 w 1212"/>
              <a:gd name="T83" fmla="*/ 2147483647 h 1432"/>
              <a:gd name="T84" fmla="*/ 559474661 w 1212"/>
              <a:gd name="T85" fmla="*/ 2147483647 h 1432"/>
              <a:gd name="T86" fmla="*/ 914815953 w 1212"/>
              <a:gd name="T87" fmla="*/ 2147483647 h 1432"/>
              <a:gd name="T88" fmla="*/ 1318042378 w 1212"/>
              <a:gd name="T89" fmla="*/ 2147483647 h 1432"/>
              <a:gd name="T90" fmla="*/ 1718746664 w 1212"/>
              <a:gd name="T91" fmla="*/ 2147483647 h 1432"/>
              <a:gd name="T92" fmla="*/ 2106850570 w 1212"/>
              <a:gd name="T93" fmla="*/ 2147483647 h 1432"/>
              <a:gd name="T94" fmla="*/ 2147483647 w 1212"/>
              <a:gd name="T95" fmla="*/ 2147483647 h 1432"/>
              <a:gd name="T96" fmla="*/ 2147483647 w 1212"/>
              <a:gd name="T97" fmla="*/ 2147483647 h 1432"/>
              <a:gd name="T98" fmla="*/ 2147483647 w 1212"/>
              <a:gd name="T99" fmla="*/ 2147483647 h 1432"/>
              <a:gd name="T100" fmla="*/ 2147483647 w 1212"/>
              <a:gd name="T101" fmla="*/ 2147483647 h 1432"/>
              <a:gd name="T102" fmla="*/ 2147483647 w 1212"/>
              <a:gd name="T103" fmla="*/ 2147483647 h 1432"/>
              <a:gd name="T104" fmla="*/ 2147483647 w 1212"/>
              <a:gd name="T105" fmla="*/ 2147483647 h 1432"/>
              <a:gd name="T106" fmla="*/ 2147483647 w 1212"/>
              <a:gd name="T107" fmla="*/ 2147483647 h 1432"/>
              <a:gd name="T108" fmla="*/ 2147483647 w 1212"/>
              <a:gd name="T109" fmla="*/ 2147483647 h 1432"/>
              <a:gd name="T110" fmla="*/ 2147483647 w 1212"/>
              <a:gd name="T111" fmla="*/ 2147483647 h 1432"/>
              <a:gd name="T112" fmla="*/ 2147483647 w 1212"/>
              <a:gd name="T113" fmla="*/ 2147483647 h 143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12"/>
              <a:gd name="T172" fmla="*/ 0 h 1432"/>
              <a:gd name="T173" fmla="*/ 1212 w 1212"/>
              <a:gd name="T174" fmla="*/ 1432 h 143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12" h="1432">
                <a:moveTo>
                  <a:pt x="1201" y="1401"/>
                </a:moveTo>
                <a:lnTo>
                  <a:pt x="1180" y="1233"/>
                </a:lnTo>
                <a:lnTo>
                  <a:pt x="1163" y="1065"/>
                </a:lnTo>
                <a:lnTo>
                  <a:pt x="1142" y="897"/>
                </a:lnTo>
                <a:lnTo>
                  <a:pt x="1124" y="731"/>
                </a:lnTo>
                <a:lnTo>
                  <a:pt x="1105" y="563"/>
                </a:lnTo>
                <a:lnTo>
                  <a:pt x="1086" y="396"/>
                </a:lnTo>
                <a:lnTo>
                  <a:pt x="1067" y="228"/>
                </a:lnTo>
                <a:lnTo>
                  <a:pt x="1049" y="62"/>
                </a:lnTo>
                <a:lnTo>
                  <a:pt x="1019" y="53"/>
                </a:lnTo>
                <a:lnTo>
                  <a:pt x="997" y="42"/>
                </a:lnTo>
                <a:lnTo>
                  <a:pt x="976" y="28"/>
                </a:lnTo>
                <a:lnTo>
                  <a:pt x="960" y="18"/>
                </a:lnTo>
                <a:lnTo>
                  <a:pt x="942" y="7"/>
                </a:lnTo>
                <a:lnTo>
                  <a:pt x="925" y="2"/>
                </a:lnTo>
                <a:lnTo>
                  <a:pt x="906" y="0"/>
                </a:lnTo>
                <a:lnTo>
                  <a:pt x="886" y="7"/>
                </a:lnTo>
                <a:lnTo>
                  <a:pt x="858" y="23"/>
                </a:lnTo>
                <a:lnTo>
                  <a:pt x="827" y="55"/>
                </a:lnTo>
                <a:lnTo>
                  <a:pt x="792" y="97"/>
                </a:lnTo>
                <a:lnTo>
                  <a:pt x="757" y="151"/>
                </a:lnTo>
                <a:lnTo>
                  <a:pt x="722" y="215"/>
                </a:lnTo>
                <a:lnTo>
                  <a:pt x="691" y="291"/>
                </a:lnTo>
                <a:lnTo>
                  <a:pt x="664" y="375"/>
                </a:lnTo>
                <a:lnTo>
                  <a:pt x="645" y="469"/>
                </a:lnTo>
                <a:lnTo>
                  <a:pt x="622" y="553"/>
                </a:lnTo>
                <a:lnTo>
                  <a:pt x="589" y="619"/>
                </a:lnTo>
                <a:lnTo>
                  <a:pt x="549" y="670"/>
                </a:lnTo>
                <a:lnTo>
                  <a:pt x="507" y="712"/>
                </a:lnTo>
                <a:lnTo>
                  <a:pt x="463" y="747"/>
                </a:lnTo>
                <a:lnTo>
                  <a:pt x="425" y="784"/>
                </a:lnTo>
                <a:lnTo>
                  <a:pt x="391" y="822"/>
                </a:lnTo>
                <a:lnTo>
                  <a:pt x="370" y="871"/>
                </a:lnTo>
                <a:lnTo>
                  <a:pt x="337" y="927"/>
                </a:lnTo>
                <a:lnTo>
                  <a:pt x="278" y="990"/>
                </a:lnTo>
                <a:lnTo>
                  <a:pt x="204" y="1055"/>
                </a:lnTo>
                <a:lnTo>
                  <a:pt x="129" y="1119"/>
                </a:lnTo>
                <a:lnTo>
                  <a:pt x="61" y="1181"/>
                </a:lnTo>
                <a:lnTo>
                  <a:pt x="15" y="1236"/>
                </a:lnTo>
                <a:lnTo>
                  <a:pt x="0" y="1282"/>
                </a:lnTo>
                <a:lnTo>
                  <a:pt x="29" y="1319"/>
                </a:lnTo>
                <a:lnTo>
                  <a:pt x="105" y="1343"/>
                </a:lnTo>
                <a:lnTo>
                  <a:pt x="222" y="1364"/>
                </a:lnTo>
                <a:lnTo>
                  <a:pt x="363" y="1383"/>
                </a:lnTo>
                <a:lnTo>
                  <a:pt x="523" y="1401"/>
                </a:lnTo>
                <a:lnTo>
                  <a:pt x="682" y="1413"/>
                </a:lnTo>
                <a:lnTo>
                  <a:pt x="836" y="1424"/>
                </a:lnTo>
                <a:lnTo>
                  <a:pt x="967" y="1429"/>
                </a:lnTo>
                <a:lnTo>
                  <a:pt x="1068" y="1432"/>
                </a:lnTo>
                <a:lnTo>
                  <a:pt x="1131" y="1429"/>
                </a:lnTo>
                <a:lnTo>
                  <a:pt x="1175" y="1427"/>
                </a:lnTo>
                <a:lnTo>
                  <a:pt x="1200" y="1422"/>
                </a:lnTo>
                <a:lnTo>
                  <a:pt x="1212" y="1417"/>
                </a:lnTo>
                <a:lnTo>
                  <a:pt x="1212" y="1410"/>
                </a:lnTo>
                <a:lnTo>
                  <a:pt x="1208" y="1404"/>
                </a:lnTo>
                <a:lnTo>
                  <a:pt x="1203" y="1401"/>
                </a:lnTo>
                <a:lnTo>
                  <a:pt x="1201" y="1401"/>
                </a:lnTo>
                <a:close/>
              </a:path>
            </a:pathLst>
          </a:custGeom>
          <a:solidFill>
            <a:srgbClr val="7899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4" name="Freeform 152"/>
          <p:cNvSpPr>
            <a:spLocks/>
          </p:cNvSpPr>
          <p:nvPr/>
        </p:nvSpPr>
        <p:spPr bwMode="auto">
          <a:xfrm>
            <a:off x="6883400" y="2238864"/>
            <a:ext cx="1822450" cy="2270125"/>
          </a:xfrm>
          <a:custGeom>
            <a:avLst/>
            <a:gdLst>
              <a:gd name="T0" fmla="*/ 2147483647 w 1148"/>
              <a:gd name="T1" fmla="*/ 2147483647 h 1430"/>
              <a:gd name="T2" fmla="*/ 2147483647 w 1148"/>
              <a:gd name="T3" fmla="*/ 2147483647 h 1430"/>
              <a:gd name="T4" fmla="*/ 2147483647 w 1148"/>
              <a:gd name="T5" fmla="*/ 2147483647 h 1430"/>
              <a:gd name="T6" fmla="*/ 2147483647 w 1148"/>
              <a:gd name="T7" fmla="*/ 2147483647 h 1430"/>
              <a:gd name="T8" fmla="*/ 2147483647 w 1148"/>
              <a:gd name="T9" fmla="*/ 1842233590 h 1430"/>
              <a:gd name="T10" fmla="*/ 2147483647 w 1148"/>
              <a:gd name="T11" fmla="*/ 1418848675 h 1430"/>
              <a:gd name="T12" fmla="*/ 2147483647 w 1148"/>
              <a:gd name="T13" fmla="*/ 995460982 h 1430"/>
              <a:gd name="T14" fmla="*/ 2147483647 w 1148"/>
              <a:gd name="T15" fmla="*/ 577114989 h 1430"/>
              <a:gd name="T16" fmla="*/ 2147483647 w 1148"/>
              <a:gd name="T17" fmla="*/ 158769045 h 1430"/>
              <a:gd name="T18" fmla="*/ 2147483647 w 1148"/>
              <a:gd name="T19" fmla="*/ 136088441 h 1430"/>
              <a:gd name="T20" fmla="*/ 2147483647 w 1148"/>
              <a:gd name="T21" fmla="*/ 110886887 h 1430"/>
              <a:gd name="T22" fmla="*/ 2147483647 w 1148"/>
              <a:gd name="T23" fmla="*/ 75604686 h 1430"/>
              <a:gd name="T24" fmla="*/ 2147483647 w 1148"/>
              <a:gd name="T25" fmla="*/ 47883759 h 1430"/>
              <a:gd name="T26" fmla="*/ 2147483647 w 1148"/>
              <a:gd name="T27" fmla="*/ 17640300 h 1430"/>
              <a:gd name="T28" fmla="*/ 2147483647 w 1148"/>
              <a:gd name="T29" fmla="*/ 5040312 h 1430"/>
              <a:gd name="T30" fmla="*/ 2142132695 w 1148"/>
              <a:gd name="T31" fmla="*/ 0 h 1430"/>
              <a:gd name="T32" fmla="*/ 2099289263 w 1148"/>
              <a:gd name="T33" fmla="*/ 22682198 h 1430"/>
              <a:gd name="T34" fmla="*/ 2028724918 w 1148"/>
              <a:gd name="T35" fmla="*/ 63003116 h 1430"/>
              <a:gd name="T36" fmla="*/ 1953120263 w 1148"/>
              <a:gd name="T37" fmla="*/ 141128751 h 1430"/>
              <a:gd name="T38" fmla="*/ 1869955936 w 1148"/>
              <a:gd name="T39" fmla="*/ 246975327 h 1430"/>
              <a:gd name="T40" fmla="*/ 1791830332 w 1148"/>
              <a:gd name="T41" fmla="*/ 383063718 h 1430"/>
              <a:gd name="T42" fmla="*/ 1703625694 w 1148"/>
              <a:gd name="T43" fmla="*/ 541832813 h 1430"/>
              <a:gd name="T44" fmla="*/ 1633060952 w 1148"/>
              <a:gd name="T45" fmla="*/ 730845261 h 1430"/>
              <a:gd name="T46" fmla="*/ 1570056279 w 1148"/>
              <a:gd name="T47" fmla="*/ 940017563 h 1430"/>
              <a:gd name="T48" fmla="*/ 1527214435 w 1148"/>
              <a:gd name="T49" fmla="*/ 1176912170 h 1430"/>
              <a:gd name="T50" fmla="*/ 1469250072 w 1148"/>
              <a:gd name="T51" fmla="*/ 1388606810 h 1430"/>
              <a:gd name="T52" fmla="*/ 1393647004 w 1148"/>
              <a:gd name="T53" fmla="*/ 1554937066 h 1430"/>
              <a:gd name="T54" fmla="*/ 1297881107 w 1148"/>
              <a:gd name="T55" fmla="*/ 1683464594 h 1430"/>
              <a:gd name="T56" fmla="*/ 1199594262 w 1148"/>
              <a:gd name="T57" fmla="*/ 1789311120 h 1430"/>
              <a:gd name="T58" fmla="*/ 1093747744 w 1148"/>
              <a:gd name="T59" fmla="*/ 1877515765 h 1430"/>
              <a:gd name="T60" fmla="*/ 1005541519 w 1148"/>
              <a:gd name="T61" fmla="*/ 1970762308 h 1430"/>
              <a:gd name="T62" fmla="*/ 927417502 w 1148"/>
              <a:gd name="T63" fmla="*/ 2066528213 h 1430"/>
              <a:gd name="T64" fmla="*/ 877014399 w 1148"/>
              <a:gd name="T65" fmla="*/ 2147483647 h 1430"/>
              <a:gd name="T66" fmla="*/ 798888596 w 1148"/>
              <a:gd name="T67" fmla="*/ 2147483647 h 1430"/>
              <a:gd name="T68" fmla="*/ 657761494 w 1148"/>
              <a:gd name="T69" fmla="*/ 2147483647 h 1430"/>
              <a:gd name="T70" fmla="*/ 486389354 w 1148"/>
              <a:gd name="T71" fmla="*/ 2147483647 h 1430"/>
              <a:gd name="T72" fmla="*/ 309978392 w 1148"/>
              <a:gd name="T73" fmla="*/ 2147483647 h 1430"/>
              <a:gd name="T74" fmla="*/ 146169050 w 1148"/>
              <a:gd name="T75" fmla="*/ 2147483647 h 1430"/>
              <a:gd name="T76" fmla="*/ 35282185 w 1148"/>
              <a:gd name="T77" fmla="*/ 2147483647 h 1430"/>
              <a:gd name="T78" fmla="*/ 0 w 1148"/>
              <a:gd name="T79" fmla="*/ 2147483647 h 1430"/>
              <a:gd name="T80" fmla="*/ 70564370 w 1148"/>
              <a:gd name="T81" fmla="*/ 2147483647 h 1430"/>
              <a:gd name="T82" fmla="*/ 252015617 w 1148"/>
              <a:gd name="T83" fmla="*/ 2147483647 h 1430"/>
              <a:gd name="T84" fmla="*/ 529232786 w 1148"/>
              <a:gd name="T85" fmla="*/ 2147483647 h 1430"/>
              <a:gd name="T86" fmla="*/ 869453140 w 1148"/>
              <a:gd name="T87" fmla="*/ 2147483647 h 1430"/>
              <a:gd name="T88" fmla="*/ 1247476416 w 1148"/>
              <a:gd name="T89" fmla="*/ 2147483647 h 1430"/>
              <a:gd name="T90" fmla="*/ 1633060952 w 1148"/>
              <a:gd name="T91" fmla="*/ 2147483647 h 1430"/>
              <a:gd name="T92" fmla="*/ 1998483056 w 1148"/>
              <a:gd name="T93" fmla="*/ 2147483647 h 1430"/>
              <a:gd name="T94" fmla="*/ 2147483647 w 1148"/>
              <a:gd name="T95" fmla="*/ 2147483647 h 1430"/>
              <a:gd name="T96" fmla="*/ 2147483647 w 1148"/>
              <a:gd name="T97" fmla="*/ 2147483647 h 1430"/>
              <a:gd name="T98" fmla="*/ 2147483647 w 1148"/>
              <a:gd name="T99" fmla="*/ 2147483647 h 1430"/>
              <a:gd name="T100" fmla="*/ 2147483647 w 1148"/>
              <a:gd name="T101" fmla="*/ 2147483647 h 1430"/>
              <a:gd name="T102" fmla="*/ 2147483647 w 1148"/>
              <a:gd name="T103" fmla="*/ 2147483647 h 1430"/>
              <a:gd name="T104" fmla="*/ 2147483647 w 1148"/>
              <a:gd name="T105" fmla="*/ 2147483647 h 1430"/>
              <a:gd name="T106" fmla="*/ 2147483647 w 1148"/>
              <a:gd name="T107" fmla="*/ 2147483647 h 1430"/>
              <a:gd name="T108" fmla="*/ 2147483647 w 1148"/>
              <a:gd name="T109" fmla="*/ 2147483647 h 1430"/>
              <a:gd name="T110" fmla="*/ 2147483647 w 1148"/>
              <a:gd name="T111" fmla="*/ 2147483647 h 1430"/>
              <a:gd name="T112" fmla="*/ 2147483647 w 1148"/>
              <a:gd name="T113" fmla="*/ 2147483647 h 143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48"/>
              <a:gd name="T172" fmla="*/ 0 h 1430"/>
              <a:gd name="T173" fmla="*/ 1148 w 1148"/>
              <a:gd name="T174" fmla="*/ 1430 h 143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48" h="1430">
                <a:moveTo>
                  <a:pt x="1137" y="1399"/>
                </a:moveTo>
                <a:lnTo>
                  <a:pt x="1116" y="1231"/>
                </a:lnTo>
                <a:lnTo>
                  <a:pt x="1099" y="1063"/>
                </a:lnTo>
                <a:lnTo>
                  <a:pt x="1078" y="897"/>
                </a:lnTo>
                <a:lnTo>
                  <a:pt x="1060" y="731"/>
                </a:lnTo>
                <a:lnTo>
                  <a:pt x="1041" y="563"/>
                </a:lnTo>
                <a:lnTo>
                  <a:pt x="1024" y="395"/>
                </a:lnTo>
                <a:lnTo>
                  <a:pt x="1004" y="229"/>
                </a:lnTo>
                <a:lnTo>
                  <a:pt x="987" y="63"/>
                </a:lnTo>
                <a:lnTo>
                  <a:pt x="959" y="54"/>
                </a:lnTo>
                <a:lnTo>
                  <a:pt x="938" y="44"/>
                </a:lnTo>
                <a:lnTo>
                  <a:pt x="917" y="30"/>
                </a:lnTo>
                <a:lnTo>
                  <a:pt x="901" y="19"/>
                </a:lnTo>
                <a:lnTo>
                  <a:pt x="885" y="7"/>
                </a:lnTo>
                <a:lnTo>
                  <a:pt x="870" y="2"/>
                </a:lnTo>
                <a:lnTo>
                  <a:pt x="850" y="0"/>
                </a:lnTo>
                <a:lnTo>
                  <a:pt x="833" y="9"/>
                </a:lnTo>
                <a:lnTo>
                  <a:pt x="805" y="25"/>
                </a:lnTo>
                <a:lnTo>
                  <a:pt x="775" y="56"/>
                </a:lnTo>
                <a:lnTo>
                  <a:pt x="742" y="98"/>
                </a:lnTo>
                <a:lnTo>
                  <a:pt x="711" y="152"/>
                </a:lnTo>
                <a:lnTo>
                  <a:pt x="676" y="215"/>
                </a:lnTo>
                <a:lnTo>
                  <a:pt x="648" y="290"/>
                </a:lnTo>
                <a:lnTo>
                  <a:pt x="623" y="373"/>
                </a:lnTo>
                <a:lnTo>
                  <a:pt x="606" y="467"/>
                </a:lnTo>
                <a:lnTo>
                  <a:pt x="583" y="551"/>
                </a:lnTo>
                <a:lnTo>
                  <a:pt x="553" y="617"/>
                </a:lnTo>
                <a:lnTo>
                  <a:pt x="515" y="668"/>
                </a:lnTo>
                <a:lnTo>
                  <a:pt x="476" y="710"/>
                </a:lnTo>
                <a:lnTo>
                  <a:pt x="434" y="745"/>
                </a:lnTo>
                <a:lnTo>
                  <a:pt x="399" y="782"/>
                </a:lnTo>
                <a:lnTo>
                  <a:pt x="368" y="820"/>
                </a:lnTo>
                <a:lnTo>
                  <a:pt x="348" y="869"/>
                </a:lnTo>
                <a:lnTo>
                  <a:pt x="317" y="925"/>
                </a:lnTo>
                <a:lnTo>
                  <a:pt x="261" y="986"/>
                </a:lnTo>
                <a:lnTo>
                  <a:pt x="193" y="1051"/>
                </a:lnTo>
                <a:lnTo>
                  <a:pt x="123" y="1116"/>
                </a:lnTo>
                <a:lnTo>
                  <a:pt x="58" y="1177"/>
                </a:lnTo>
                <a:lnTo>
                  <a:pt x="14" y="1233"/>
                </a:lnTo>
                <a:lnTo>
                  <a:pt x="0" y="1278"/>
                </a:lnTo>
                <a:lnTo>
                  <a:pt x="28" y="1313"/>
                </a:lnTo>
                <a:lnTo>
                  <a:pt x="100" y="1338"/>
                </a:lnTo>
                <a:lnTo>
                  <a:pt x="210" y="1362"/>
                </a:lnTo>
                <a:lnTo>
                  <a:pt x="345" y="1381"/>
                </a:lnTo>
                <a:lnTo>
                  <a:pt x="495" y="1399"/>
                </a:lnTo>
                <a:lnTo>
                  <a:pt x="648" y="1411"/>
                </a:lnTo>
                <a:lnTo>
                  <a:pt x="793" y="1422"/>
                </a:lnTo>
                <a:lnTo>
                  <a:pt x="917" y="1427"/>
                </a:lnTo>
                <a:lnTo>
                  <a:pt x="1011" y="1430"/>
                </a:lnTo>
                <a:lnTo>
                  <a:pt x="1073" y="1427"/>
                </a:lnTo>
                <a:lnTo>
                  <a:pt x="1113" y="1425"/>
                </a:lnTo>
                <a:lnTo>
                  <a:pt x="1136" y="1420"/>
                </a:lnTo>
                <a:lnTo>
                  <a:pt x="1148" y="1415"/>
                </a:lnTo>
                <a:lnTo>
                  <a:pt x="1148" y="1408"/>
                </a:lnTo>
                <a:lnTo>
                  <a:pt x="1144" y="1402"/>
                </a:lnTo>
                <a:lnTo>
                  <a:pt x="1139" y="1399"/>
                </a:lnTo>
                <a:lnTo>
                  <a:pt x="1137" y="1399"/>
                </a:lnTo>
                <a:close/>
              </a:path>
            </a:pathLst>
          </a:custGeom>
          <a:solidFill>
            <a:srgbClr val="82A1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5" name="Freeform 153"/>
          <p:cNvSpPr>
            <a:spLocks/>
          </p:cNvSpPr>
          <p:nvPr/>
        </p:nvSpPr>
        <p:spPr bwMode="auto">
          <a:xfrm>
            <a:off x="6981825" y="2242039"/>
            <a:ext cx="1720850" cy="2266950"/>
          </a:xfrm>
          <a:custGeom>
            <a:avLst/>
            <a:gdLst>
              <a:gd name="T0" fmla="*/ 2147483647 w 1084"/>
              <a:gd name="T1" fmla="*/ 2147483647 h 1428"/>
              <a:gd name="T2" fmla="*/ 2147483647 w 1084"/>
              <a:gd name="T3" fmla="*/ 2147483647 h 1428"/>
              <a:gd name="T4" fmla="*/ 2147483647 w 1084"/>
              <a:gd name="T5" fmla="*/ 2147483647 h 1428"/>
              <a:gd name="T6" fmla="*/ 2147483647 w 1084"/>
              <a:gd name="T7" fmla="*/ 2147483647 h 1428"/>
              <a:gd name="T8" fmla="*/ 2147483647 w 1084"/>
              <a:gd name="T9" fmla="*/ 1837193278 h 1428"/>
              <a:gd name="T10" fmla="*/ 2147483647 w 1084"/>
              <a:gd name="T11" fmla="*/ 1413808363 h 1428"/>
              <a:gd name="T12" fmla="*/ 2147483647 w 1084"/>
              <a:gd name="T13" fmla="*/ 1000501292 h 1428"/>
              <a:gd name="T14" fmla="*/ 2147483647 w 1084"/>
              <a:gd name="T15" fmla="*/ 577114989 h 1428"/>
              <a:gd name="T16" fmla="*/ 2147483647 w 1084"/>
              <a:gd name="T17" fmla="*/ 163810944 h 1428"/>
              <a:gd name="T18" fmla="*/ 2147483647 w 1084"/>
              <a:gd name="T19" fmla="*/ 136088441 h 1428"/>
              <a:gd name="T20" fmla="*/ 2147483647 w 1084"/>
              <a:gd name="T21" fmla="*/ 110886887 h 1428"/>
              <a:gd name="T22" fmla="*/ 2147483647 w 1084"/>
              <a:gd name="T23" fmla="*/ 75604686 h 1428"/>
              <a:gd name="T24" fmla="*/ 2127011711 w 1084"/>
              <a:gd name="T25" fmla="*/ 47883759 h 1428"/>
              <a:gd name="T26" fmla="*/ 2089208590 w 1084"/>
              <a:gd name="T27" fmla="*/ 17640300 h 1428"/>
              <a:gd name="T28" fmla="*/ 2048886108 w 1084"/>
              <a:gd name="T29" fmla="*/ 5040312 h 1428"/>
              <a:gd name="T30" fmla="*/ 2003523316 w 1084"/>
              <a:gd name="T31" fmla="*/ 0 h 1428"/>
              <a:gd name="T32" fmla="*/ 1965721783 w 1084"/>
              <a:gd name="T33" fmla="*/ 22682198 h 1428"/>
              <a:gd name="T34" fmla="*/ 1902717112 w 1084"/>
              <a:gd name="T35" fmla="*/ 60483754 h 1428"/>
              <a:gd name="T36" fmla="*/ 1832152768 w 1084"/>
              <a:gd name="T37" fmla="*/ 141128751 h 1428"/>
              <a:gd name="T38" fmla="*/ 1754028754 w 1084"/>
              <a:gd name="T39" fmla="*/ 246975327 h 1428"/>
              <a:gd name="T40" fmla="*/ 1678424100 w 1084"/>
              <a:gd name="T41" fmla="*/ 383063718 h 1428"/>
              <a:gd name="T42" fmla="*/ 1600298101 w 1084"/>
              <a:gd name="T43" fmla="*/ 541832813 h 1428"/>
              <a:gd name="T44" fmla="*/ 1529733758 w 1084"/>
              <a:gd name="T45" fmla="*/ 730845261 h 1428"/>
              <a:gd name="T46" fmla="*/ 1471770984 w 1084"/>
              <a:gd name="T47" fmla="*/ 942538512 h 1428"/>
              <a:gd name="T48" fmla="*/ 1436488812 w 1084"/>
              <a:gd name="T49" fmla="*/ 1179433119 h 1428"/>
              <a:gd name="T50" fmla="*/ 1383564761 w 1084"/>
              <a:gd name="T51" fmla="*/ 1388606810 h 1428"/>
              <a:gd name="T52" fmla="*/ 1313002005 w 1084"/>
              <a:gd name="T53" fmla="*/ 1554937065 h 1428"/>
              <a:gd name="T54" fmla="*/ 1219755472 w 1084"/>
              <a:gd name="T55" fmla="*/ 1683464593 h 1428"/>
              <a:gd name="T56" fmla="*/ 1126508939 w 1084"/>
              <a:gd name="T57" fmla="*/ 1784270809 h 1428"/>
              <a:gd name="T58" fmla="*/ 1025702735 w 1084"/>
              <a:gd name="T59" fmla="*/ 1872475453 h 1428"/>
              <a:gd name="T60" fmla="*/ 942538410 w 1084"/>
              <a:gd name="T61" fmla="*/ 1960681686 h 1428"/>
              <a:gd name="T62" fmla="*/ 866933756 w 1084"/>
              <a:gd name="T63" fmla="*/ 2056447591 h 1428"/>
              <a:gd name="T64" fmla="*/ 824090127 w 1084"/>
              <a:gd name="T65" fmla="*/ 2147483647 h 1428"/>
              <a:gd name="T66" fmla="*/ 748485474 w 1084"/>
              <a:gd name="T67" fmla="*/ 2147483647 h 1428"/>
              <a:gd name="T68" fmla="*/ 619958357 w 1084"/>
              <a:gd name="T69" fmla="*/ 2147483647 h 1428"/>
              <a:gd name="T70" fmla="*/ 456147480 w 1084"/>
              <a:gd name="T71" fmla="*/ 2147483647 h 1428"/>
              <a:gd name="T72" fmla="*/ 289817144 w 1084"/>
              <a:gd name="T73" fmla="*/ 2147483647 h 1428"/>
              <a:gd name="T74" fmla="*/ 136088426 w 1084"/>
              <a:gd name="T75" fmla="*/ 2147483647 h 1428"/>
              <a:gd name="T76" fmla="*/ 35282184 w 1084"/>
              <a:gd name="T77" fmla="*/ 2147483647 h 1428"/>
              <a:gd name="T78" fmla="*/ 0 w 1084"/>
              <a:gd name="T79" fmla="*/ 2147483647 h 1428"/>
              <a:gd name="T80" fmla="*/ 70564368 w 1084"/>
              <a:gd name="T81" fmla="*/ 2147483647 h 1428"/>
              <a:gd name="T82" fmla="*/ 244454352 w 1084"/>
              <a:gd name="T83" fmla="*/ 2147483647 h 1428"/>
              <a:gd name="T84" fmla="*/ 509071532 w 1084"/>
              <a:gd name="T85" fmla="*/ 2147483647 h 1428"/>
              <a:gd name="T86" fmla="*/ 831651386 w 1084"/>
              <a:gd name="T87" fmla="*/ 2147483647 h 1428"/>
              <a:gd name="T88" fmla="*/ 1189513611 w 1084"/>
              <a:gd name="T89" fmla="*/ 2147483647 h 1428"/>
              <a:gd name="T90" fmla="*/ 1549894999 w 1084"/>
              <a:gd name="T91" fmla="*/ 2147483647 h 1428"/>
              <a:gd name="T92" fmla="*/ 1890117130 w 1084"/>
              <a:gd name="T93" fmla="*/ 2147483647 h 1428"/>
              <a:gd name="T94" fmla="*/ 2147483647 w 1084"/>
              <a:gd name="T95" fmla="*/ 2147483647 h 1428"/>
              <a:gd name="T96" fmla="*/ 2147483647 w 1084"/>
              <a:gd name="T97" fmla="*/ 2147483647 h 1428"/>
              <a:gd name="T98" fmla="*/ 2147483647 w 1084"/>
              <a:gd name="T99" fmla="*/ 2147483647 h 1428"/>
              <a:gd name="T100" fmla="*/ 2147483647 w 1084"/>
              <a:gd name="T101" fmla="*/ 2147483647 h 1428"/>
              <a:gd name="T102" fmla="*/ 2147483647 w 1084"/>
              <a:gd name="T103" fmla="*/ 2147483647 h 1428"/>
              <a:gd name="T104" fmla="*/ 2147483647 w 1084"/>
              <a:gd name="T105" fmla="*/ 2147483647 h 1428"/>
              <a:gd name="T106" fmla="*/ 2147483647 w 1084"/>
              <a:gd name="T107" fmla="*/ 2147483647 h 1428"/>
              <a:gd name="T108" fmla="*/ 2147483647 w 1084"/>
              <a:gd name="T109" fmla="*/ 2147483647 h 1428"/>
              <a:gd name="T110" fmla="*/ 2147483647 w 1084"/>
              <a:gd name="T111" fmla="*/ 2147483647 h 1428"/>
              <a:gd name="T112" fmla="*/ 2147483647 w 1084"/>
              <a:gd name="T113" fmla="*/ 2147483647 h 14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4"/>
              <a:gd name="T172" fmla="*/ 0 h 1428"/>
              <a:gd name="T173" fmla="*/ 1084 w 1084"/>
              <a:gd name="T174" fmla="*/ 1428 h 14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4" h="1428">
                <a:moveTo>
                  <a:pt x="1075" y="1397"/>
                </a:moveTo>
                <a:lnTo>
                  <a:pt x="1054" y="1229"/>
                </a:lnTo>
                <a:lnTo>
                  <a:pt x="1037" y="1061"/>
                </a:lnTo>
                <a:lnTo>
                  <a:pt x="1018" y="895"/>
                </a:lnTo>
                <a:lnTo>
                  <a:pt x="1000" y="729"/>
                </a:lnTo>
                <a:lnTo>
                  <a:pt x="979" y="561"/>
                </a:lnTo>
                <a:lnTo>
                  <a:pt x="962" y="397"/>
                </a:lnTo>
                <a:lnTo>
                  <a:pt x="942" y="229"/>
                </a:lnTo>
                <a:lnTo>
                  <a:pt x="925" y="65"/>
                </a:lnTo>
                <a:lnTo>
                  <a:pt x="899" y="54"/>
                </a:lnTo>
                <a:lnTo>
                  <a:pt x="878" y="44"/>
                </a:lnTo>
                <a:lnTo>
                  <a:pt x="860" y="30"/>
                </a:lnTo>
                <a:lnTo>
                  <a:pt x="844" y="19"/>
                </a:lnTo>
                <a:lnTo>
                  <a:pt x="829" y="7"/>
                </a:lnTo>
                <a:lnTo>
                  <a:pt x="813" y="2"/>
                </a:lnTo>
                <a:lnTo>
                  <a:pt x="795" y="0"/>
                </a:lnTo>
                <a:lnTo>
                  <a:pt x="780" y="9"/>
                </a:lnTo>
                <a:lnTo>
                  <a:pt x="755" y="24"/>
                </a:lnTo>
                <a:lnTo>
                  <a:pt x="727" y="56"/>
                </a:lnTo>
                <a:lnTo>
                  <a:pt x="696" y="98"/>
                </a:lnTo>
                <a:lnTo>
                  <a:pt x="666" y="152"/>
                </a:lnTo>
                <a:lnTo>
                  <a:pt x="635" y="215"/>
                </a:lnTo>
                <a:lnTo>
                  <a:pt x="607" y="290"/>
                </a:lnTo>
                <a:lnTo>
                  <a:pt x="584" y="374"/>
                </a:lnTo>
                <a:lnTo>
                  <a:pt x="570" y="468"/>
                </a:lnTo>
                <a:lnTo>
                  <a:pt x="549" y="551"/>
                </a:lnTo>
                <a:lnTo>
                  <a:pt x="521" y="617"/>
                </a:lnTo>
                <a:lnTo>
                  <a:pt x="484" y="668"/>
                </a:lnTo>
                <a:lnTo>
                  <a:pt x="447" y="708"/>
                </a:lnTo>
                <a:lnTo>
                  <a:pt x="407" y="743"/>
                </a:lnTo>
                <a:lnTo>
                  <a:pt x="374" y="778"/>
                </a:lnTo>
                <a:lnTo>
                  <a:pt x="344" y="816"/>
                </a:lnTo>
                <a:lnTo>
                  <a:pt x="327" y="864"/>
                </a:lnTo>
                <a:lnTo>
                  <a:pt x="297" y="920"/>
                </a:lnTo>
                <a:lnTo>
                  <a:pt x="246" y="982"/>
                </a:lnTo>
                <a:lnTo>
                  <a:pt x="181" y="1047"/>
                </a:lnTo>
                <a:lnTo>
                  <a:pt x="115" y="1112"/>
                </a:lnTo>
                <a:lnTo>
                  <a:pt x="54" y="1171"/>
                </a:lnTo>
                <a:lnTo>
                  <a:pt x="14" y="1227"/>
                </a:lnTo>
                <a:lnTo>
                  <a:pt x="0" y="1273"/>
                </a:lnTo>
                <a:lnTo>
                  <a:pt x="28" y="1309"/>
                </a:lnTo>
                <a:lnTo>
                  <a:pt x="97" y="1334"/>
                </a:lnTo>
                <a:lnTo>
                  <a:pt x="202" y="1358"/>
                </a:lnTo>
                <a:lnTo>
                  <a:pt x="330" y="1378"/>
                </a:lnTo>
                <a:lnTo>
                  <a:pt x="472" y="1397"/>
                </a:lnTo>
                <a:lnTo>
                  <a:pt x="615" y="1409"/>
                </a:lnTo>
                <a:lnTo>
                  <a:pt x="750" y="1420"/>
                </a:lnTo>
                <a:lnTo>
                  <a:pt x="867" y="1425"/>
                </a:lnTo>
                <a:lnTo>
                  <a:pt x="956" y="1428"/>
                </a:lnTo>
                <a:lnTo>
                  <a:pt x="1014" y="1425"/>
                </a:lnTo>
                <a:lnTo>
                  <a:pt x="1053" y="1423"/>
                </a:lnTo>
                <a:lnTo>
                  <a:pt x="1074" y="1418"/>
                </a:lnTo>
                <a:lnTo>
                  <a:pt x="1084" y="1413"/>
                </a:lnTo>
                <a:lnTo>
                  <a:pt x="1084" y="1406"/>
                </a:lnTo>
                <a:lnTo>
                  <a:pt x="1082" y="1400"/>
                </a:lnTo>
                <a:lnTo>
                  <a:pt x="1077" y="1397"/>
                </a:lnTo>
                <a:lnTo>
                  <a:pt x="1075" y="1397"/>
                </a:lnTo>
                <a:close/>
              </a:path>
            </a:pathLst>
          </a:custGeom>
          <a:solidFill>
            <a:srgbClr val="8CA8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6" name="Freeform 154"/>
          <p:cNvSpPr>
            <a:spLocks/>
          </p:cNvSpPr>
          <p:nvPr/>
        </p:nvSpPr>
        <p:spPr bwMode="auto">
          <a:xfrm>
            <a:off x="7083425" y="2246802"/>
            <a:ext cx="1619250" cy="2262187"/>
          </a:xfrm>
          <a:custGeom>
            <a:avLst/>
            <a:gdLst>
              <a:gd name="T0" fmla="*/ 2147483647 w 1020"/>
              <a:gd name="T1" fmla="*/ 2147483647 h 1425"/>
              <a:gd name="T2" fmla="*/ 2147483647 w 1020"/>
              <a:gd name="T3" fmla="*/ 2147483647 h 1425"/>
              <a:gd name="T4" fmla="*/ 2147483647 w 1020"/>
              <a:gd name="T5" fmla="*/ 2147483647 h 1425"/>
              <a:gd name="T6" fmla="*/ 2147483647 w 1020"/>
              <a:gd name="T7" fmla="*/ 2147483647 h 1425"/>
              <a:gd name="T8" fmla="*/ 2147483647 w 1020"/>
              <a:gd name="T9" fmla="*/ 1837192871 h 1425"/>
              <a:gd name="T10" fmla="*/ 2147483647 w 1020"/>
              <a:gd name="T11" fmla="*/ 1416327411 h 1425"/>
              <a:gd name="T12" fmla="*/ 2147483647 w 1020"/>
              <a:gd name="T13" fmla="*/ 997981709 h 1425"/>
              <a:gd name="T14" fmla="*/ 2147483647 w 1020"/>
              <a:gd name="T15" fmla="*/ 577114861 h 1425"/>
              <a:gd name="T16" fmla="*/ 2147483647 w 1020"/>
              <a:gd name="T17" fmla="*/ 158769010 h 1425"/>
              <a:gd name="T18" fmla="*/ 2106850914 w 1020"/>
              <a:gd name="T19" fmla="*/ 138607771 h 1425"/>
              <a:gd name="T20" fmla="*/ 2058968751 w 1020"/>
              <a:gd name="T21" fmla="*/ 110886862 h 1425"/>
              <a:gd name="T22" fmla="*/ 2016125311 w 1020"/>
              <a:gd name="T23" fmla="*/ 75604670 h 1425"/>
              <a:gd name="T24" fmla="*/ 1980843132 w 1020"/>
              <a:gd name="T25" fmla="*/ 50403109 h 1425"/>
              <a:gd name="T26" fmla="*/ 1940520642 w 1020"/>
              <a:gd name="T27" fmla="*/ 17640296 h 1425"/>
              <a:gd name="T28" fmla="*/ 1905238463 w 1020"/>
              <a:gd name="T29" fmla="*/ 5040311 h 1425"/>
              <a:gd name="T30" fmla="*/ 1859875661 w 1020"/>
              <a:gd name="T31" fmla="*/ 0 h 1425"/>
              <a:gd name="T32" fmla="*/ 1822074120 w 1020"/>
              <a:gd name="T33" fmla="*/ 17640296 h 1425"/>
              <a:gd name="T34" fmla="*/ 1764109747 w 1020"/>
              <a:gd name="T35" fmla="*/ 57962792 h 1425"/>
              <a:gd name="T36" fmla="*/ 1698585700 w 1020"/>
              <a:gd name="T37" fmla="*/ 138607771 h 1425"/>
              <a:gd name="T38" fmla="*/ 1628020945 w 1020"/>
              <a:gd name="T39" fmla="*/ 244454324 h 1425"/>
              <a:gd name="T40" fmla="*/ 1557456587 w 1020"/>
              <a:gd name="T41" fmla="*/ 380542685 h 1425"/>
              <a:gd name="T42" fmla="*/ 1486892228 w 1020"/>
              <a:gd name="T43" fmla="*/ 539313332 h 1425"/>
              <a:gd name="T44" fmla="*/ 1423889131 w 1020"/>
              <a:gd name="T45" fmla="*/ 728324150 h 1425"/>
              <a:gd name="T46" fmla="*/ 1370965069 w 1020"/>
              <a:gd name="T47" fmla="*/ 934977045 h 1425"/>
              <a:gd name="T48" fmla="*/ 1335682890 w 1020"/>
              <a:gd name="T49" fmla="*/ 1171871599 h 1425"/>
              <a:gd name="T50" fmla="*/ 1287799139 w 1020"/>
              <a:gd name="T51" fmla="*/ 1381045243 h 1425"/>
              <a:gd name="T52" fmla="*/ 1222276679 w 1020"/>
              <a:gd name="T53" fmla="*/ 1547375462 h 1425"/>
              <a:gd name="T54" fmla="*/ 1139110749 w 1020"/>
              <a:gd name="T55" fmla="*/ 1675902962 h 1425"/>
              <a:gd name="T56" fmla="*/ 1050906095 w 1020"/>
              <a:gd name="T57" fmla="*/ 1776709155 h 1425"/>
              <a:gd name="T58" fmla="*/ 957659543 w 1020"/>
              <a:gd name="T59" fmla="*/ 1864915368 h 1425"/>
              <a:gd name="T60" fmla="*/ 877014562 w 1020"/>
              <a:gd name="T61" fmla="*/ 1953119993 h 1425"/>
              <a:gd name="T62" fmla="*/ 806450005 w 1020"/>
              <a:gd name="T63" fmla="*/ 2048885876 h 1425"/>
              <a:gd name="T64" fmla="*/ 768648464 w 1020"/>
              <a:gd name="T65" fmla="*/ 2147483647 h 1425"/>
              <a:gd name="T66" fmla="*/ 698084106 w 1020"/>
              <a:gd name="T67" fmla="*/ 2147483647 h 1425"/>
              <a:gd name="T68" fmla="*/ 577116635 w 1020"/>
              <a:gd name="T69" fmla="*/ 2147483647 h 1425"/>
              <a:gd name="T70" fmla="*/ 423386347 w 1020"/>
              <a:gd name="T71" fmla="*/ 2147483647 h 1425"/>
              <a:gd name="T72" fmla="*/ 269657547 w 1020"/>
              <a:gd name="T73" fmla="*/ 2147483647 h 1425"/>
              <a:gd name="T74" fmla="*/ 123488470 w 1020"/>
              <a:gd name="T75" fmla="*/ 2147483647 h 1425"/>
              <a:gd name="T76" fmla="*/ 27722518 w 1020"/>
              <a:gd name="T77" fmla="*/ 2147483647 h 1425"/>
              <a:gd name="T78" fmla="*/ 0 w 1020"/>
              <a:gd name="T79" fmla="*/ 2147483647 h 1425"/>
              <a:gd name="T80" fmla="*/ 65524072 w 1020"/>
              <a:gd name="T81" fmla="*/ 2147483647 h 1425"/>
              <a:gd name="T82" fmla="*/ 229335057 w 1020"/>
              <a:gd name="T83" fmla="*/ 2147483647 h 1425"/>
              <a:gd name="T84" fmla="*/ 476310409 w 1020"/>
              <a:gd name="T85" fmla="*/ 2147483647 h 1425"/>
              <a:gd name="T86" fmla="*/ 776208138 w 1020"/>
              <a:gd name="T87" fmla="*/ 2147483647 h 1425"/>
              <a:gd name="T88" fmla="*/ 1116430142 w 1020"/>
              <a:gd name="T89" fmla="*/ 2147483647 h 1425"/>
              <a:gd name="T90" fmla="*/ 1456650361 w 1020"/>
              <a:gd name="T91" fmla="*/ 2147483647 h 1425"/>
              <a:gd name="T92" fmla="*/ 1776711318 w 1020"/>
              <a:gd name="T93" fmla="*/ 2147483647 h 1425"/>
              <a:gd name="T94" fmla="*/ 2053928440 w 1020"/>
              <a:gd name="T95" fmla="*/ 2147483647 h 1425"/>
              <a:gd name="T96" fmla="*/ 2147483647 w 1020"/>
              <a:gd name="T97" fmla="*/ 2147483647 h 1425"/>
              <a:gd name="T98" fmla="*/ 2147483647 w 1020"/>
              <a:gd name="T99" fmla="*/ 2147483647 h 1425"/>
              <a:gd name="T100" fmla="*/ 2147483647 w 1020"/>
              <a:gd name="T101" fmla="*/ 2147483647 h 1425"/>
              <a:gd name="T102" fmla="*/ 2147483647 w 1020"/>
              <a:gd name="T103" fmla="*/ 2147483647 h 1425"/>
              <a:gd name="T104" fmla="*/ 2147483647 w 1020"/>
              <a:gd name="T105" fmla="*/ 2147483647 h 1425"/>
              <a:gd name="T106" fmla="*/ 2147483647 w 1020"/>
              <a:gd name="T107" fmla="*/ 2147483647 h 1425"/>
              <a:gd name="T108" fmla="*/ 2147483647 w 1020"/>
              <a:gd name="T109" fmla="*/ 2147483647 h 1425"/>
              <a:gd name="T110" fmla="*/ 2147483647 w 1020"/>
              <a:gd name="T111" fmla="*/ 2147483647 h 1425"/>
              <a:gd name="T112" fmla="*/ 2147483647 w 1020"/>
              <a:gd name="T113" fmla="*/ 2147483647 h 14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20"/>
              <a:gd name="T172" fmla="*/ 0 h 1425"/>
              <a:gd name="T173" fmla="*/ 1020 w 1020"/>
              <a:gd name="T174" fmla="*/ 1425 h 142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20" h="1425">
                <a:moveTo>
                  <a:pt x="1011" y="1394"/>
                </a:moveTo>
                <a:lnTo>
                  <a:pt x="992" y="1226"/>
                </a:lnTo>
                <a:lnTo>
                  <a:pt x="973" y="1062"/>
                </a:lnTo>
                <a:lnTo>
                  <a:pt x="954" y="894"/>
                </a:lnTo>
                <a:lnTo>
                  <a:pt x="936" y="729"/>
                </a:lnTo>
                <a:lnTo>
                  <a:pt x="917" y="562"/>
                </a:lnTo>
                <a:lnTo>
                  <a:pt x="898" y="396"/>
                </a:lnTo>
                <a:lnTo>
                  <a:pt x="878" y="229"/>
                </a:lnTo>
                <a:lnTo>
                  <a:pt x="861" y="63"/>
                </a:lnTo>
                <a:lnTo>
                  <a:pt x="836" y="55"/>
                </a:lnTo>
                <a:lnTo>
                  <a:pt x="817" y="44"/>
                </a:lnTo>
                <a:lnTo>
                  <a:pt x="800" y="30"/>
                </a:lnTo>
                <a:lnTo>
                  <a:pt x="786" y="20"/>
                </a:lnTo>
                <a:lnTo>
                  <a:pt x="770" y="7"/>
                </a:lnTo>
                <a:lnTo>
                  <a:pt x="756" y="2"/>
                </a:lnTo>
                <a:lnTo>
                  <a:pt x="738" y="0"/>
                </a:lnTo>
                <a:lnTo>
                  <a:pt x="723" y="7"/>
                </a:lnTo>
                <a:lnTo>
                  <a:pt x="700" y="23"/>
                </a:lnTo>
                <a:lnTo>
                  <a:pt x="674" y="55"/>
                </a:lnTo>
                <a:lnTo>
                  <a:pt x="646" y="97"/>
                </a:lnTo>
                <a:lnTo>
                  <a:pt x="618" y="151"/>
                </a:lnTo>
                <a:lnTo>
                  <a:pt x="590" y="214"/>
                </a:lnTo>
                <a:lnTo>
                  <a:pt x="565" y="289"/>
                </a:lnTo>
                <a:lnTo>
                  <a:pt x="544" y="371"/>
                </a:lnTo>
                <a:lnTo>
                  <a:pt x="530" y="465"/>
                </a:lnTo>
                <a:lnTo>
                  <a:pt x="511" y="548"/>
                </a:lnTo>
                <a:lnTo>
                  <a:pt x="485" y="614"/>
                </a:lnTo>
                <a:lnTo>
                  <a:pt x="452" y="665"/>
                </a:lnTo>
                <a:lnTo>
                  <a:pt x="417" y="705"/>
                </a:lnTo>
                <a:lnTo>
                  <a:pt x="380" y="740"/>
                </a:lnTo>
                <a:lnTo>
                  <a:pt x="348" y="775"/>
                </a:lnTo>
                <a:lnTo>
                  <a:pt x="320" y="813"/>
                </a:lnTo>
                <a:lnTo>
                  <a:pt x="305" y="861"/>
                </a:lnTo>
                <a:lnTo>
                  <a:pt x="277" y="917"/>
                </a:lnTo>
                <a:lnTo>
                  <a:pt x="229" y="979"/>
                </a:lnTo>
                <a:lnTo>
                  <a:pt x="168" y="1042"/>
                </a:lnTo>
                <a:lnTo>
                  <a:pt x="107" y="1107"/>
                </a:lnTo>
                <a:lnTo>
                  <a:pt x="49" y="1167"/>
                </a:lnTo>
                <a:lnTo>
                  <a:pt x="11" y="1222"/>
                </a:lnTo>
                <a:lnTo>
                  <a:pt x="0" y="1268"/>
                </a:lnTo>
                <a:lnTo>
                  <a:pt x="26" y="1303"/>
                </a:lnTo>
                <a:lnTo>
                  <a:pt x="91" y="1327"/>
                </a:lnTo>
                <a:lnTo>
                  <a:pt x="189" y="1352"/>
                </a:lnTo>
                <a:lnTo>
                  <a:pt x="308" y="1371"/>
                </a:lnTo>
                <a:lnTo>
                  <a:pt x="443" y="1390"/>
                </a:lnTo>
                <a:lnTo>
                  <a:pt x="578" y="1403"/>
                </a:lnTo>
                <a:lnTo>
                  <a:pt x="705" y="1415"/>
                </a:lnTo>
                <a:lnTo>
                  <a:pt x="815" y="1420"/>
                </a:lnTo>
                <a:lnTo>
                  <a:pt x="899" y="1425"/>
                </a:lnTo>
                <a:lnTo>
                  <a:pt x="954" y="1422"/>
                </a:lnTo>
                <a:lnTo>
                  <a:pt x="990" y="1420"/>
                </a:lnTo>
                <a:lnTo>
                  <a:pt x="1010" y="1415"/>
                </a:lnTo>
                <a:lnTo>
                  <a:pt x="1020" y="1410"/>
                </a:lnTo>
                <a:lnTo>
                  <a:pt x="1020" y="1403"/>
                </a:lnTo>
                <a:lnTo>
                  <a:pt x="1018" y="1397"/>
                </a:lnTo>
                <a:lnTo>
                  <a:pt x="1013" y="1394"/>
                </a:lnTo>
                <a:lnTo>
                  <a:pt x="1011" y="1394"/>
                </a:lnTo>
                <a:close/>
              </a:path>
            </a:pathLst>
          </a:custGeom>
          <a:solidFill>
            <a:srgbClr val="96B0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 name="Freeform 155"/>
          <p:cNvSpPr>
            <a:spLocks/>
          </p:cNvSpPr>
          <p:nvPr/>
        </p:nvSpPr>
        <p:spPr bwMode="auto">
          <a:xfrm>
            <a:off x="7186613" y="2253152"/>
            <a:ext cx="1519237" cy="2255837"/>
          </a:xfrm>
          <a:custGeom>
            <a:avLst/>
            <a:gdLst>
              <a:gd name="T0" fmla="*/ 2147483647 w 957"/>
              <a:gd name="T1" fmla="*/ 2147483647 h 1421"/>
              <a:gd name="T2" fmla="*/ 2147483647 w 957"/>
              <a:gd name="T3" fmla="*/ 2147483647 h 1421"/>
              <a:gd name="T4" fmla="*/ 2147483647 w 957"/>
              <a:gd name="T5" fmla="*/ 2147483647 h 1421"/>
              <a:gd name="T6" fmla="*/ 2147483647 w 957"/>
              <a:gd name="T7" fmla="*/ 2147483647 h 1421"/>
              <a:gd name="T8" fmla="*/ 2147483647 w 957"/>
              <a:gd name="T9" fmla="*/ 1827112248 h 1421"/>
              <a:gd name="T10" fmla="*/ 2147172664 w 957"/>
              <a:gd name="T11" fmla="*/ 1406246789 h 1421"/>
              <a:gd name="T12" fmla="*/ 2101809878 w 957"/>
              <a:gd name="T13" fmla="*/ 990420450 h 1421"/>
              <a:gd name="T14" fmla="*/ 2053926144 w 957"/>
              <a:gd name="T15" fmla="*/ 567034240 h 1421"/>
              <a:gd name="T16" fmla="*/ 2011084306 w 957"/>
              <a:gd name="T17" fmla="*/ 153728700 h 1421"/>
              <a:gd name="T18" fmla="*/ 1948079643 w 957"/>
              <a:gd name="T19" fmla="*/ 131048101 h 1421"/>
              <a:gd name="T20" fmla="*/ 1905237806 w 957"/>
              <a:gd name="T21" fmla="*/ 105846552 h 1421"/>
              <a:gd name="T22" fmla="*/ 1859875020 w 957"/>
              <a:gd name="T23" fmla="*/ 70564360 h 1421"/>
              <a:gd name="T24" fmla="*/ 1829633162 w 957"/>
              <a:gd name="T25" fmla="*/ 42841851 h 1421"/>
              <a:gd name="T26" fmla="*/ 1789310686 w 957"/>
              <a:gd name="T27" fmla="*/ 12599983 h 1421"/>
              <a:gd name="T28" fmla="*/ 1759068829 w 957"/>
              <a:gd name="T29" fmla="*/ 0 h 1421"/>
              <a:gd name="T30" fmla="*/ 1718746352 w 957"/>
              <a:gd name="T31" fmla="*/ 0 h 1421"/>
              <a:gd name="T32" fmla="*/ 1683464185 w 957"/>
              <a:gd name="T33" fmla="*/ 17640296 h 1421"/>
              <a:gd name="T34" fmla="*/ 1630539744 w 957"/>
              <a:gd name="T35" fmla="*/ 57962792 h 1421"/>
              <a:gd name="T36" fmla="*/ 1570056030 w 957"/>
              <a:gd name="T37" fmla="*/ 131048101 h 1421"/>
              <a:gd name="T38" fmla="*/ 1502012644 w 957"/>
              <a:gd name="T39" fmla="*/ 236894653 h 1421"/>
              <a:gd name="T40" fmla="*/ 1436488620 w 957"/>
              <a:gd name="T41" fmla="*/ 372983013 h 1421"/>
              <a:gd name="T42" fmla="*/ 1365924286 w 957"/>
              <a:gd name="T43" fmla="*/ 531752073 h 1421"/>
              <a:gd name="T44" fmla="*/ 1310480881 w 957"/>
              <a:gd name="T45" fmla="*/ 723283840 h 1421"/>
              <a:gd name="T46" fmla="*/ 1260077786 w 957"/>
              <a:gd name="T47" fmla="*/ 929936734 h 1421"/>
              <a:gd name="T48" fmla="*/ 1229835928 w 957"/>
              <a:gd name="T49" fmla="*/ 1166831287 h 1421"/>
              <a:gd name="T50" fmla="*/ 1186992503 w 957"/>
              <a:gd name="T51" fmla="*/ 1373483983 h 1421"/>
              <a:gd name="T52" fmla="*/ 1129029737 w 957"/>
              <a:gd name="T53" fmla="*/ 1542335150 h 1421"/>
              <a:gd name="T54" fmla="*/ 1048384784 w 957"/>
              <a:gd name="T55" fmla="*/ 1670862649 h 1421"/>
              <a:gd name="T56" fmla="*/ 970259193 w 957"/>
              <a:gd name="T57" fmla="*/ 1771668842 h 1421"/>
              <a:gd name="T58" fmla="*/ 887094879 w 957"/>
              <a:gd name="T59" fmla="*/ 1854834745 h 1421"/>
              <a:gd name="T60" fmla="*/ 811490037 w 957"/>
              <a:gd name="T61" fmla="*/ 1943039370 h 1421"/>
              <a:gd name="T62" fmla="*/ 748485374 w 957"/>
              <a:gd name="T63" fmla="*/ 2038805254 h 1421"/>
              <a:gd name="T64" fmla="*/ 713203207 w 957"/>
              <a:gd name="T65" fmla="*/ 2147483647 h 1421"/>
              <a:gd name="T66" fmla="*/ 647679183 w 957"/>
              <a:gd name="T67" fmla="*/ 2147483647 h 1421"/>
              <a:gd name="T68" fmla="*/ 534273011 w 957"/>
              <a:gd name="T69" fmla="*/ 2147483647 h 1421"/>
              <a:gd name="T70" fmla="*/ 388103935 w 957"/>
              <a:gd name="T71" fmla="*/ 2147483647 h 1421"/>
              <a:gd name="T72" fmla="*/ 246975267 w 957"/>
              <a:gd name="T73" fmla="*/ 2147483647 h 1421"/>
              <a:gd name="T74" fmla="*/ 113406221 w 957"/>
              <a:gd name="T75" fmla="*/ 2147483647 h 1421"/>
              <a:gd name="T76" fmla="*/ 25201554 w 957"/>
              <a:gd name="T77" fmla="*/ 2147483647 h 1421"/>
              <a:gd name="T78" fmla="*/ 0 w 957"/>
              <a:gd name="T79" fmla="*/ 2147483647 h 1421"/>
              <a:gd name="T80" fmla="*/ 60483739 w 957"/>
              <a:gd name="T81" fmla="*/ 2147483647 h 1421"/>
              <a:gd name="T82" fmla="*/ 211693101 w 957"/>
              <a:gd name="T83" fmla="*/ 2147483647 h 1421"/>
              <a:gd name="T84" fmla="*/ 446066800 w 957"/>
              <a:gd name="T85" fmla="*/ 2147483647 h 1421"/>
              <a:gd name="T86" fmla="*/ 730845084 w 957"/>
              <a:gd name="T87" fmla="*/ 2147483647 h 1421"/>
              <a:gd name="T88" fmla="*/ 1048384784 w 957"/>
              <a:gd name="T89" fmla="*/ 2147483647 h 1421"/>
              <a:gd name="T90" fmla="*/ 1365924286 w 957"/>
              <a:gd name="T91" fmla="*/ 2147483647 h 1421"/>
              <a:gd name="T92" fmla="*/ 1670862618 w 957"/>
              <a:gd name="T93" fmla="*/ 2147483647 h 1421"/>
              <a:gd name="T94" fmla="*/ 1930439353 w 957"/>
              <a:gd name="T95" fmla="*/ 2147483647 h 1421"/>
              <a:gd name="T96" fmla="*/ 2129530787 w 957"/>
              <a:gd name="T97" fmla="*/ 2147483647 h 1421"/>
              <a:gd name="T98" fmla="*/ 2147483647 w 957"/>
              <a:gd name="T99" fmla="*/ 2147483647 h 1421"/>
              <a:gd name="T100" fmla="*/ 2147483647 w 957"/>
              <a:gd name="T101" fmla="*/ 2147483647 h 1421"/>
              <a:gd name="T102" fmla="*/ 2147483647 w 957"/>
              <a:gd name="T103" fmla="*/ 2147483647 h 1421"/>
              <a:gd name="T104" fmla="*/ 2147483647 w 957"/>
              <a:gd name="T105" fmla="*/ 2147483647 h 1421"/>
              <a:gd name="T106" fmla="*/ 2147483647 w 957"/>
              <a:gd name="T107" fmla="*/ 2147483647 h 1421"/>
              <a:gd name="T108" fmla="*/ 2147483647 w 957"/>
              <a:gd name="T109" fmla="*/ 2147483647 h 1421"/>
              <a:gd name="T110" fmla="*/ 2147483647 w 957"/>
              <a:gd name="T111" fmla="*/ 2147483647 h 1421"/>
              <a:gd name="T112" fmla="*/ 2147483647 w 957"/>
              <a:gd name="T113" fmla="*/ 2147483647 h 142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57"/>
              <a:gd name="T172" fmla="*/ 0 h 1421"/>
              <a:gd name="T173" fmla="*/ 957 w 957"/>
              <a:gd name="T174" fmla="*/ 1421 h 142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57" h="1421">
                <a:moveTo>
                  <a:pt x="948" y="1390"/>
                </a:moveTo>
                <a:lnTo>
                  <a:pt x="927" y="1222"/>
                </a:lnTo>
                <a:lnTo>
                  <a:pt x="910" y="1058"/>
                </a:lnTo>
                <a:lnTo>
                  <a:pt x="889" y="890"/>
                </a:lnTo>
                <a:lnTo>
                  <a:pt x="871" y="725"/>
                </a:lnTo>
                <a:lnTo>
                  <a:pt x="852" y="558"/>
                </a:lnTo>
                <a:lnTo>
                  <a:pt x="834" y="393"/>
                </a:lnTo>
                <a:lnTo>
                  <a:pt x="815" y="225"/>
                </a:lnTo>
                <a:lnTo>
                  <a:pt x="798" y="61"/>
                </a:lnTo>
                <a:lnTo>
                  <a:pt x="773" y="52"/>
                </a:lnTo>
                <a:lnTo>
                  <a:pt x="756" y="42"/>
                </a:lnTo>
                <a:lnTo>
                  <a:pt x="738" y="28"/>
                </a:lnTo>
                <a:lnTo>
                  <a:pt x="726" y="17"/>
                </a:lnTo>
                <a:lnTo>
                  <a:pt x="710" y="5"/>
                </a:lnTo>
                <a:lnTo>
                  <a:pt x="698" y="0"/>
                </a:lnTo>
                <a:lnTo>
                  <a:pt x="682" y="0"/>
                </a:lnTo>
                <a:lnTo>
                  <a:pt x="668" y="7"/>
                </a:lnTo>
                <a:lnTo>
                  <a:pt x="647" y="23"/>
                </a:lnTo>
                <a:lnTo>
                  <a:pt x="623" y="52"/>
                </a:lnTo>
                <a:lnTo>
                  <a:pt x="596" y="94"/>
                </a:lnTo>
                <a:lnTo>
                  <a:pt x="570" y="148"/>
                </a:lnTo>
                <a:lnTo>
                  <a:pt x="542" y="211"/>
                </a:lnTo>
                <a:lnTo>
                  <a:pt x="520" y="287"/>
                </a:lnTo>
                <a:lnTo>
                  <a:pt x="500" y="369"/>
                </a:lnTo>
                <a:lnTo>
                  <a:pt x="488" y="463"/>
                </a:lnTo>
                <a:lnTo>
                  <a:pt x="471" y="545"/>
                </a:lnTo>
                <a:lnTo>
                  <a:pt x="448" y="612"/>
                </a:lnTo>
                <a:lnTo>
                  <a:pt x="416" y="663"/>
                </a:lnTo>
                <a:lnTo>
                  <a:pt x="385" y="703"/>
                </a:lnTo>
                <a:lnTo>
                  <a:pt x="352" y="736"/>
                </a:lnTo>
                <a:lnTo>
                  <a:pt x="322" y="771"/>
                </a:lnTo>
                <a:lnTo>
                  <a:pt x="297" y="809"/>
                </a:lnTo>
                <a:lnTo>
                  <a:pt x="283" y="857"/>
                </a:lnTo>
                <a:lnTo>
                  <a:pt x="257" y="913"/>
                </a:lnTo>
                <a:lnTo>
                  <a:pt x="212" y="974"/>
                </a:lnTo>
                <a:lnTo>
                  <a:pt x="154" y="1038"/>
                </a:lnTo>
                <a:lnTo>
                  <a:pt x="98" y="1103"/>
                </a:lnTo>
                <a:lnTo>
                  <a:pt x="45" y="1163"/>
                </a:lnTo>
                <a:lnTo>
                  <a:pt x="10" y="1217"/>
                </a:lnTo>
                <a:lnTo>
                  <a:pt x="0" y="1262"/>
                </a:lnTo>
                <a:lnTo>
                  <a:pt x="24" y="1297"/>
                </a:lnTo>
                <a:lnTo>
                  <a:pt x="84" y="1322"/>
                </a:lnTo>
                <a:lnTo>
                  <a:pt x="177" y="1346"/>
                </a:lnTo>
                <a:lnTo>
                  <a:pt x="290" y="1365"/>
                </a:lnTo>
                <a:lnTo>
                  <a:pt x="416" y="1385"/>
                </a:lnTo>
                <a:lnTo>
                  <a:pt x="542" y="1399"/>
                </a:lnTo>
                <a:lnTo>
                  <a:pt x="663" y="1411"/>
                </a:lnTo>
                <a:lnTo>
                  <a:pt x="766" y="1416"/>
                </a:lnTo>
                <a:lnTo>
                  <a:pt x="845" y="1421"/>
                </a:lnTo>
                <a:lnTo>
                  <a:pt x="894" y="1418"/>
                </a:lnTo>
                <a:lnTo>
                  <a:pt x="929" y="1416"/>
                </a:lnTo>
                <a:lnTo>
                  <a:pt x="948" y="1411"/>
                </a:lnTo>
                <a:lnTo>
                  <a:pt x="957" y="1406"/>
                </a:lnTo>
                <a:lnTo>
                  <a:pt x="957" y="1399"/>
                </a:lnTo>
                <a:lnTo>
                  <a:pt x="953" y="1393"/>
                </a:lnTo>
                <a:lnTo>
                  <a:pt x="950" y="1390"/>
                </a:lnTo>
                <a:lnTo>
                  <a:pt x="948" y="1390"/>
                </a:lnTo>
                <a:close/>
              </a:path>
            </a:pathLst>
          </a:custGeom>
          <a:solidFill>
            <a:srgbClr val="A1B8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 name="Freeform 156"/>
          <p:cNvSpPr>
            <a:spLocks/>
          </p:cNvSpPr>
          <p:nvPr/>
        </p:nvSpPr>
        <p:spPr bwMode="auto">
          <a:xfrm>
            <a:off x="7283450" y="2257914"/>
            <a:ext cx="1422400" cy="2246313"/>
          </a:xfrm>
          <a:custGeom>
            <a:avLst/>
            <a:gdLst>
              <a:gd name="T0" fmla="*/ 2147483647 w 896"/>
              <a:gd name="T1" fmla="*/ 2147483647 h 1415"/>
              <a:gd name="T2" fmla="*/ 2147483647 w 896"/>
              <a:gd name="T3" fmla="*/ 2147483647 h 1415"/>
              <a:gd name="T4" fmla="*/ 2139613661 w 896"/>
              <a:gd name="T5" fmla="*/ 2147483647 h 1415"/>
              <a:gd name="T6" fmla="*/ 2089210549 w 896"/>
              <a:gd name="T7" fmla="*/ 2147483647 h 1415"/>
              <a:gd name="T8" fmla="*/ 2046367111 w 896"/>
              <a:gd name="T9" fmla="*/ 1824593695 h 1415"/>
              <a:gd name="T10" fmla="*/ 1993444638 w 896"/>
              <a:gd name="T11" fmla="*/ 1406247412 h 1415"/>
              <a:gd name="T12" fmla="*/ 1948081838 w 896"/>
              <a:gd name="T13" fmla="*/ 992941838 h 1415"/>
              <a:gd name="T14" fmla="*/ 1900198088 w 896"/>
              <a:gd name="T15" fmla="*/ 574595753 h 1415"/>
              <a:gd name="T16" fmla="*/ 1857356238 w 896"/>
              <a:gd name="T17" fmla="*/ 158770668 h 1415"/>
              <a:gd name="T18" fmla="*/ 1799391866 w 896"/>
              <a:gd name="T19" fmla="*/ 138609420 h 1415"/>
              <a:gd name="T20" fmla="*/ 1759069377 w 896"/>
              <a:gd name="T21" fmla="*/ 110886911 h 1415"/>
              <a:gd name="T22" fmla="*/ 1723787199 w 896"/>
              <a:gd name="T23" fmla="*/ 75604703 h 1415"/>
              <a:gd name="T24" fmla="*/ 1693545332 w 896"/>
              <a:gd name="T25" fmla="*/ 50403131 h 1415"/>
              <a:gd name="T26" fmla="*/ 1658262758 w 896"/>
              <a:gd name="T27" fmla="*/ 17641892 h 1415"/>
              <a:gd name="T28" fmla="*/ 1628020891 w 896"/>
              <a:gd name="T29" fmla="*/ 5040313 h 1415"/>
              <a:gd name="T30" fmla="*/ 1587698402 w 896"/>
              <a:gd name="T31" fmla="*/ 0 h 1415"/>
              <a:gd name="T32" fmla="*/ 1552416224 w 896"/>
              <a:gd name="T33" fmla="*/ 17641892 h 1415"/>
              <a:gd name="T34" fmla="*/ 1499493751 w 896"/>
              <a:gd name="T35" fmla="*/ 57964405 h 1415"/>
              <a:gd name="T36" fmla="*/ 1446569690 w 896"/>
              <a:gd name="T37" fmla="*/ 133569108 h 1415"/>
              <a:gd name="T38" fmla="*/ 1383566595 w 896"/>
              <a:gd name="T39" fmla="*/ 239415707 h 1415"/>
              <a:gd name="T40" fmla="*/ 1323082861 w 896"/>
              <a:gd name="T41" fmla="*/ 375504128 h 1415"/>
              <a:gd name="T42" fmla="*/ 1260078179 w 896"/>
              <a:gd name="T43" fmla="*/ 534273258 h 1415"/>
              <a:gd name="T44" fmla="*/ 1209675067 w 896"/>
              <a:gd name="T45" fmla="*/ 718245435 h 1415"/>
              <a:gd name="T46" fmla="*/ 1164312267 w 896"/>
              <a:gd name="T47" fmla="*/ 927417783 h 1415"/>
              <a:gd name="T48" fmla="*/ 1139110711 w 896"/>
              <a:gd name="T49" fmla="*/ 1159272130 h 1415"/>
              <a:gd name="T50" fmla="*/ 1098788222 w 896"/>
              <a:gd name="T51" fmla="*/ 1365924917 h 1415"/>
              <a:gd name="T52" fmla="*/ 1045865749 w 896"/>
              <a:gd name="T53" fmla="*/ 1534776159 h 1415"/>
              <a:gd name="T54" fmla="*/ 975301394 w 896"/>
              <a:gd name="T55" fmla="*/ 1663303318 h 1415"/>
              <a:gd name="T56" fmla="*/ 899696727 w 896"/>
              <a:gd name="T57" fmla="*/ 1764109953 h 1415"/>
              <a:gd name="T58" fmla="*/ 821570912 w 896"/>
              <a:gd name="T59" fmla="*/ 1847275892 h 1415"/>
              <a:gd name="T60" fmla="*/ 753527506 w 896"/>
              <a:gd name="T61" fmla="*/ 1935480557 h 1415"/>
              <a:gd name="T62" fmla="*/ 698084083 w 896"/>
              <a:gd name="T63" fmla="*/ 2031246482 h 1415"/>
              <a:gd name="T64" fmla="*/ 662801905 w 896"/>
              <a:gd name="T65" fmla="*/ 2147483647 h 1415"/>
              <a:gd name="T66" fmla="*/ 599797223 w 896"/>
              <a:gd name="T67" fmla="*/ 2147483647 h 1415"/>
              <a:gd name="T68" fmla="*/ 498991000 w 896"/>
              <a:gd name="T69" fmla="*/ 2147483647 h 1415"/>
              <a:gd name="T70" fmla="*/ 362902500 w 896"/>
              <a:gd name="T71" fmla="*/ 2147483647 h 1415"/>
              <a:gd name="T72" fmla="*/ 229335049 w 896"/>
              <a:gd name="T73" fmla="*/ 2147483647 h 1415"/>
              <a:gd name="T74" fmla="*/ 105846583 w 896"/>
              <a:gd name="T75" fmla="*/ 2147483647 h 1415"/>
              <a:gd name="T76" fmla="*/ 22682200 w 896"/>
              <a:gd name="T77" fmla="*/ 2147483647 h 1415"/>
              <a:gd name="T78" fmla="*/ 0 w 896"/>
              <a:gd name="T79" fmla="*/ 2147483647 h 1415"/>
              <a:gd name="T80" fmla="*/ 57964397 w 896"/>
              <a:gd name="T81" fmla="*/ 2147483647 h 1415"/>
              <a:gd name="T82" fmla="*/ 204133444 w 896"/>
              <a:gd name="T83" fmla="*/ 2147483647 h 1415"/>
              <a:gd name="T84" fmla="*/ 418346022 w 896"/>
              <a:gd name="T85" fmla="*/ 2147483647 h 1415"/>
              <a:gd name="T86" fmla="*/ 688003461 w 896"/>
              <a:gd name="T87" fmla="*/ 2147483647 h 1415"/>
              <a:gd name="T88" fmla="*/ 982861067 w 896"/>
              <a:gd name="T89" fmla="*/ 2147483647 h 1415"/>
              <a:gd name="T90" fmla="*/ 1277718474 w 896"/>
              <a:gd name="T91" fmla="*/ 2147483647 h 1415"/>
              <a:gd name="T92" fmla="*/ 1559977484 w 896"/>
              <a:gd name="T93" fmla="*/ 2147483647 h 1415"/>
              <a:gd name="T94" fmla="*/ 1804432177 w 896"/>
              <a:gd name="T95" fmla="*/ 2147483647 h 1415"/>
              <a:gd name="T96" fmla="*/ 1993444638 w 896"/>
              <a:gd name="T97" fmla="*/ 2147483647 h 1415"/>
              <a:gd name="T98" fmla="*/ 2106850845 w 896"/>
              <a:gd name="T99" fmla="*/ 2147483647 h 1415"/>
              <a:gd name="T100" fmla="*/ 2147483647 w 896"/>
              <a:gd name="T101" fmla="*/ 2147483647 h 1415"/>
              <a:gd name="T102" fmla="*/ 2147483647 w 896"/>
              <a:gd name="T103" fmla="*/ 2147483647 h 1415"/>
              <a:gd name="T104" fmla="*/ 2147483647 w 896"/>
              <a:gd name="T105" fmla="*/ 2147483647 h 1415"/>
              <a:gd name="T106" fmla="*/ 2147483647 w 896"/>
              <a:gd name="T107" fmla="*/ 2147483647 h 1415"/>
              <a:gd name="T108" fmla="*/ 2147483647 w 896"/>
              <a:gd name="T109" fmla="*/ 2147483647 h 1415"/>
              <a:gd name="T110" fmla="*/ 2147483647 w 896"/>
              <a:gd name="T111" fmla="*/ 2147483647 h 1415"/>
              <a:gd name="T112" fmla="*/ 2147483647 w 896"/>
              <a:gd name="T113" fmla="*/ 2147483647 h 141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96"/>
              <a:gd name="T172" fmla="*/ 0 h 1415"/>
              <a:gd name="T173" fmla="*/ 896 w 896"/>
              <a:gd name="T174" fmla="*/ 1415 h 141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96" h="1415">
                <a:moveTo>
                  <a:pt x="887" y="1387"/>
                </a:moveTo>
                <a:lnTo>
                  <a:pt x="866" y="1221"/>
                </a:lnTo>
                <a:lnTo>
                  <a:pt x="849" y="1055"/>
                </a:lnTo>
                <a:lnTo>
                  <a:pt x="829" y="889"/>
                </a:lnTo>
                <a:lnTo>
                  <a:pt x="812" y="724"/>
                </a:lnTo>
                <a:lnTo>
                  <a:pt x="791" y="558"/>
                </a:lnTo>
                <a:lnTo>
                  <a:pt x="773" y="394"/>
                </a:lnTo>
                <a:lnTo>
                  <a:pt x="754" y="228"/>
                </a:lnTo>
                <a:lnTo>
                  <a:pt x="737" y="63"/>
                </a:lnTo>
                <a:lnTo>
                  <a:pt x="714" y="55"/>
                </a:lnTo>
                <a:lnTo>
                  <a:pt x="698" y="44"/>
                </a:lnTo>
                <a:lnTo>
                  <a:pt x="684" y="30"/>
                </a:lnTo>
                <a:lnTo>
                  <a:pt x="672" y="20"/>
                </a:lnTo>
                <a:lnTo>
                  <a:pt x="658" y="7"/>
                </a:lnTo>
                <a:lnTo>
                  <a:pt x="646" y="2"/>
                </a:lnTo>
                <a:lnTo>
                  <a:pt x="630" y="0"/>
                </a:lnTo>
                <a:lnTo>
                  <a:pt x="616" y="7"/>
                </a:lnTo>
                <a:lnTo>
                  <a:pt x="595" y="23"/>
                </a:lnTo>
                <a:lnTo>
                  <a:pt x="574" y="53"/>
                </a:lnTo>
                <a:lnTo>
                  <a:pt x="549" y="95"/>
                </a:lnTo>
                <a:lnTo>
                  <a:pt x="525" y="149"/>
                </a:lnTo>
                <a:lnTo>
                  <a:pt x="500" y="212"/>
                </a:lnTo>
                <a:lnTo>
                  <a:pt x="480" y="285"/>
                </a:lnTo>
                <a:lnTo>
                  <a:pt x="462" y="368"/>
                </a:lnTo>
                <a:lnTo>
                  <a:pt x="452" y="460"/>
                </a:lnTo>
                <a:lnTo>
                  <a:pt x="436" y="542"/>
                </a:lnTo>
                <a:lnTo>
                  <a:pt x="415" y="609"/>
                </a:lnTo>
                <a:lnTo>
                  <a:pt x="387" y="660"/>
                </a:lnTo>
                <a:lnTo>
                  <a:pt x="357" y="700"/>
                </a:lnTo>
                <a:lnTo>
                  <a:pt x="326" y="733"/>
                </a:lnTo>
                <a:lnTo>
                  <a:pt x="299" y="768"/>
                </a:lnTo>
                <a:lnTo>
                  <a:pt x="277" y="806"/>
                </a:lnTo>
                <a:lnTo>
                  <a:pt x="263" y="854"/>
                </a:lnTo>
                <a:lnTo>
                  <a:pt x="238" y="910"/>
                </a:lnTo>
                <a:lnTo>
                  <a:pt x="198" y="971"/>
                </a:lnTo>
                <a:lnTo>
                  <a:pt x="144" y="1034"/>
                </a:lnTo>
                <a:lnTo>
                  <a:pt x="91" y="1098"/>
                </a:lnTo>
                <a:lnTo>
                  <a:pt x="42" y="1158"/>
                </a:lnTo>
                <a:lnTo>
                  <a:pt x="9" y="1212"/>
                </a:lnTo>
                <a:lnTo>
                  <a:pt x="0" y="1257"/>
                </a:lnTo>
                <a:lnTo>
                  <a:pt x="23" y="1292"/>
                </a:lnTo>
                <a:lnTo>
                  <a:pt x="81" y="1317"/>
                </a:lnTo>
                <a:lnTo>
                  <a:pt x="166" y="1341"/>
                </a:lnTo>
                <a:lnTo>
                  <a:pt x="273" y="1362"/>
                </a:lnTo>
                <a:lnTo>
                  <a:pt x="390" y="1382"/>
                </a:lnTo>
                <a:lnTo>
                  <a:pt x="507" y="1394"/>
                </a:lnTo>
                <a:lnTo>
                  <a:pt x="619" y="1406"/>
                </a:lnTo>
                <a:lnTo>
                  <a:pt x="716" y="1411"/>
                </a:lnTo>
                <a:lnTo>
                  <a:pt x="791" y="1415"/>
                </a:lnTo>
                <a:lnTo>
                  <a:pt x="836" y="1413"/>
                </a:lnTo>
                <a:lnTo>
                  <a:pt x="870" y="1411"/>
                </a:lnTo>
                <a:lnTo>
                  <a:pt x="887" y="1406"/>
                </a:lnTo>
                <a:lnTo>
                  <a:pt x="896" y="1401"/>
                </a:lnTo>
                <a:lnTo>
                  <a:pt x="896" y="1396"/>
                </a:lnTo>
                <a:lnTo>
                  <a:pt x="892" y="1390"/>
                </a:lnTo>
                <a:lnTo>
                  <a:pt x="889" y="1387"/>
                </a:lnTo>
                <a:lnTo>
                  <a:pt x="887" y="1387"/>
                </a:lnTo>
                <a:close/>
              </a:path>
            </a:pathLst>
          </a:custGeom>
          <a:solidFill>
            <a:srgbClr val="ABBF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 name="Freeform 157"/>
          <p:cNvSpPr>
            <a:spLocks/>
          </p:cNvSpPr>
          <p:nvPr/>
        </p:nvSpPr>
        <p:spPr bwMode="auto">
          <a:xfrm>
            <a:off x="7383463" y="2261089"/>
            <a:ext cx="1322387" cy="2243138"/>
          </a:xfrm>
          <a:custGeom>
            <a:avLst/>
            <a:gdLst>
              <a:gd name="T0" fmla="*/ 2076608150 w 833"/>
              <a:gd name="T1" fmla="*/ 2147483647 h 1413"/>
              <a:gd name="T2" fmla="*/ 2028724420 w 833"/>
              <a:gd name="T3" fmla="*/ 2147483647 h 1413"/>
              <a:gd name="T4" fmla="*/ 1983361638 w 833"/>
              <a:gd name="T5" fmla="*/ 2147483647 h 1413"/>
              <a:gd name="T6" fmla="*/ 1935479495 w 833"/>
              <a:gd name="T7" fmla="*/ 2147483647 h 1413"/>
              <a:gd name="T8" fmla="*/ 1892636073 w 833"/>
              <a:gd name="T9" fmla="*/ 1824593695 h 1413"/>
              <a:gd name="T10" fmla="*/ 1839713621 w 833"/>
              <a:gd name="T11" fmla="*/ 1406247412 h 1413"/>
              <a:gd name="T12" fmla="*/ 1794350839 w 833"/>
              <a:gd name="T13" fmla="*/ 990422475 h 1413"/>
              <a:gd name="T14" fmla="*/ 1746467109 w 833"/>
              <a:gd name="T15" fmla="*/ 572076391 h 1413"/>
              <a:gd name="T16" fmla="*/ 1706144636 w 833"/>
              <a:gd name="T17" fmla="*/ 163810980 h 1413"/>
              <a:gd name="T18" fmla="*/ 1653221787 w 833"/>
              <a:gd name="T19" fmla="*/ 136088470 h 1413"/>
              <a:gd name="T20" fmla="*/ 1612899314 w 833"/>
              <a:gd name="T21" fmla="*/ 110886911 h 1413"/>
              <a:gd name="T22" fmla="*/ 1575096202 w 833"/>
              <a:gd name="T23" fmla="*/ 75604703 h 1413"/>
              <a:gd name="T24" fmla="*/ 1547375296 w 833"/>
              <a:gd name="T25" fmla="*/ 47883769 h 1413"/>
              <a:gd name="T26" fmla="*/ 1512093132 w 833"/>
              <a:gd name="T27" fmla="*/ 17641892 h 1413"/>
              <a:gd name="T28" fmla="*/ 1481851277 w 833"/>
              <a:gd name="T29" fmla="*/ 5040313 h 1413"/>
              <a:gd name="T30" fmla="*/ 1451609423 w 833"/>
              <a:gd name="T31" fmla="*/ 0 h 1413"/>
              <a:gd name="T32" fmla="*/ 1418846620 w 833"/>
              <a:gd name="T33" fmla="*/ 22682203 h 1413"/>
              <a:gd name="T34" fmla="*/ 1370964477 w 833"/>
              <a:gd name="T35" fmla="*/ 63004717 h 1413"/>
              <a:gd name="T36" fmla="*/ 1318040437 w 833"/>
              <a:gd name="T37" fmla="*/ 136088470 h 1413"/>
              <a:gd name="T38" fmla="*/ 1260077676 w 833"/>
              <a:gd name="T39" fmla="*/ 241935070 h 1413"/>
              <a:gd name="T40" fmla="*/ 1207153637 w 833"/>
              <a:gd name="T41" fmla="*/ 375504128 h 1413"/>
              <a:gd name="T42" fmla="*/ 1154231185 w 833"/>
              <a:gd name="T43" fmla="*/ 534273258 h 1413"/>
              <a:gd name="T44" fmla="*/ 1106347454 w 833"/>
              <a:gd name="T45" fmla="*/ 718245435 h 1413"/>
              <a:gd name="T46" fmla="*/ 1066024981 w 833"/>
              <a:gd name="T47" fmla="*/ 924898421 h 1413"/>
              <a:gd name="T48" fmla="*/ 1040823436 w 833"/>
              <a:gd name="T49" fmla="*/ 1159272130 h 1413"/>
              <a:gd name="T50" fmla="*/ 1005541272 w 833"/>
              <a:gd name="T51" fmla="*/ 1365924917 h 1413"/>
              <a:gd name="T52" fmla="*/ 957659129 w 833"/>
              <a:gd name="T53" fmla="*/ 1534776159 h 1413"/>
              <a:gd name="T54" fmla="*/ 894654471 w 833"/>
              <a:gd name="T55" fmla="*/ 1658263006 h 1413"/>
              <a:gd name="T56" fmla="*/ 829130254 w 833"/>
              <a:gd name="T57" fmla="*/ 1759069640 h 1413"/>
              <a:gd name="T58" fmla="*/ 753525618 w 833"/>
              <a:gd name="T59" fmla="*/ 1842235580 h 1413"/>
              <a:gd name="T60" fmla="*/ 693041908 w 833"/>
              <a:gd name="T61" fmla="*/ 1930440244 h 1413"/>
              <a:gd name="T62" fmla="*/ 640119456 w 833"/>
              <a:gd name="T63" fmla="*/ 2026206170 h 1413"/>
              <a:gd name="T64" fmla="*/ 609877602 w 833"/>
              <a:gd name="T65" fmla="*/ 2147173655 h 1413"/>
              <a:gd name="T66" fmla="*/ 551913253 w 833"/>
              <a:gd name="T67" fmla="*/ 2147483647 h 1413"/>
              <a:gd name="T68" fmla="*/ 458668328 w 833"/>
              <a:gd name="T69" fmla="*/ 2147483647 h 1413"/>
              <a:gd name="T70" fmla="*/ 335179862 w 833"/>
              <a:gd name="T71" fmla="*/ 2147483647 h 1413"/>
              <a:gd name="T72" fmla="*/ 211693082 w 833"/>
              <a:gd name="T73" fmla="*/ 2147483647 h 1413"/>
              <a:gd name="T74" fmla="*/ 98285259 w 833"/>
              <a:gd name="T75" fmla="*/ 2147483647 h 1413"/>
              <a:gd name="T76" fmla="*/ 22680603 w 833"/>
              <a:gd name="T77" fmla="*/ 2147483647 h 1413"/>
              <a:gd name="T78" fmla="*/ 0 w 833"/>
              <a:gd name="T79" fmla="*/ 2147483647 h 1413"/>
              <a:gd name="T80" fmla="*/ 57962786 w 833"/>
              <a:gd name="T81" fmla="*/ 2147483647 h 1413"/>
              <a:gd name="T82" fmla="*/ 189010848 w 833"/>
              <a:gd name="T83" fmla="*/ 2147483647 h 1413"/>
              <a:gd name="T84" fmla="*/ 393144210 w 833"/>
              <a:gd name="T85" fmla="*/ 2147483647 h 1413"/>
              <a:gd name="T86" fmla="*/ 640119456 w 833"/>
              <a:gd name="T87" fmla="*/ 2147483647 h 1413"/>
              <a:gd name="T88" fmla="*/ 912296347 w 833"/>
              <a:gd name="T89" fmla="*/ 2147483647 h 1413"/>
              <a:gd name="T90" fmla="*/ 1189513348 w 833"/>
              <a:gd name="T91" fmla="*/ 2147483647 h 1413"/>
              <a:gd name="T92" fmla="*/ 1454128783 w 833"/>
              <a:gd name="T93" fmla="*/ 2147483647 h 1413"/>
              <a:gd name="T94" fmla="*/ 1680943091 w 833"/>
              <a:gd name="T95" fmla="*/ 2147483647 h 1413"/>
              <a:gd name="T96" fmla="*/ 1852313600 w 833"/>
              <a:gd name="T97" fmla="*/ 2147483647 h 1413"/>
              <a:gd name="T98" fmla="*/ 1963200401 w 833"/>
              <a:gd name="T99" fmla="*/ 2147483647 h 1413"/>
              <a:gd name="T100" fmla="*/ 2036285677 w 833"/>
              <a:gd name="T101" fmla="*/ 2147483647 h 1413"/>
              <a:gd name="T102" fmla="*/ 2076608150 w 833"/>
              <a:gd name="T103" fmla="*/ 2147483647 h 1413"/>
              <a:gd name="T104" fmla="*/ 2099288747 w 833"/>
              <a:gd name="T105" fmla="*/ 2147483647 h 1413"/>
              <a:gd name="T106" fmla="*/ 2089208129 w 833"/>
              <a:gd name="T107" fmla="*/ 2147483647 h 1413"/>
              <a:gd name="T108" fmla="*/ 2076608150 w 833"/>
              <a:gd name="T109" fmla="*/ 2147483647 h 141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33"/>
              <a:gd name="T166" fmla="*/ 0 h 1413"/>
              <a:gd name="T167" fmla="*/ 833 w 833"/>
              <a:gd name="T168" fmla="*/ 1413 h 141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33" h="1413">
                <a:moveTo>
                  <a:pt x="824" y="1385"/>
                </a:moveTo>
                <a:lnTo>
                  <a:pt x="805" y="1219"/>
                </a:lnTo>
                <a:lnTo>
                  <a:pt x="787" y="1054"/>
                </a:lnTo>
                <a:lnTo>
                  <a:pt x="768" y="888"/>
                </a:lnTo>
                <a:lnTo>
                  <a:pt x="751" y="724"/>
                </a:lnTo>
                <a:lnTo>
                  <a:pt x="730" y="558"/>
                </a:lnTo>
                <a:lnTo>
                  <a:pt x="712" y="393"/>
                </a:lnTo>
                <a:lnTo>
                  <a:pt x="693" y="227"/>
                </a:lnTo>
                <a:lnTo>
                  <a:pt x="677" y="65"/>
                </a:lnTo>
                <a:lnTo>
                  <a:pt x="656" y="54"/>
                </a:lnTo>
                <a:lnTo>
                  <a:pt x="640" y="44"/>
                </a:lnTo>
                <a:lnTo>
                  <a:pt x="625" y="30"/>
                </a:lnTo>
                <a:lnTo>
                  <a:pt x="614" y="19"/>
                </a:lnTo>
                <a:lnTo>
                  <a:pt x="600" y="7"/>
                </a:lnTo>
                <a:lnTo>
                  <a:pt x="588" y="2"/>
                </a:lnTo>
                <a:lnTo>
                  <a:pt x="576" y="0"/>
                </a:lnTo>
                <a:lnTo>
                  <a:pt x="563" y="9"/>
                </a:lnTo>
                <a:lnTo>
                  <a:pt x="544" y="25"/>
                </a:lnTo>
                <a:lnTo>
                  <a:pt x="523" y="54"/>
                </a:lnTo>
                <a:lnTo>
                  <a:pt x="500" y="96"/>
                </a:lnTo>
                <a:lnTo>
                  <a:pt x="479" y="149"/>
                </a:lnTo>
                <a:lnTo>
                  <a:pt x="458" y="212"/>
                </a:lnTo>
                <a:lnTo>
                  <a:pt x="439" y="285"/>
                </a:lnTo>
                <a:lnTo>
                  <a:pt x="423" y="367"/>
                </a:lnTo>
                <a:lnTo>
                  <a:pt x="413" y="460"/>
                </a:lnTo>
                <a:lnTo>
                  <a:pt x="399" y="542"/>
                </a:lnTo>
                <a:lnTo>
                  <a:pt x="380" y="609"/>
                </a:lnTo>
                <a:lnTo>
                  <a:pt x="355" y="658"/>
                </a:lnTo>
                <a:lnTo>
                  <a:pt x="329" y="698"/>
                </a:lnTo>
                <a:lnTo>
                  <a:pt x="299" y="731"/>
                </a:lnTo>
                <a:lnTo>
                  <a:pt x="275" y="766"/>
                </a:lnTo>
                <a:lnTo>
                  <a:pt x="254" y="804"/>
                </a:lnTo>
                <a:lnTo>
                  <a:pt x="242" y="852"/>
                </a:lnTo>
                <a:lnTo>
                  <a:pt x="219" y="906"/>
                </a:lnTo>
                <a:lnTo>
                  <a:pt x="182" y="967"/>
                </a:lnTo>
                <a:lnTo>
                  <a:pt x="133" y="1030"/>
                </a:lnTo>
                <a:lnTo>
                  <a:pt x="84" y="1095"/>
                </a:lnTo>
                <a:lnTo>
                  <a:pt x="39" y="1152"/>
                </a:lnTo>
                <a:lnTo>
                  <a:pt x="9" y="1207"/>
                </a:lnTo>
                <a:lnTo>
                  <a:pt x="0" y="1252"/>
                </a:lnTo>
                <a:lnTo>
                  <a:pt x="23" y="1287"/>
                </a:lnTo>
                <a:lnTo>
                  <a:pt x="75" y="1311"/>
                </a:lnTo>
                <a:lnTo>
                  <a:pt x="156" y="1336"/>
                </a:lnTo>
                <a:lnTo>
                  <a:pt x="254" y="1357"/>
                </a:lnTo>
                <a:lnTo>
                  <a:pt x="362" y="1376"/>
                </a:lnTo>
                <a:lnTo>
                  <a:pt x="472" y="1390"/>
                </a:lnTo>
                <a:lnTo>
                  <a:pt x="577" y="1402"/>
                </a:lnTo>
                <a:lnTo>
                  <a:pt x="667" y="1408"/>
                </a:lnTo>
                <a:lnTo>
                  <a:pt x="735" y="1413"/>
                </a:lnTo>
                <a:lnTo>
                  <a:pt x="779" y="1411"/>
                </a:lnTo>
                <a:lnTo>
                  <a:pt x="808" y="1409"/>
                </a:lnTo>
                <a:lnTo>
                  <a:pt x="824" y="1404"/>
                </a:lnTo>
                <a:lnTo>
                  <a:pt x="833" y="1399"/>
                </a:lnTo>
                <a:lnTo>
                  <a:pt x="829" y="1388"/>
                </a:lnTo>
                <a:lnTo>
                  <a:pt x="824" y="1385"/>
                </a:lnTo>
                <a:close/>
              </a:path>
            </a:pathLst>
          </a:custGeom>
          <a:solidFill>
            <a:srgbClr val="B5C7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0" name="Freeform 158"/>
          <p:cNvSpPr>
            <a:spLocks/>
          </p:cNvSpPr>
          <p:nvPr/>
        </p:nvSpPr>
        <p:spPr bwMode="auto">
          <a:xfrm>
            <a:off x="7486650" y="2267439"/>
            <a:ext cx="1219200" cy="2236788"/>
          </a:xfrm>
          <a:custGeom>
            <a:avLst/>
            <a:gdLst>
              <a:gd name="T0" fmla="*/ 1912799573 w 768"/>
              <a:gd name="T1" fmla="*/ 2147483647 h 1409"/>
              <a:gd name="T2" fmla="*/ 1864915826 w 768"/>
              <a:gd name="T3" fmla="*/ 2147483647 h 1409"/>
              <a:gd name="T4" fmla="*/ 1819553028 w 768"/>
              <a:gd name="T5" fmla="*/ 2147483647 h 1409"/>
              <a:gd name="T6" fmla="*/ 1771670868 w 768"/>
              <a:gd name="T7" fmla="*/ 2147483647 h 1409"/>
              <a:gd name="T8" fmla="*/ 1728827432 w 768"/>
              <a:gd name="T9" fmla="*/ 1819553382 h 1409"/>
              <a:gd name="T10" fmla="*/ 1678424323 w 768"/>
              <a:gd name="T11" fmla="*/ 1401207100 h 1409"/>
              <a:gd name="T12" fmla="*/ 1635582077 w 768"/>
              <a:gd name="T13" fmla="*/ 985382163 h 1409"/>
              <a:gd name="T14" fmla="*/ 1587698330 w 768"/>
              <a:gd name="T15" fmla="*/ 572076391 h 1409"/>
              <a:gd name="T16" fmla="*/ 1542335532 w 768"/>
              <a:gd name="T17" fmla="*/ 158770668 h 1409"/>
              <a:gd name="T18" fmla="*/ 1494453372 w 768"/>
              <a:gd name="T19" fmla="*/ 136088470 h 1409"/>
              <a:gd name="T20" fmla="*/ 1454130885 w 768"/>
              <a:gd name="T21" fmla="*/ 108367549 h 1409"/>
              <a:gd name="T22" fmla="*/ 1423889019 w 768"/>
              <a:gd name="T23" fmla="*/ 73085341 h 1409"/>
              <a:gd name="T24" fmla="*/ 1396166516 w 768"/>
              <a:gd name="T25" fmla="*/ 47883769 h 1409"/>
              <a:gd name="T26" fmla="*/ 1365924650 w 768"/>
              <a:gd name="T27" fmla="*/ 17641892 h 1409"/>
              <a:gd name="T28" fmla="*/ 1335682785 w 768"/>
              <a:gd name="T29" fmla="*/ 2520950 h 1409"/>
              <a:gd name="T30" fmla="*/ 1305440919 w 768"/>
              <a:gd name="T31" fmla="*/ 0 h 1409"/>
              <a:gd name="T32" fmla="*/ 1277718416 w 768"/>
              <a:gd name="T33" fmla="*/ 17641892 h 1409"/>
              <a:gd name="T34" fmla="*/ 1234876567 w 768"/>
              <a:gd name="T35" fmla="*/ 52924093 h 1409"/>
              <a:gd name="T36" fmla="*/ 1189513769 w 768"/>
              <a:gd name="T37" fmla="*/ 126007847 h 1409"/>
              <a:gd name="T38" fmla="*/ 1136589711 w 768"/>
              <a:gd name="T39" fmla="*/ 231854446 h 1409"/>
              <a:gd name="T40" fmla="*/ 1088707551 w 768"/>
              <a:gd name="T41" fmla="*/ 365423504 h 1409"/>
              <a:gd name="T42" fmla="*/ 1035783493 w 768"/>
              <a:gd name="T43" fmla="*/ 524192634 h 1409"/>
              <a:gd name="T44" fmla="*/ 995461005 w 768"/>
              <a:gd name="T45" fmla="*/ 708164811 h 1409"/>
              <a:gd name="T46" fmla="*/ 960180417 w 768"/>
              <a:gd name="T47" fmla="*/ 914817797 h 1409"/>
              <a:gd name="T48" fmla="*/ 942538535 w 768"/>
              <a:gd name="T49" fmla="*/ 1149191506 h 1409"/>
              <a:gd name="T50" fmla="*/ 912296669 w 768"/>
              <a:gd name="T51" fmla="*/ 1355844293 h 1409"/>
              <a:gd name="T52" fmla="*/ 869454820 w 768"/>
              <a:gd name="T53" fmla="*/ 1519655222 h 1409"/>
              <a:gd name="T54" fmla="*/ 806449942 w 768"/>
              <a:gd name="T55" fmla="*/ 1648182382 h 1409"/>
              <a:gd name="T56" fmla="*/ 745966211 w 768"/>
              <a:gd name="T57" fmla="*/ 1748989016 h 1409"/>
              <a:gd name="T58" fmla="*/ 677922808 w 768"/>
              <a:gd name="T59" fmla="*/ 1832154956 h 1409"/>
              <a:gd name="T60" fmla="*/ 617437490 w 768"/>
              <a:gd name="T61" fmla="*/ 1920359620 h 1409"/>
              <a:gd name="T62" fmla="*/ 569555330 w 768"/>
              <a:gd name="T63" fmla="*/ 2013606184 h 1409"/>
              <a:gd name="T64" fmla="*/ 546873137 w 768"/>
              <a:gd name="T65" fmla="*/ 2137093031 h 1409"/>
              <a:gd name="T66" fmla="*/ 498990977 w 768"/>
              <a:gd name="T67" fmla="*/ 2147483647 h 1409"/>
              <a:gd name="T68" fmla="*/ 410786231 w 768"/>
              <a:gd name="T69" fmla="*/ 2147483647 h 1409"/>
              <a:gd name="T70" fmla="*/ 299897804 w 768"/>
              <a:gd name="T71" fmla="*/ 2147483647 h 1409"/>
              <a:gd name="T72" fmla="*/ 189012502 w 768"/>
              <a:gd name="T73" fmla="*/ 2147483647 h 1409"/>
              <a:gd name="T74" fmla="*/ 88206259 w 768"/>
              <a:gd name="T75" fmla="*/ 2147483647 h 1409"/>
              <a:gd name="T76" fmla="*/ 22682199 w 768"/>
              <a:gd name="T77" fmla="*/ 2147483647 h 1409"/>
              <a:gd name="T78" fmla="*/ 0 w 768"/>
              <a:gd name="T79" fmla="*/ 2147483647 h 1409"/>
              <a:gd name="T80" fmla="*/ 52924083 w 768"/>
              <a:gd name="T81" fmla="*/ 2147483647 h 1409"/>
              <a:gd name="T82" fmla="*/ 176410931 w 768"/>
              <a:gd name="T83" fmla="*/ 2147483647 h 1409"/>
              <a:gd name="T84" fmla="*/ 360383122 w 768"/>
              <a:gd name="T85" fmla="*/ 2147483647 h 1409"/>
              <a:gd name="T86" fmla="*/ 587195624 w 768"/>
              <a:gd name="T87" fmla="*/ 2147483647 h 1409"/>
              <a:gd name="T88" fmla="*/ 841732317 w 768"/>
              <a:gd name="T89" fmla="*/ 2147483647 h 1409"/>
              <a:gd name="T90" fmla="*/ 1096267223 w 768"/>
              <a:gd name="T91" fmla="*/ 2147483647 h 1409"/>
              <a:gd name="T92" fmla="*/ 1340723096 w 768"/>
              <a:gd name="T93" fmla="*/ 2147483647 h 1409"/>
              <a:gd name="T94" fmla="*/ 1547375842 w 768"/>
              <a:gd name="T95" fmla="*/ 2147483647 h 1409"/>
              <a:gd name="T96" fmla="*/ 1706146826 w 768"/>
              <a:gd name="T97" fmla="*/ 2147483647 h 1409"/>
              <a:gd name="T98" fmla="*/ 1806953044 w 768"/>
              <a:gd name="T99" fmla="*/ 2147483647 h 1409"/>
              <a:gd name="T100" fmla="*/ 1877517397 w 768"/>
              <a:gd name="T101" fmla="*/ 2147483647 h 1409"/>
              <a:gd name="T102" fmla="*/ 1912799573 w 768"/>
              <a:gd name="T103" fmla="*/ 2147483647 h 1409"/>
              <a:gd name="T104" fmla="*/ 1935480178 w 768"/>
              <a:gd name="T105" fmla="*/ 2147483647 h 1409"/>
              <a:gd name="T106" fmla="*/ 1925399557 w 768"/>
              <a:gd name="T107" fmla="*/ 2147483647 h 1409"/>
              <a:gd name="T108" fmla="*/ 1912799573 w 768"/>
              <a:gd name="T109" fmla="*/ 2147483647 h 140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68"/>
              <a:gd name="T166" fmla="*/ 0 h 1409"/>
              <a:gd name="T167" fmla="*/ 768 w 768"/>
              <a:gd name="T168" fmla="*/ 1409 h 140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68" h="1409">
                <a:moveTo>
                  <a:pt x="759" y="1381"/>
                </a:moveTo>
                <a:lnTo>
                  <a:pt x="740" y="1215"/>
                </a:lnTo>
                <a:lnTo>
                  <a:pt x="722" y="1050"/>
                </a:lnTo>
                <a:lnTo>
                  <a:pt x="703" y="884"/>
                </a:lnTo>
                <a:lnTo>
                  <a:pt x="686" y="722"/>
                </a:lnTo>
                <a:lnTo>
                  <a:pt x="666" y="556"/>
                </a:lnTo>
                <a:lnTo>
                  <a:pt x="649" y="391"/>
                </a:lnTo>
                <a:lnTo>
                  <a:pt x="630" y="227"/>
                </a:lnTo>
                <a:lnTo>
                  <a:pt x="612" y="63"/>
                </a:lnTo>
                <a:lnTo>
                  <a:pt x="593" y="54"/>
                </a:lnTo>
                <a:lnTo>
                  <a:pt x="577" y="43"/>
                </a:lnTo>
                <a:lnTo>
                  <a:pt x="565" y="29"/>
                </a:lnTo>
                <a:lnTo>
                  <a:pt x="554" y="19"/>
                </a:lnTo>
                <a:lnTo>
                  <a:pt x="542" y="7"/>
                </a:lnTo>
                <a:lnTo>
                  <a:pt x="530" y="1"/>
                </a:lnTo>
                <a:lnTo>
                  <a:pt x="518" y="0"/>
                </a:lnTo>
                <a:lnTo>
                  <a:pt x="507" y="7"/>
                </a:lnTo>
                <a:lnTo>
                  <a:pt x="490" y="21"/>
                </a:lnTo>
                <a:lnTo>
                  <a:pt x="472" y="50"/>
                </a:lnTo>
                <a:lnTo>
                  <a:pt x="451" y="92"/>
                </a:lnTo>
                <a:lnTo>
                  <a:pt x="432" y="145"/>
                </a:lnTo>
                <a:lnTo>
                  <a:pt x="411" y="208"/>
                </a:lnTo>
                <a:lnTo>
                  <a:pt x="395" y="281"/>
                </a:lnTo>
                <a:lnTo>
                  <a:pt x="381" y="363"/>
                </a:lnTo>
                <a:lnTo>
                  <a:pt x="374" y="456"/>
                </a:lnTo>
                <a:lnTo>
                  <a:pt x="362" y="538"/>
                </a:lnTo>
                <a:lnTo>
                  <a:pt x="345" y="603"/>
                </a:lnTo>
                <a:lnTo>
                  <a:pt x="320" y="654"/>
                </a:lnTo>
                <a:lnTo>
                  <a:pt x="296" y="694"/>
                </a:lnTo>
                <a:lnTo>
                  <a:pt x="269" y="727"/>
                </a:lnTo>
                <a:lnTo>
                  <a:pt x="245" y="762"/>
                </a:lnTo>
                <a:lnTo>
                  <a:pt x="226" y="799"/>
                </a:lnTo>
                <a:lnTo>
                  <a:pt x="217" y="848"/>
                </a:lnTo>
                <a:lnTo>
                  <a:pt x="198" y="902"/>
                </a:lnTo>
                <a:lnTo>
                  <a:pt x="163" y="961"/>
                </a:lnTo>
                <a:lnTo>
                  <a:pt x="119" y="1024"/>
                </a:lnTo>
                <a:lnTo>
                  <a:pt x="75" y="1087"/>
                </a:lnTo>
                <a:lnTo>
                  <a:pt x="35" y="1147"/>
                </a:lnTo>
                <a:lnTo>
                  <a:pt x="9" y="1201"/>
                </a:lnTo>
                <a:lnTo>
                  <a:pt x="0" y="1246"/>
                </a:lnTo>
                <a:lnTo>
                  <a:pt x="21" y="1281"/>
                </a:lnTo>
                <a:lnTo>
                  <a:pt x="70" y="1306"/>
                </a:lnTo>
                <a:lnTo>
                  <a:pt x="143" y="1332"/>
                </a:lnTo>
                <a:lnTo>
                  <a:pt x="233" y="1351"/>
                </a:lnTo>
                <a:lnTo>
                  <a:pt x="334" y="1372"/>
                </a:lnTo>
                <a:lnTo>
                  <a:pt x="435" y="1386"/>
                </a:lnTo>
                <a:lnTo>
                  <a:pt x="532" y="1398"/>
                </a:lnTo>
                <a:lnTo>
                  <a:pt x="614" y="1404"/>
                </a:lnTo>
                <a:lnTo>
                  <a:pt x="677" y="1409"/>
                </a:lnTo>
                <a:lnTo>
                  <a:pt x="717" y="1407"/>
                </a:lnTo>
                <a:lnTo>
                  <a:pt x="745" y="1405"/>
                </a:lnTo>
                <a:lnTo>
                  <a:pt x="759" y="1400"/>
                </a:lnTo>
                <a:lnTo>
                  <a:pt x="768" y="1395"/>
                </a:lnTo>
                <a:lnTo>
                  <a:pt x="764" y="1384"/>
                </a:lnTo>
                <a:lnTo>
                  <a:pt x="759" y="1381"/>
                </a:lnTo>
                <a:close/>
              </a:path>
            </a:pathLst>
          </a:custGeom>
          <a:solidFill>
            <a:srgbClr val="BFC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1" name="Freeform 159"/>
          <p:cNvSpPr>
            <a:spLocks/>
          </p:cNvSpPr>
          <p:nvPr/>
        </p:nvSpPr>
        <p:spPr bwMode="auto">
          <a:xfrm>
            <a:off x="7589838" y="2272202"/>
            <a:ext cx="1116012" cy="2232025"/>
          </a:xfrm>
          <a:custGeom>
            <a:avLst/>
            <a:gdLst>
              <a:gd name="T0" fmla="*/ 1759068457 w 703"/>
              <a:gd name="T1" fmla="*/ 2147483647 h 1406"/>
              <a:gd name="T2" fmla="*/ 1706144424 w 703"/>
              <a:gd name="T3" fmla="*/ 2147483647 h 1406"/>
              <a:gd name="T4" fmla="*/ 1660781251 w 703"/>
              <a:gd name="T5" fmla="*/ 2147483647 h 1406"/>
              <a:gd name="T6" fmla="*/ 1612899114 w 703"/>
              <a:gd name="T7" fmla="*/ 2147483647 h 1406"/>
              <a:gd name="T8" fmla="*/ 1567536338 w 703"/>
              <a:gd name="T9" fmla="*/ 1814512664 h 1406"/>
              <a:gd name="T10" fmla="*/ 1514612305 w 703"/>
              <a:gd name="T11" fmla="*/ 1401206785 h 1406"/>
              <a:gd name="T12" fmla="*/ 1471770476 w 703"/>
              <a:gd name="T13" fmla="*/ 987901304 h 1406"/>
              <a:gd name="T14" fmla="*/ 1423886752 w 703"/>
              <a:gd name="T15" fmla="*/ 572074675 h 1406"/>
              <a:gd name="T16" fmla="*/ 1378523976 w 703"/>
              <a:gd name="T17" fmla="*/ 163810943 h 1406"/>
              <a:gd name="T18" fmla="*/ 1335682147 w 703"/>
              <a:gd name="T19" fmla="*/ 136088440 h 1406"/>
              <a:gd name="T20" fmla="*/ 1302919348 w 703"/>
              <a:gd name="T21" fmla="*/ 110886886 h 1406"/>
              <a:gd name="T22" fmla="*/ 1272677497 w 703"/>
              <a:gd name="T23" fmla="*/ 75604686 h 1406"/>
              <a:gd name="T24" fmla="*/ 1247475955 w 703"/>
              <a:gd name="T25" fmla="*/ 45362809 h 1406"/>
              <a:gd name="T26" fmla="*/ 1214714743 w 703"/>
              <a:gd name="T27" fmla="*/ 12601574 h 1406"/>
              <a:gd name="T28" fmla="*/ 1189513201 w 703"/>
              <a:gd name="T29" fmla="*/ 0 h 1406"/>
              <a:gd name="T30" fmla="*/ 1159271350 w 703"/>
              <a:gd name="T31" fmla="*/ 0 h 1406"/>
              <a:gd name="T32" fmla="*/ 1131548859 w 703"/>
              <a:gd name="T33" fmla="*/ 17640300 h 1406"/>
              <a:gd name="T34" fmla="*/ 1091226392 w 703"/>
              <a:gd name="T35" fmla="*/ 57962805 h 1406"/>
              <a:gd name="T36" fmla="*/ 1053424872 w 703"/>
              <a:gd name="T37" fmla="*/ 133567491 h 1406"/>
              <a:gd name="T38" fmla="*/ 1003021787 w 703"/>
              <a:gd name="T39" fmla="*/ 239414066 h 1406"/>
              <a:gd name="T40" fmla="*/ 965218679 w 703"/>
              <a:gd name="T41" fmla="*/ 370463733 h 1406"/>
              <a:gd name="T42" fmla="*/ 919855903 w 703"/>
              <a:gd name="T43" fmla="*/ 524192516 h 1406"/>
              <a:gd name="T44" fmla="*/ 884573743 w 703"/>
              <a:gd name="T45" fmla="*/ 710684014 h 1406"/>
              <a:gd name="T46" fmla="*/ 854331892 w 703"/>
              <a:gd name="T47" fmla="*/ 917336953 h 1406"/>
              <a:gd name="T48" fmla="*/ 841731915 w 703"/>
              <a:gd name="T49" fmla="*/ 1149191248 h 1406"/>
              <a:gd name="T50" fmla="*/ 814009226 w 703"/>
              <a:gd name="T51" fmla="*/ 1358364938 h 1406"/>
              <a:gd name="T52" fmla="*/ 773686758 w 703"/>
              <a:gd name="T53" fmla="*/ 1517133932 h 1406"/>
              <a:gd name="T54" fmla="*/ 723283673 w 703"/>
              <a:gd name="T55" fmla="*/ 1640622340 h 1406"/>
              <a:gd name="T56" fmla="*/ 670361228 w 703"/>
              <a:gd name="T57" fmla="*/ 1741428951 h 1406"/>
              <a:gd name="T58" fmla="*/ 607356578 w 703"/>
              <a:gd name="T59" fmla="*/ 1824593285 h 1406"/>
              <a:gd name="T60" fmla="*/ 554434132 w 703"/>
              <a:gd name="T61" fmla="*/ 1907757619 h 1406"/>
              <a:gd name="T62" fmla="*/ 511590717 w 703"/>
              <a:gd name="T63" fmla="*/ 2006044472 h 1406"/>
              <a:gd name="T64" fmla="*/ 488910122 w 703"/>
              <a:gd name="T65" fmla="*/ 2124490981 h 1406"/>
              <a:gd name="T66" fmla="*/ 443547346 w 703"/>
              <a:gd name="T67" fmla="*/ 2147483647 h 1406"/>
              <a:gd name="T68" fmla="*/ 365421671 w 703"/>
              <a:gd name="T69" fmla="*/ 2147483647 h 1406"/>
              <a:gd name="T70" fmla="*/ 267136449 w 703"/>
              <a:gd name="T71" fmla="*/ 2147483647 h 1406"/>
              <a:gd name="T72" fmla="*/ 166330230 w 703"/>
              <a:gd name="T73" fmla="*/ 2147483647 h 1406"/>
              <a:gd name="T74" fmla="*/ 73083704 w 703"/>
              <a:gd name="T75" fmla="*/ 2147483647 h 1406"/>
              <a:gd name="T76" fmla="*/ 17640292 w 703"/>
              <a:gd name="T77" fmla="*/ 2147483647 h 1406"/>
              <a:gd name="T78" fmla="*/ 0 w 703"/>
              <a:gd name="T79" fmla="*/ 2147483647 h 1406"/>
              <a:gd name="T80" fmla="*/ 47882149 w 703"/>
              <a:gd name="T81" fmla="*/ 2147483647 h 1406"/>
              <a:gd name="T82" fmla="*/ 161289921 w 703"/>
              <a:gd name="T83" fmla="*/ 2147483647 h 1406"/>
              <a:gd name="T84" fmla="*/ 335179820 w 703"/>
              <a:gd name="T85" fmla="*/ 2147483647 h 1406"/>
              <a:gd name="T86" fmla="*/ 541832568 w 703"/>
              <a:gd name="T87" fmla="*/ 2147483647 h 1406"/>
              <a:gd name="T88" fmla="*/ 773686758 w 703"/>
              <a:gd name="T89" fmla="*/ 2147483647 h 1406"/>
              <a:gd name="T90" fmla="*/ 1003021787 w 703"/>
              <a:gd name="T91" fmla="*/ 2147483647 h 1406"/>
              <a:gd name="T92" fmla="*/ 1229835669 w 703"/>
              <a:gd name="T93" fmla="*/ 2147483647 h 1406"/>
              <a:gd name="T94" fmla="*/ 1418846443 w 703"/>
              <a:gd name="T95" fmla="*/ 2147483647 h 1406"/>
              <a:gd name="T96" fmla="*/ 1567536338 w 703"/>
              <a:gd name="T97" fmla="*/ 2147483647 h 1406"/>
              <a:gd name="T98" fmla="*/ 1655740943 w 703"/>
              <a:gd name="T99" fmla="*/ 2147483647 h 1406"/>
              <a:gd name="T100" fmla="*/ 1718745989 w 703"/>
              <a:gd name="T101" fmla="*/ 2147483647 h 1406"/>
              <a:gd name="T102" fmla="*/ 1754028149 w 703"/>
              <a:gd name="T103" fmla="*/ 2147483647 h 1406"/>
              <a:gd name="T104" fmla="*/ 1771668435 w 703"/>
              <a:gd name="T105" fmla="*/ 2147483647 h 1406"/>
              <a:gd name="T106" fmla="*/ 1766628126 w 703"/>
              <a:gd name="T107" fmla="*/ 2147483647 h 1406"/>
              <a:gd name="T108" fmla="*/ 1759068457 w 703"/>
              <a:gd name="T109" fmla="*/ 2147483647 h 14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03"/>
              <a:gd name="T166" fmla="*/ 0 h 1406"/>
              <a:gd name="T167" fmla="*/ 703 w 703"/>
              <a:gd name="T168" fmla="*/ 1406 h 14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03" h="1406">
                <a:moveTo>
                  <a:pt x="698" y="1378"/>
                </a:moveTo>
                <a:lnTo>
                  <a:pt x="677" y="1212"/>
                </a:lnTo>
                <a:lnTo>
                  <a:pt x="659" y="1047"/>
                </a:lnTo>
                <a:lnTo>
                  <a:pt x="640" y="883"/>
                </a:lnTo>
                <a:lnTo>
                  <a:pt x="622" y="720"/>
                </a:lnTo>
                <a:lnTo>
                  <a:pt x="601" y="556"/>
                </a:lnTo>
                <a:lnTo>
                  <a:pt x="584" y="392"/>
                </a:lnTo>
                <a:lnTo>
                  <a:pt x="565" y="227"/>
                </a:lnTo>
                <a:lnTo>
                  <a:pt x="547" y="65"/>
                </a:lnTo>
                <a:lnTo>
                  <a:pt x="530" y="54"/>
                </a:lnTo>
                <a:lnTo>
                  <a:pt x="517" y="44"/>
                </a:lnTo>
                <a:lnTo>
                  <a:pt x="505" y="30"/>
                </a:lnTo>
                <a:lnTo>
                  <a:pt x="495" y="18"/>
                </a:lnTo>
                <a:lnTo>
                  <a:pt x="482" y="5"/>
                </a:lnTo>
                <a:lnTo>
                  <a:pt x="472" y="0"/>
                </a:lnTo>
                <a:lnTo>
                  <a:pt x="460" y="0"/>
                </a:lnTo>
                <a:lnTo>
                  <a:pt x="449" y="7"/>
                </a:lnTo>
                <a:lnTo>
                  <a:pt x="433" y="23"/>
                </a:lnTo>
                <a:lnTo>
                  <a:pt x="418" y="53"/>
                </a:lnTo>
                <a:lnTo>
                  <a:pt x="398" y="95"/>
                </a:lnTo>
                <a:lnTo>
                  <a:pt x="383" y="147"/>
                </a:lnTo>
                <a:lnTo>
                  <a:pt x="365" y="208"/>
                </a:lnTo>
                <a:lnTo>
                  <a:pt x="351" y="282"/>
                </a:lnTo>
                <a:lnTo>
                  <a:pt x="339" y="364"/>
                </a:lnTo>
                <a:lnTo>
                  <a:pt x="334" y="456"/>
                </a:lnTo>
                <a:lnTo>
                  <a:pt x="323" y="539"/>
                </a:lnTo>
                <a:lnTo>
                  <a:pt x="307" y="602"/>
                </a:lnTo>
                <a:lnTo>
                  <a:pt x="287" y="651"/>
                </a:lnTo>
                <a:lnTo>
                  <a:pt x="266" y="691"/>
                </a:lnTo>
                <a:lnTo>
                  <a:pt x="241" y="724"/>
                </a:lnTo>
                <a:lnTo>
                  <a:pt x="220" y="757"/>
                </a:lnTo>
                <a:lnTo>
                  <a:pt x="203" y="796"/>
                </a:lnTo>
                <a:lnTo>
                  <a:pt x="194" y="843"/>
                </a:lnTo>
                <a:lnTo>
                  <a:pt x="176" y="897"/>
                </a:lnTo>
                <a:lnTo>
                  <a:pt x="145" y="958"/>
                </a:lnTo>
                <a:lnTo>
                  <a:pt x="106" y="1021"/>
                </a:lnTo>
                <a:lnTo>
                  <a:pt x="66" y="1084"/>
                </a:lnTo>
                <a:lnTo>
                  <a:pt x="29" y="1142"/>
                </a:lnTo>
                <a:lnTo>
                  <a:pt x="7" y="1196"/>
                </a:lnTo>
                <a:lnTo>
                  <a:pt x="0" y="1241"/>
                </a:lnTo>
                <a:lnTo>
                  <a:pt x="19" y="1276"/>
                </a:lnTo>
                <a:lnTo>
                  <a:pt x="64" y="1301"/>
                </a:lnTo>
                <a:lnTo>
                  <a:pt x="133" y="1327"/>
                </a:lnTo>
                <a:lnTo>
                  <a:pt x="215" y="1346"/>
                </a:lnTo>
                <a:lnTo>
                  <a:pt x="307" y="1367"/>
                </a:lnTo>
                <a:lnTo>
                  <a:pt x="398" y="1381"/>
                </a:lnTo>
                <a:lnTo>
                  <a:pt x="488" y="1394"/>
                </a:lnTo>
                <a:lnTo>
                  <a:pt x="563" y="1401"/>
                </a:lnTo>
                <a:lnTo>
                  <a:pt x="622" y="1406"/>
                </a:lnTo>
                <a:lnTo>
                  <a:pt x="657" y="1404"/>
                </a:lnTo>
                <a:lnTo>
                  <a:pt x="682" y="1402"/>
                </a:lnTo>
                <a:lnTo>
                  <a:pt x="696" y="1397"/>
                </a:lnTo>
                <a:lnTo>
                  <a:pt x="703" y="1392"/>
                </a:lnTo>
                <a:lnTo>
                  <a:pt x="701" y="1381"/>
                </a:lnTo>
                <a:lnTo>
                  <a:pt x="698" y="1378"/>
                </a:lnTo>
                <a:close/>
              </a:path>
            </a:pathLst>
          </a:custGeom>
          <a:solidFill>
            <a:srgbClr val="C9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2" name="Freeform 160"/>
          <p:cNvSpPr>
            <a:spLocks/>
          </p:cNvSpPr>
          <p:nvPr/>
        </p:nvSpPr>
        <p:spPr bwMode="auto">
          <a:xfrm>
            <a:off x="7686675" y="2278552"/>
            <a:ext cx="1019175" cy="2225675"/>
          </a:xfrm>
          <a:custGeom>
            <a:avLst/>
            <a:gdLst>
              <a:gd name="T0" fmla="*/ 1605340111 w 642"/>
              <a:gd name="T1" fmla="*/ 2147483647 h 1402"/>
              <a:gd name="T2" fmla="*/ 1554937006 w 642"/>
              <a:gd name="T3" fmla="*/ 2147483647 h 1402"/>
              <a:gd name="T4" fmla="*/ 1507053261 w 642"/>
              <a:gd name="T5" fmla="*/ 2147483647 h 1402"/>
              <a:gd name="T6" fmla="*/ 1459171104 w 642"/>
              <a:gd name="T7" fmla="*/ 2147483647 h 1402"/>
              <a:gd name="T8" fmla="*/ 1413808309 w 642"/>
              <a:gd name="T9" fmla="*/ 1804432040 h 1402"/>
              <a:gd name="T10" fmla="*/ 1365924565 w 642"/>
              <a:gd name="T11" fmla="*/ 1391126162 h 1402"/>
              <a:gd name="T12" fmla="*/ 1323082719 w 642"/>
              <a:gd name="T13" fmla="*/ 980340043 h 1402"/>
              <a:gd name="T14" fmla="*/ 1272678025 w 642"/>
              <a:gd name="T15" fmla="*/ 567034363 h 1402"/>
              <a:gd name="T16" fmla="*/ 1229836179 w 642"/>
              <a:gd name="T17" fmla="*/ 158769044 h 1402"/>
              <a:gd name="T18" fmla="*/ 1184473384 w 642"/>
              <a:gd name="T19" fmla="*/ 131048129 h 1402"/>
              <a:gd name="T20" fmla="*/ 1154231520 w 642"/>
              <a:gd name="T21" fmla="*/ 105846575 h 1402"/>
              <a:gd name="T22" fmla="*/ 1129029968 w 642"/>
              <a:gd name="T23" fmla="*/ 70564375 h 1402"/>
              <a:gd name="T24" fmla="*/ 1101307466 w 642"/>
              <a:gd name="T25" fmla="*/ 42843447 h 1402"/>
              <a:gd name="T26" fmla="*/ 1076105913 w 642"/>
              <a:gd name="T27" fmla="*/ 12601574 h 1402"/>
              <a:gd name="T28" fmla="*/ 1053425309 w 642"/>
              <a:gd name="T29" fmla="*/ 0 h 1402"/>
              <a:gd name="T30" fmla="*/ 1025702807 w 642"/>
              <a:gd name="T31" fmla="*/ 0 h 1402"/>
              <a:gd name="T32" fmla="*/ 1005541564 w 642"/>
              <a:gd name="T33" fmla="*/ 17640300 h 1402"/>
              <a:gd name="T34" fmla="*/ 965219080 w 642"/>
              <a:gd name="T35" fmla="*/ 55443443 h 1402"/>
              <a:gd name="T36" fmla="*/ 929936906 w 642"/>
              <a:gd name="T37" fmla="*/ 131048129 h 1402"/>
              <a:gd name="T38" fmla="*/ 889614421 w 642"/>
              <a:gd name="T39" fmla="*/ 231854393 h 1402"/>
              <a:gd name="T40" fmla="*/ 854332247 w 642"/>
              <a:gd name="T41" fmla="*/ 365423422 h 1402"/>
              <a:gd name="T42" fmla="*/ 814009564 w 642"/>
              <a:gd name="T43" fmla="*/ 519152205 h 1402"/>
              <a:gd name="T44" fmla="*/ 783769288 w 642"/>
              <a:gd name="T45" fmla="*/ 703124341 h 1402"/>
              <a:gd name="T46" fmla="*/ 758567735 w 642"/>
              <a:gd name="T47" fmla="*/ 912296642 h 1402"/>
              <a:gd name="T48" fmla="*/ 748487114 w 642"/>
              <a:gd name="T49" fmla="*/ 1139110625 h 1402"/>
              <a:gd name="T50" fmla="*/ 725804922 w 642"/>
              <a:gd name="T51" fmla="*/ 1348284315 h 1402"/>
              <a:gd name="T52" fmla="*/ 690522748 w 642"/>
              <a:gd name="T53" fmla="*/ 1507053310 h 1402"/>
              <a:gd name="T54" fmla="*/ 642639004 w 642"/>
              <a:gd name="T55" fmla="*/ 1630541716 h 1402"/>
              <a:gd name="T56" fmla="*/ 594756847 w 642"/>
              <a:gd name="T57" fmla="*/ 1731348328 h 1402"/>
              <a:gd name="T58" fmla="*/ 541832792 w 642"/>
              <a:gd name="T59" fmla="*/ 1814512662 h 1402"/>
              <a:gd name="T60" fmla="*/ 493950636 w 642"/>
              <a:gd name="T61" fmla="*/ 1897676995 h 1402"/>
              <a:gd name="T62" fmla="*/ 458668462 w 642"/>
              <a:gd name="T63" fmla="*/ 1995963849 h 1402"/>
              <a:gd name="T64" fmla="*/ 435986270 w 642"/>
              <a:gd name="T65" fmla="*/ 2114410357 h 1402"/>
              <a:gd name="T66" fmla="*/ 395665274 w 642"/>
              <a:gd name="T67" fmla="*/ 2147483647 h 1402"/>
              <a:gd name="T68" fmla="*/ 330141236 w 642"/>
              <a:gd name="T69" fmla="*/ 2147483647 h 1402"/>
              <a:gd name="T70" fmla="*/ 236894697 w 642"/>
              <a:gd name="T71" fmla="*/ 2147483647 h 1402"/>
              <a:gd name="T72" fmla="*/ 148688418 w 642"/>
              <a:gd name="T73" fmla="*/ 2147483647 h 1402"/>
              <a:gd name="T74" fmla="*/ 70564373 w 642"/>
              <a:gd name="T75" fmla="*/ 2147483647 h 1402"/>
              <a:gd name="T76" fmla="*/ 17640299 w 642"/>
              <a:gd name="T77" fmla="*/ 2147483647 h 1402"/>
              <a:gd name="T78" fmla="*/ 0 w 642"/>
              <a:gd name="T79" fmla="*/ 2147483647 h 1402"/>
              <a:gd name="T80" fmla="*/ 47883757 w 642"/>
              <a:gd name="T81" fmla="*/ 2147483647 h 1402"/>
              <a:gd name="T82" fmla="*/ 148688418 w 642"/>
              <a:gd name="T83" fmla="*/ 2147483647 h 1402"/>
              <a:gd name="T84" fmla="*/ 307459045 w 642"/>
              <a:gd name="T85" fmla="*/ 2147483647 h 1402"/>
              <a:gd name="T86" fmla="*/ 498990946 w 642"/>
              <a:gd name="T87" fmla="*/ 2147483647 h 1402"/>
              <a:gd name="T88" fmla="*/ 713204940 w 642"/>
              <a:gd name="T89" fmla="*/ 2147483647 h 1402"/>
              <a:gd name="T90" fmla="*/ 924896595 w 642"/>
              <a:gd name="T91" fmla="*/ 2147483647 h 1402"/>
              <a:gd name="T92" fmla="*/ 1129029968 w 642"/>
              <a:gd name="T93" fmla="*/ 2147483647 h 1402"/>
              <a:gd name="T94" fmla="*/ 1300400527 w 642"/>
              <a:gd name="T95" fmla="*/ 2147483647 h 1402"/>
              <a:gd name="T96" fmla="*/ 1431448603 w 642"/>
              <a:gd name="T97" fmla="*/ 2147483647 h 1402"/>
              <a:gd name="T98" fmla="*/ 1512093572 w 642"/>
              <a:gd name="T99" fmla="*/ 2147483647 h 1402"/>
              <a:gd name="T100" fmla="*/ 1570057937 w 642"/>
              <a:gd name="T101" fmla="*/ 2147483647 h 1402"/>
              <a:gd name="T102" fmla="*/ 1600299801 w 642"/>
              <a:gd name="T103" fmla="*/ 2147483647 h 1402"/>
              <a:gd name="T104" fmla="*/ 1617940094 w 642"/>
              <a:gd name="T105" fmla="*/ 2147483647 h 1402"/>
              <a:gd name="T106" fmla="*/ 1612899784 w 642"/>
              <a:gd name="T107" fmla="*/ 2147483647 h 1402"/>
              <a:gd name="T108" fmla="*/ 1605340111 w 642"/>
              <a:gd name="T109" fmla="*/ 2147483647 h 14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42"/>
              <a:gd name="T166" fmla="*/ 0 h 1402"/>
              <a:gd name="T167" fmla="*/ 642 w 642"/>
              <a:gd name="T168" fmla="*/ 1402 h 140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42" h="1402">
                <a:moveTo>
                  <a:pt x="637" y="1374"/>
                </a:moveTo>
                <a:lnTo>
                  <a:pt x="617" y="1208"/>
                </a:lnTo>
                <a:lnTo>
                  <a:pt x="598" y="1043"/>
                </a:lnTo>
                <a:lnTo>
                  <a:pt x="579" y="879"/>
                </a:lnTo>
                <a:lnTo>
                  <a:pt x="561" y="716"/>
                </a:lnTo>
                <a:lnTo>
                  <a:pt x="542" y="552"/>
                </a:lnTo>
                <a:lnTo>
                  <a:pt x="525" y="389"/>
                </a:lnTo>
                <a:lnTo>
                  <a:pt x="505" y="225"/>
                </a:lnTo>
                <a:lnTo>
                  <a:pt x="488" y="63"/>
                </a:lnTo>
                <a:lnTo>
                  <a:pt x="470" y="52"/>
                </a:lnTo>
                <a:lnTo>
                  <a:pt x="458" y="42"/>
                </a:lnTo>
                <a:lnTo>
                  <a:pt x="448" y="28"/>
                </a:lnTo>
                <a:lnTo>
                  <a:pt x="437" y="17"/>
                </a:lnTo>
                <a:lnTo>
                  <a:pt x="427" y="5"/>
                </a:lnTo>
                <a:lnTo>
                  <a:pt x="418" y="0"/>
                </a:lnTo>
                <a:lnTo>
                  <a:pt x="407" y="0"/>
                </a:lnTo>
                <a:lnTo>
                  <a:pt x="399" y="7"/>
                </a:lnTo>
                <a:lnTo>
                  <a:pt x="383" y="22"/>
                </a:lnTo>
                <a:lnTo>
                  <a:pt x="369" y="52"/>
                </a:lnTo>
                <a:lnTo>
                  <a:pt x="353" y="92"/>
                </a:lnTo>
                <a:lnTo>
                  <a:pt x="339" y="145"/>
                </a:lnTo>
                <a:lnTo>
                  <a:pt x="323" y="206"/>
                </a:lnTo>
                <a:lnTo>
                  <a:pt x="311" y="279"/>
                </a:lnTo>
                <a:lnTo>
                  <a:pt x="301" y="362"/>
                </a:lnTo>
                <a:lnTo>
                  <a:pt x="297" y="452"/>
                </a:lnTo>
                <a:lnTo>
                  <a:pt x="288" y="535"/>
                </a:lnTo>
                <a:lnTo>
                  <a:pt x="274" y="598"/>
                </a:lnTo>
                <a:lnTo>
                  <a:pt x="255" y="647"/>
                </a:lnTo>
                <a:lnTo>
                  <a:pt x="236" y="687"/>
                </a:lnTo>
                <a:lnTo>
                  <a:pt x="215" y="720"/>
                </a:lnTo>
                <a:lnTo>
                  <a:pt x="196" y="753"/>
                </a:lnTo>
                <a:lnTo>
                  <a:pt x="182" y="792"/>
                </a:lnTo>
                <a:lnTo>
                  <a:pt x="173" y="839"/>
                </a:lnTo>
                <a:lnTo>
                  <a:pt x="157" y="893"/>
                </a:lnTo>
                <a:lnTo>
                  <a:pt x="131" y="952"/>
                </a:lnTo>
                <a:lnTo>
                  <a:pt x="94" y="1014"/>
                </a:lnTo>
                <a:lnTo>
                  <a:pt x="59" y="1077"/>
                </a:lnTo>
                <a:lnTo>
                  <a:pt x="28" y="1134"/>
                </a:lnTo>
                <a:lnTo>
                  <a:pt x="7" y="1189"/>
                </a:lnTo>
                <a:lnTo>
                  <a:pt x="0" y="1234"/>
                </a:lnTo>
                <a:lnTo>
                  <a:pt x="19" y="1269"/>
                </a:lnTo>
                <a:lnTo>
                  <a:pt x="59" y="1293"/>
                </a:lnTo>
                <a:lnTo>
                  <a:pt x="122" y="1320"/>
                </a:lnTo>
                <a:lnTo>
                  <a:pt x="198" y="1341"/>
                </a:lnTo>
                <a:lnTo>
                  <a:pt x="283" y="1362"/>
                </a:lnTo>
                <a:lnTo>
                  <a:pt x="367" y="1376"/>
                </a:lnTo>
                <a:lnTo>
                  <a:pt x="448" y="1388"/>
                </a:lnTo>
                <a:lnTo>
                  <a:pt x="516" y="1397"/>
                </a:lnTo>
                <a:lnTo>
                  <a:pt x="568" y="1402"/>
                </a:lnTo>
                <a:lnTo>
                  <a:pt x="600" y="1400"/>
                </a:lnTo>
                <a:lnTo>
                  <a:pt x="623" y="1398"/>
                </a:lnTo>
                <a:lnTo>
                  <a:pt x="635" y="1393"/>
                </a:lnTo>
                <a:lnTo>
                  <a:pt x="642" y="1388"/>
                </a:lnTo>
                <a:lnTo>
                  <a:pt x="640" y="1377"/>
                </a:lnTo>
                <a:lnTo>
                  <a:pt x="637" y="1374"/>
                </a:lnTo>
                <a:close/>
              </a:path>
            </a:pathLst>
          </a:custGeom>
          <a:solidFill>
            <a:srgbClr val="D4DE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 name="Freeform 161"/>
          <p:cNvSpPr>
            <a:spLocks/>
          </p:cNvSpPr>
          <p:nvPr/>
        </p:nvSpPr>
        <p:spPr bwMode="auto">
          <a:xfrm>
            <a:off x="7789863" y="2280139"/>
            <a:ext cx="915987" cy="2224088"/>
          </a:xfrm>
          <a:custGeom>
            <a:avLst/>
            <a:gdLst>
              <a:gd name="T0" fmla="*/ 1441528375 w 577"/>
              <a:gd name="T1" fmla="*/ 2147483647 h 1401"/>
              <a:gd name="T2" fmla="*/ 1391125299 w 577"/>
              <a:gd name="T3" fmla="*/ 2147483647 h 1401"/>
              <a:gd name="T4" fmla="*/ 1343241583 w 577"/>
              <a:gd name="T5" fmla="*/ 2147483647 h 1401"/>
              <a:gd name="T6" fmla="*/ 1295359454 w 577"/>
              <a:gd name="T7" fmla="*/ 2147483647 h 1401"/>
              <a:gd name="T8" fmla="*/ 1249995098 w 577"/>
              <a:gd name="T9" fmla="*/ 1811993707 h 1401"/>
              <a:gd name="T10" fmla="*/ 1202112970 w 577"/>
              <a:gd name="T11" fmla="*/ 1398687736 h 1401"/>
              <a:gd name="T12" fmla="*/ 1159269561 w 577"/>
              <a:gd name="T13" fmla="*/ 987901525 h 1401"/>
              <a:gd name="T14" fmla="*/ 1108868072 w 577"/>
              <a:gd name="T15" fmla="*/ 574595752 h 1401"/>
              <a:gd name="T16" fmla="*/ 1066024664 w 577"/>
              <a:gd name="T17" fmla="*/ 163810979 h 1401"/>
              <a:gd name="T18" fmla="*/ 1025702203 w 577"/>
              <a:gd name="T19" fmla="*/ 138609420 h 1401"/>
              <a:gd name="T20" fmla="*/ 1000500665 w 577"/>
              <a:gd name="T21" fmla="*/ 110886911 h 1401"/>
              <a:gd name="T22" fmla="*/ 972779767 w 577"/>
              <a:gd name="T23" fmla="*/ 75604703 h 1401"/>
              <a:gd name="T24" fmla="*/ 950097589 w 577"/>
              <a:gd name="T25" fmla="*/ 50403131 h 1401"/>
              <a:gd name="T26" fmla="*/ 929936358 w 577"/>
              <a:gd name="T27" fmla="*/ 17641892 h 1401"/>
              <a:gd name="T28" fmla="*/ 907255768 w 577"/>
              <a:gd name="T29" fmla="*/ 5040313 h 1401"/>
              <a:gd name="T30" fmla="*/ 884573590 w 577"/>
              <a:gd name="T31" fmla="*/ 0 h 1401"/>
              <a:gd name="T32" fmla="*/ 866933307 w 577"/>
              <a:gd name="T33" fmla="*/ 22682203 h 1401"/>
              <a:gd name="T34" fmla="*/ 836691461 w 577"/>
              <a:gd name="T35" fmla="*/ 57964405 h 1401"/>
              <a:gd name="T36" fmla="*/ 801409109 w 577"/>
              <a:gd name="T37" fmla="*/ 133569108 h 1401"/>
              <a:gd name="T38" fmla="*/ 766126956 w 577"/>
              <a:gd name="T39" fmla="*/ 234375395 h 1401"/>
              <a:gd name="T40" fmla="*/ 735885110 w 577"/>
              <a:gd name="T41" fmla="*/ 365423504 h 1401"/>
              <a:gd name="T42" fmla="*/ 700602957 w 577"/>
              <a:gd name="T43" fmla="*/ 521673271 h 1401"/>
              <a:gd name="T44" fmla="*/ 672880471 w 577"/>
              <a:gd name="T45" fmla="*/ 705643861 h 1401"/>
              <a:gd name="T46" fmla="*/ 650199881 w 577"/>
              <a:gd name="T47" fmla="*/ 912296847 h 1401"/>
              <a:gd name="T48" fmla="*/ 647678933 w 577"/>
              <a:gd name="T49" fmla="*/ 1141631831 h 1401"/>
              <a:gd name="T50" fmla="*/ 630038650 w 577"/>
              <a:gd name="T51" fmla="*/ 1345763668 h 1401"/>
              <a:gd name="T52" fmla="*/ 602316165 w 577"/>
              <a:gd name="T53" fmla="*/ 1507053648 h 1401"/>
              <a:gd name="T54" fmla="*/ 559474344 w 577"/>
              <a:gd name="T55" fmla="*/ 1628021133 h 1401"/>
              <a:gd name="T56" fmla="*/ 519151883 w 577"/>
              <a:gd name="T57" fmla="*/ 1728827767 h 1401"/>
              <a:gd name="T58" fmla="*/ 471268167 w 577"/>
              <a:gd name="T59" fmla="*/ 1811993707 h 1401"/>
              <a:gd name="T60" fmla="*/ 425905398 w 577"/>
              <a:gd name="T61" fmla="*/ 1895158059 h 1401"/>
              <a:gd name="T62" fmla="*/ 395663453 w 577"/>
              <a:gd name="T63" fmla="*/ 1993444935 h 1401"/>
              <a:gd name="T64" fmla="*/ 378023170 w 577"/>
              <a:gd name="T65" fmla="*/ 2111891470 h 1401"/>
              <a:gd name="T66" fmla="*/ 342741017 w 577"/>
              <a:gd name="T67" fmla="*/ 2147483647 h 1401"/>
              <a:gd name="T68" fmla="*/ 284776686 w 577"/>
              <a:gd name="T69" fmla="*/ 2147483647 h 1401"/>
              <a:gd name="T70" fmla="*/ 206652662 w 577"/>
              <a:gd name="T71" fmla="*/ 2147483647 h 1401"/>
              <a:gd name="T72" fmla="*/ 126007740 w 577"/>
              <a:gd name="T73" fmla="*/ 2147483647 h 1401"/>
              <a:gd name="T74" fmla="*/ 55443409 w 577"/>
              <a:gd name="T75" fmla="*/ 2147483647 h 1401"/>
              <a:gd name="T76" fmla="*/ 12599978 w 577"/>
              <a:gd name="T77" fmla="*/ 2147483647 h 1401"/>
              <a:gd name="T78" fmla="*/ 0 w 577"/>
              <a:gd name="T79" fmla="*/ 2147483647 h 1401"/>
              <a:gd name="T80" fmla="*/ 42841833 w 577"/>
              <a:gd name="T81" fmla="*/ 2147483647 h 1401"/>
              <a:gd name="T82" fmla="*/ 136088355 w 577"/>
              <a:gd name="T83" fmla="*/ 2147483647 h 1401"/>
              <a:gd name="T84" fmla="*/ 272176710 w 577"/>
              <a:gd name="T85" fmla="*/ 2147483647 h 1401"/>
              <a:gd name="T86" fmla="*/ 443547269 w 577"/>
              <a:gd name="T87" fmla="*/ 2147483647 h 1401"/>
              <a:gd name="T88" fmla="*/ 637598318 w 577"/>
              <a:gd name="T89" fmla="*/ 2147483647 h 1401"/>
              <a:gd name="T90" fmla="*/ 826610647 w 577"/>
              <a:gd name="T91" fmla="*/ 2147483647 h 1401"/>
              <a:gd name="T92" fmla="*/ 1008061920 w 577"/>
              <a:gd name="T93" fmla="*/ 2147483647 h 1401"/>
              <a:gd name="T94" fmla="*/ 1161790509 w 577"/>
              <a:gd name="T95" fmla="*/ 2147483647 h 1401"/>
              <a:gd name="T96" fmla="*/ 1285277251 w 577"/>
              <a:gd name="T97" fmla="*/ 2147483647 h 1401"/>
              <a:gd name="T98" fmla="*/ 1360883453 w 577"/>
              <a:gd name="T99" fmla="*/ 2147483647 h 1401"/>
              <a:gd name="T100" fmla="*/ 1413805889 w 577"/>
              <a:gd name="T101" fmla="*/ 2147483647 h 1401"/>
              <a:gd name="T102" fmla="*/ 1441528375 w 577"/>
              <a:gd name="T103" fmla="*/ 2147483647 h 1401"/>
              <a:gd name="T104" fmla="*/ 1454128350 w 577"/>
              <a:gd name="T105" fmla="*/ 2147483647 h 1401"/>
              <a:gd name="T106" fmla="*/ 1449088043 w 577"/>
              <a:gd name="T107" fmla="*/ 2147483647 h 1401"/>
              <a:gd name="T108" fmla="*/ 1441528375 w 577"/>
              <a:gd name="T109" fmla="*/ 2147483647 h 140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77"/>
              <a:gd name="T166" fmla="*/ 0 h 1401"/>
              <a:gd name="T167" fmla="*/ 577 w 577"/>
              <a:gd name="T168" fmla="*/ 1401 h 140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77" h="1401">
                <a:moveTo>
                  <a:pt x="572" y="1373"/>
                </a:moveTo>
                <a:lnTo>
                  <a:pt x="552" y="1208"/>
                </a:lnTo>
                <a:lnTo>
                  <a:pt x="533" y="1046"/>
                </a:lnTo>
                <a:lnTo>
                  <a:pt x="514" y="882"/>
                </a:lnTo>
                <a:lnTo>
                  <a:pt x="496" y="719"/>
                </a:lnTo>
                <a:lnTo>
                  <a:pt x="477" y="555"/>
                </a:lnTo>
                <a:lnTo>
                  <a:pt x="460" y="392"/>
                </a:lnTo>
                <a:lnTo>
                  <a:pt x="440" y="228"/>
                </a:lnTo>
                <a:lnTo>
                  <a:pt x="423" y="65"/>
                </a:lnTo>
                <a:lnTo>
                  <a:pt x="407" y="55"/>
                </a:lnTo>
                <a:lnTo>
                  <a:pt x="397" y="44"/>
                </a:lnTo>
                <a:lnTo>
                  <a:pt x="386" y="30"/>
                </a:lnTo>
                <a:lnTo>
                  <a:pt x="377" y="20"/>
                </a:lnTo>
                <a:lnTo>
                  <a:pt x="369" y="7"/>
                </a:lnTo>
                <a:lnTo>
                  <a:pt x="360" y="2"/>
                </a:lnTo>
                <a:lnTo>
                  <a:pt x="351" y="0"/>
                </a:lnTo>
                <a:lnTo>
                  <a:pt x="344" y="9"/>
                </a:lnTo>
                <a:lnTo>
                  <a:pt x="332" y="23"/>
                </a:lnTo>
                <a:lnTo>
                  <a:pt x="318" y="53"/>
                </a:lnTo>
                <a:lnTo>
                  <a:pt x="304" y="93"/>
                </a:lnTo>
                <a:lnTo>
                  <a:pt x="292" y="145"/>
                </a:lnTo>
                <a:lnTo>
                  <a:pt x="278" y="207"/>
                </a:lnTo>
                <a:lnTo>
                  <a:pt x="267" y="280"/>
                </a:lnTo>
                <a:lnTo>
                  <a:pt x="258" y="362"/>
                </a:lnTo>
                <a:lnTo>
                  <a:pt x="257" y="453"/>
                </a:lnTo>
                <a:lnTo>
                  <a:pt x="250" y="534"/>
                </a:lnTo>
                <a:lnTo>
                  <a:pt x="239" y="598"/>
                </a:lnTo>
                <a:lnTo>
                  <a:pt x="222" y="646"/>
                </a:lnTo>
                <a:lnTo>
                  <a:pt x="206" y="686"/>
                </a:lnTo>
                <a:lnTo>
                  <a:pt x="187" y="719"/>
                </a:lnTo>
                <a:lnTo>
                  <a:pt x="169" y="752"/>
                </a:lnTo>
                <a:lnTo>
                  <a:pt x="157" y="791"/>
                </a:lnTo>
                <a:lnTo>
                  <a:pt x="150" y="838"/>
                </a:lnTo>
                <a:lnTo>
                  <a:pt x="136" y="892"/>
                </a:lnTo>
                <a:lnTo>
                  <a:pt x="113" y="951"/>
                </a:lnTo>
                <a:lnTo>
                  <a:pt x="82" y="1013"/>
                </a:lnTo>
                <a:lnTo>
                  <a:pt x="50" y="1076"/>
                </a:lnTo>
                <a:lnTo>
                  <a:pt x="22" y="1133"/>
                </a:lnTo>
                <a:lnTo>
                  <a:pt x="5" y="1186"/>
                </a:lnTo>
                <a:lnTo>
                  <a:pt x="0" y="1231"/>
                </a:lnTo>
                <a:lnTo>
                  <a:pt x="17" y="1266"/>
                </a:lnTo>
                <a:lnTo>
                  <a:pt x="54" y="1291"/>
                </a:lnTo>
                <a:lnTo>
                  <a:pt x="108" y="1317"/>
                </a:lnTo>
                <a:lnTo>
                  <a:pt x="176" y="1338"/>
                </a:lnTo>
                <a:lnTo>
                  <a:pt x="253" y="1359"/>
                </a:lnTo>
                <a:lnTo>
                  <a:pt x="328" y="1375"/>
                </a:lnTo>
                <a:lnTo>
                  <a:pt x="400" y="1387"/>
                </a:lnTo>
                <a:lnTo>
                  <a:pt x="461" y="1396"/>
                </a:lnTo>
                <a:lnTo>
                  <a:pt x="510" y="1401"/>
                </a:lnTo>
                <a:lnTo>
                  <a:pt x="540" y="1399"/>
                </a:lnTo>
                <a:lnTo>
                  <a:pt x="561" y="1397"/>
                </a:lnTo>
                <a:lnTo>
                  <a:pt x="572" y="1392"/>
                </a:lnTo>
                <a:lnTo>
                  <a:pt x="577" y="1387"/>
                </a:lnTo>
                <a:lnTo>
                  <a:pt x="575" y="1376"/>
                </a:lnTo>
                <a:lnTo>
                  <a:pt x="572" y="1373"/>
                </a:lnTo>
                <a:close/>
              </a:path>
            </a:pathLst>
          </a:custGeom>
          <a:solidFill>
            <a:srgbClr val="E0E8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 name="Freeform 162"/>
          <p:cNvSpPr>
            <a:spLocks/>
          </p:cNvSpPr>
          <p:nvPr/>
        </p:nvSpPr>
        <p:spPr bwMode="auto">
          <a:xfrm>
            <a:off x="7886700" y="2286489"/>
            <a:ext cx="819150" cy="2214563"/>
          </a:xfrm>
          <a:custGeom>
            <a:avLst/>
            <a:gdLst>
              <a:gd name="T0" fmla="*/ 1290319786 w 516"/>
              <a:gd name="T1" fmla="*/ 2147483647 h 1395"/>
              <a:gd name="T2" fmla="*/ 1237395736 w 516"/>
              <a:gd name="T3" fmla="*/ 2147483647 h 1395"/>
              <a:gd name="T4" fmla="*/ 1194553894 w 516"/>
              <a:gd name="T5" fmla="*/ 2147483647 h 1395"/>
              <a:gd name="T6" fmla="*/ 1146670154 w 516"/>
              <a:gd name="T7" fmla="*/ 2147483647 h 1395"/>
              <a:gd name="T8" fmla="*/ 1101307363 w 516"/>
              <a:gd name="T9" fmla="*/ 1801913082 h 1395"/>
              <a:gd name="T10" fmla="*/ 1053425211 w 516"/>
              <a:gd name="T11" fmla="*/ 1388607112 h 1395"/>
              <a:gd name="T12" fmla="*/ 1008062420 w 516"/>
              <a:gd name="T13" fmla="*/ 977820900 h 1395"/>
              <a:gd name="T14" fmla="*/ 960178680 w 516"/>
              <a:gd name="T15" fmla="*/ 567036078 h 1395"/>
              <a:gd name="T16" fmla="*/ 919856199 w 516"/>
              <a:gd name="T17" fmla="*/ 158770667 h 1395"/>
              <a:gd name="T18" fmla="*/ 884574028 w 516"/>
              <a:gd name="T19" fmla="*/ 136088470 h 1395"/>
              <a:gd name="T20" fmla="*/ 859372478 w 516"/>
              <a:gd name="T21" fmla="*/ 110886911 h 1395"/>
              <a:gd name="T22" fmla="*/ 831651367 w 516"/>
              <a:gd name="T23" fmla="*/ 75604703 h 1395"/>
              <a:gd name="T24" fmla="*/ 814009488 w 516"/>
              <a:gd name="T25" fmla="*/ 47883769 h 1395"/>
              <a:gd name="T26" fmla="*/ 793848248 w 516"/>
              <a:gd name="T27" fmla="*/ 17641892 h 1395"/>
              <a:gd name="T28" fmla="*/ 776207956 w 516"/>
              <a:gd name="T29" fmla="*/ 5040313 h 1395"/>
              <a:gd name="T30" fmla="*/ 753525767 w 516"/>
              <a:gd name="T31" fmla="*/ 0 h 1395"/>
              <a:gd name="T32" fmla="*/ 735885475 w 516"/>
              <a:gd name="T33" fmla="*/ 17641892 h 1395"/>
              <a:gd name="T34" fmla="*/ 705643615 w 516"/>
              <a:gd name="T35" fmla="*/ 52924093 h 1395"/>
              <a:gd name="T36" fmla="*/ 677921115 w 516"/>
              <a:gd name="T37" fmla="*/ 128528796 h 1395"/>
              <a:gd name="T38" fmla="*/ 647680842 w 516"/>
              <a:gd name="T39" fmla="*/ 229335083 h 1395"/>
              <a:gd name="T40" fmla="*/ 619958343 w 516"/>
              <a:gd name="T41" fmla="*/ 360383192 h 1395"/>
              <a:gd name="T42" fmla="*/ 594756792 w 516"/>
              <a:gd name="T43" fmla="*/ 514112010 h 1395"/>
              <a:gd name="T44" fmla="*/ 572074603 w 516"/>
              <a:gd name="T45" fmla="*/ 700603549 h 1395"/>
              <a:gd name="T46" fmla="*/ 554434311 w 516"/>
              <a:gd name="T47" fmla="*/ 902216222 h 1395"/>
              <a:gd name="T48" fmla="*/ 554434311 w 516"/>
              <a:gd name="T49" fmla="*/ 1131551206 h 1395"/>
              <a:gd name="T50" fmla="*/ 541832742 w 516"/>
              <a:gd name="T51" fmla="*/ 1338203993 h 1395"/>
              <a:gd name="T52" fmla="*/ 519152140 w 516"/>
              <a:gd name="T53" fmla="*/ 1496973023 h 1395"/>
              <a:gd name="T54" fmla="*/ 483869969 w 516"/>
              <a:gd name="T55" fmla="*/ 1620461458 h 1395"/>
              <a:gd name="T56" fmla="*/ 448587799 w 516"/>
              <a:gd name="T57" fmla="*/ 1721268092 h 1395"/>
              <a:gd name="T58" fmla="*/ 405744270 w 516"/>
              <a:gd name="T59" fmla="*/ 1806953394 h 1395"/>
              <a:gd name="T60" fmla="*/ 370462099 w 516"/>
              <a:gd name="T61" fmla="*/ 1890117746 h 1395"/>
              <a:gd name="T62" fmla="*/ 337700877 w 516"/>
              <a:gd name="T63" fmla="*/ 1983364310 h 1395"/>
              <a:gd name="T64" fmla="*/ 325100895 w 516"/>
              <a:gd name="T65" fmla="*/ 2101810845 h 1395"/>
              <a:gd name="T66" fmla="*/ 299897757 w 516"/>
              <a:gd name="T67" fmla="*/ 2147483647 h 1395"/>
              <a:gd name="T68" fmla="*/ 246975295 w 516"/>
              <a:gd name="T69" fmla="*/ 2147483647 h 1395"/>
              <a:gd name="T70" fmla="*/ 181451214 w 516"/>
              <a:gd name="T71" fmla="*/ 2147483647 h 1395"/>
              <a:gd name="T72" fmla="*/ 113406233 w 516"/>
              <a:gd name="T73" fmla="*/ 2147483647 h 1395"/>
              <a:gd name="T74" fmla="*/ 47882165 w 516"/>
              <a:gd name="T75" fmla="*/ 2147483647 h 1395"/>
              <a:gd name="T76" fmla="*/ 7559675 w 516"/>
              <a:gd name="T77" fmla="*/ 2147483647 h 1395"/>
              <a:gd name="T78" fmla="*/ 0 w 516"/>
              <a:gd name="T79" fmla="*/ 2147483647 h 1395"/>
              <a:gd name="T80" fmla="*/ 40322493 w 516"/>
              <a:gd name="T81" fmla="*/ 2147483647 h 1395"/>
              <a:gd name="T82" fmla="*/ 123486854 w 516"/>
              <a:gd name="T83" fmla="*/ 2147483647 h 1395"/>
              <a:gd name="T84" fmla="*/ 252015605 w 516"/>
              <a:gd name="T85" fmla="*/ 2147483647 h 1395"/>
              <a:gd name="T86" fmla="*/ 400703960 w 516"/>
              <a:gd name="T87" fmla="*/ 2147483647 h 1395"/>
              <a:gd name="T88" fmla="*/ 572074603 w 516"/>
              <a:gd name="T89" fmla="*/ 2147483647 h 1395"/>
              <a:gd name="T90" fmla="*/ 740925785 w 516"/>
              <a:gd name="T91" fmla="*/ 2147483647 h 1395"/>
              <a:gd name="T92" fmla="*/ 902215907 w 516"/>
              <a:gd name="T93" fmla="*/ 2147483647 h 1395"/>
              <a:gd name="T94" fmla="*/ 1040823642 w 516"/>
              <a:gd name="T95" fmla="*/ 2147483647 h 1395"/>
              <a:gd name="T96" fmla="*/ 1149191103 w 516"/>
              <a:gd name="T97" fmla="*/ 2147483647 h 1395"/>
              <a:gd name="T98" fmla="*/ 1217234496 w 516"/>
              <a:gd name="T99" fmla="*/ 2147483647 h 1395"/>
              <a:gd name="T100" fmla="*/ 1265118236 w 516"/>
              <a:gd name="T101" fmla="*/ 2147483647 h 1395"/>
              <a:gd name="T102" fmla="*/ 1287798838 w 516"/>
              <a:gd name="T103" fmla="*/ 2147483647 h 1395"/>
              <a:gd name="T104" fmla="*/ 1300400407 w 516"/>
              <a:gd name="T105" fmla="*/ 2147483647 h 1395"/>
              <a:gd name="T106" fmla="*/ 1295360096 w 516"/>
              <a:gd name="T107" fmla="*/ 2147483647 h 1395"/>
              <a:gd name="T108" fmla="*/ 1290319786 w 516"/>
              <a:gd name="T109" fmla="*/ 2147483647 h 139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16"/>
              <a:gd name="T166" fmla="*/ 0 h 1395"/>
              <a:gd name="T167" fmla="*/ 516 w 516"/>
              <a:gd name="T168" fmla="*/ 1395 h 139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16" h="1395">
                <a:moveTo>
                  <a:pt x="512" y="1369"/>
                </a:moveTo>
                <a:lnTo>
                  <a:pt x="491" y="1204"/>
                </a:lnTo>
                <a:lnTo>
                  <a:pt x="474" y="1042"/>
                </a:lnTo>
                <a:lnTo>
                  <a:pt x="455" y="878"/>
                </a:lnTo>
                <a:lnTo>
                  <a:pt x="437" y="715"/>
                </a:lnTo>
                <a:lnTo>
                  <a:pt x="418" y="551"/>
                </a:lnTo>
                <a:lnTo>
                  <a:pt x="400" y="388"/>
                </a:lnTo>
                <a:lnTo>
                  <a:pt x="381" y="225"/>
                </a:lnTo>
                <a:lnTo>
                  <a:pt x="365" y="63"/>
                </a:lnTo>
                <a:lnTo>
                  <a:pt x="351" y="54"/>
                </a:lnTo>
                <a:lnTo>
                  <a:pt x="341" y="44"/>
                </a:lnTo>
                <a:lnTo>
                  <a:pt x="330" y="30"/>
                </a:lnTo>
                <a:lnTo>
                  <a:pt x="323" y="19"/>
                </a:lnTo>
                <a:lnTo>
                  <a:pt x="315" y="7"/>
                </a:lnTo>
                <a:lnTo>
                  <a:pt x="308" y="2"/>
                </a:lnTo>
                <a:lnTo>
                  <a:pt x="299" y="0"/>
                </a:lnTo>
                <a:lnTo>
                  <a:pt x="292" y="7"/>
                </a:lnTo>
                <a:lnTo>
                  <a:pt x="280" y="21"/>
                </a:lnTo>
                <a:lnTo>
                  <a:pt x="269" y="51"/>
                </a:lnTo>
                <a:lnTo>
                  <a:pt x="257" y="91"/>
                </a:lnTo>
                <a:lnTo>
                  <a:pt x="246" y="143"/>
                </a:lnTo>
                <a:lnTo>
                  <a:pt x="236" y="204"/>
                </a:lnTo>
                <a:lnTo>
                  <a:pt x="227" y="278"/>
                </a:lnTo>
                <a:lnTo>
                  <a:pt x="220" y="358"/>
                </a:lnTo>
                <a:lnTo>
                  <a:pt x="220" y="449"/>
                </a:lnTo>
                <a:lnTo>
                  <a:pt x="215" y="531"/>
                </a:lnTo>
                <a:lnTo>
                  <a:pt x="206" y="594"/>
                </a:lnTo>
                <a:lnTo>
                  <a:pt x="192" y="643"/>
                </a:lnTo>
                <a:lnTo>
                  <a:pt x="178" y="683"/>
                </a:lnTo>
                <a:lnTo>
                  <a:pt x="161" y="717"/>
                </a:lnTo>
                <a:lnTo>
                  <a:pt x="147" y="750"/>
                </a:lnTo>
                <a:lnTo>
                  <a:pt x="134" y="787"/>
                </a:lnTo>
                <a:lnTo>
                  <a:pt x="129" y="834"/>
                </a:lnTo>
                <a:lnTo>
                  <a:pt x="119" y="886"/>
                </a:lnTo>
                <a:lnTo>
                  <a:pt x="98" y="946"/>
                </a:lnTo>
                <a:lnTo>
                  <a:pt x="72" y="1007"/>
                </a:lnTo>
                <a:lnTo>
                  <a:pt x="45" y="1070"/>
                </a:lnTo>
                <a:lnTo>
                  <a:pt x="19" y="1128"/>
                </a:lnTo>
                <a:lnTo>
                  <a:pt x="3" y="1180"/>
                </a:lnTo>
                <a:lnTo>
                  <a:pt x="0" y="1224"/>
                </a:lnTo>
                <a:lnTo>
                  <a:pt x="16" y="1259"/>
                </a:lnTo>
                <a:lnTo>
                  <a:pt x="49" y="1283"/>
                </a:lnTo>
                <a:lnTo>
                  <a:pt x="100" y="1309"/>
                </a:lnTo>
                <a:lnTo>
                  <a:pt x="159" y="1332"/>
                </a:lnTo>
                <a:lnTo>
                  <a:pt x="227" y="1353"/>
                </a:lnTo>
                <a:lnTo>
                  <a:pt x="294" y="1369"/>
                </a:lnTo>
                <a:lnTo>
                  <a:pt x="358" y="1381"/>
                </a:lnTo>
                <a:lnTo>
                  <a:pt x="413" y="1390"/>
                </a:lnTo>
                <a:lnTo>
                  <a:pt x="456" y="1395"/>
                </a:lnTo>
                <a:lnTo>
                  <a:pt x="483" y="1393"/>
                </a:lnTo>
                <a:lnTo>
                  <a:pt x="502" y="1392"/>
                </a:lnTo>
                <a:lnTo>
                  <a:pt x="511" y="1386"/>
                </a:lnTo>
                <a:lnTo>
                  <a:pt x="516" y="1383"/>
                </a:lnTo>
                <a:lnTo>
                  <a:pt x="514" y="1372"/>
                </a:lnTo>
                <a:lnTo>
                  <a:pt x="512" y="1369"/>
                </a:lnTo>
                <a:close/>
              </a:path>
            </a:pathLst>
          </a:custGeom>
          <a:solidFill>
            <a:srgbClr val="EBF0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 name="Freeform 163"/>
          <p:cNvSpPr>
            <a:spLocks/>
          </p:cNvSpPr>
          <p:nvPr/>
        </p:nvSpPr>
        <p:spPr bwMode="auto">
          <a:xfrm>
            <a:off x="7989888" y="2291252"/>
            <a:ext cx="719137" cy="2209800"/>
          </a:xfrm>
          <a:custGeom>
            <a:avLst/>
            <a:gdLst>
              <a:gd name="T0" fmla="*/ 1126508360 w 453"/>
              <a:gd name="T1" fmla="*/ 2147483647 h 1392"/>
              <a:gd name="T2" fmla="*/ 1073585924 w 453"/>
              <a:gd name="T3" fmla="*/ 2147483647 h 1392"/>
              <a:gd name="T4" fmla="*/ 1030742515 w 453"/>
              <a:gd name="T5" fmla="*/ 2147483647 h 1392"/>
              <a:gd name="T6" fmla="*/ 982860386 w 453"/>
              <a:gd name="T7" fmla="*/ 2147483647 h 1392"/>
              <a:gd name="T8" fmla="*/ 937497617 w 453"/>
              <a:gd name="T9" fmla="*/ 1799391725 h 1392"/>
              <a:gd name="T10" fmla="*/ 889613901 w 453"/>
              <a:gd name="T11" fmla="*/ 1388606797 h 1392"/>
              <a:gd name="T12" fmla="*/ 844251132 w 453"/>
              <a:gd name="T13" fmla="*/ 977820679 h 1392"/>
              <a:gd name="T14" fmla="*/ 796368805 w 453"/>
              <a:gd name="T15" fmla="*/ 569555311 h 1392"/>
              <a:gd name="T16" fmla="*/ 756046344 w 453"/>
              <a:gd name="T17" fmla="*/ 163810942 h 1392"/>
              <a:gd name="T18" fmla="*/ 725804498 w 453"/>
              <a:gd name="T19" fmla="*/ 138607801 h 1392"/>
              <a:gd name="T20" fmla="*/ 703122320 w 453"/>
              <a:gd name="T21" fmla="*/ 110886886 h 1392"/>
              <a:gd name="T22" fmla="*/ 677920782 w 453"/>
              <a:gd name="T23" fmla="*/ 75604686 h 1392"/>
              <a:gd name="T24" fmla="*/ 665320807 w 453"/>
              <a:gd name="T25" fmla="*/ 45362809 h 1392"/>
              <a:gd name="T26" fmla="*/ 647678936 w 453"/>
              <a:gd name="T27" fmla="*/ 15120938 h 1392"/>
              <a:gd name="T28" fmla="*/ 630038653 w 453"/>
              <a:gd name="T29" fmla="*/ 0 h 1392"/>
              <a:gd name="T30" fmla="*/ 612396783 w 453"/>
              <a:gd name="T31" fmla="*/ 0 h 1392"/>
              <a:gd name="T32" fmla="*/ 597275860 w 453"/>
              <a:gd name="T33" fmla="*/ 17640300 h 1392"/>
              <a:gd name="T34" fmla="*/ 572074322 w 453"/>
              <a:gd name="T35" fmla="*/ 52924081 h 1392"/>
              <a:gd name="T36" fmla="*/ 549393731 w 453"/>
              <a:gd name="T37" fmla="*/ 128527180 h 1392"/>
              <a:gd name="T38" fmla="*/ 524192193 w 453"/>
              <a:gd name="T39" fmla="*/ 229333444 h 1392"/>
              <a:gd name="T40" fmla="*/ 501510015 w 453"/>
              <a:gd name="T41" fmla="*/ 362902472 h 1392"/>
              <a:gd name="T42" fmla="*/ 473789116 w 453"/>
              <a:gd name="T43" fmla="*/ 516631255 h 1392"/>
              <a:gd name="T44" fmla="*/ 466227861 w 453"/>
              <a:gd name="T45" fmla="*/ 698084029 h 1392"/>
              <a:gd name="T46" fmla="*/ 453627886 w 453"/>
              <a:gd name="T47" fmla="*/ 904735380 h 1392"/>
              <a:gd name="T48" fmla="*/ 456147246 w 453"/>
              <a:gd name="T49" fmla="*/ 1134070312 h 1392"/>
              <a:gd name="T50" fmla="*/ 448587578 w 453"/>
              <a:gd name="T51" fmla="*/ 1335682741 h 1392"/>
              <a:gd name="T52" fmla="*/ 425905400 w 453"/>
              <a:gd name="T53" fmla="*/ 1494453323 h 1392"/>
              <a:gd name="T54" fmla="*/ 400703763 w 453"/>
              <a:gd name="T55" fmla="*/ 1612899831 h 1392"/>
              <a:gd name="T56" fmla="*/ 367942557 w 453"/>
              <a:gd name="T57" fmla="*/ 1713706443 h 1392"/>
              <a:gd name="T58" fmla="*/ 332660403 w 453"/>
              <a:gd name="T59" fmla="*/ 1794351414 h 1392"/>
              <a:gd name="T60" fmla="*/ 302418557 w 453"/>
              <a:gd name="T61" fmla="*/ 1877515748 h 1392"/>
              <a:gd name="T62" fmla="*/ 279736379 w 453"/>
              <a:gd name="T63" fmla="*/ 1970762290 h 1392"/>
              <a:gd name="T64" fmla="*/ 272176712 w 453"/>
              <a:gd name="T65" fmla="*/ 2089208798 h 1392"/>
              <a:gd name="T66" fmla="*/ 249494534 w 453"/>
              <a:gd name="T67" fmla="*/ 2147483647 h 1392"/>
              <a:gd name="T68" fmla="*/ 206652663 w 453"/>
              <a:gd name="T69" fmla="*/ 2147483647 h 1392"/>
              <a:gd name="T70" fmla="*/ 148688331 w 453"/>
              <a:gd name="T71" fmla="*/ 2147483647 h 1392"/>
              <a:gd name="T72" fmla="*/ 90725562 w 453"/>
              <a:gd name="T73" fmla="*/ 2147483647 h 1392"/>
              <a:gd name="T74" fmla="*/ 37801526 w 453"/>
              <a:gd name="T75" fmla="*/ 2147483647 h 1392"/>
              <a:gd name="T76" fmla="*/ 2519361 w 453"/>
              <a:gd name="T77" fmla="*/ 2147483647 h 1392"/>
              <a:gd name="T78" fmla="*/ 0 w 453"/>
              <a:gd name="T79" fmla="*/ 2147483647 h 1392"/>
              <a:gd name="T80" fmla="*/ 35282166 w 453"/>
              <a:gd name="T81" fmla="*/ 2147483647 h 1392"/>
              <a:gd name="T82" fmla="*/ 103325538 w 453"/>
              <a:gd name="T83" fmla="*/ 2147483647 h 1392"/>
              <a:gd name="T84" fmla="*/ 219252688 w 453"/>
              <a:gd name="T85" fmla="*/ 2147483647 h 1392"/>
              <a:gd name="T86" fmla="*/ 350300686 w 453"/>
              <a:gd name="T87" fmla="*/ 2147483647 h 1392"/>
              <a:gd name="T88" fmla="*/ 501510015 w 453"/>
              <a:gd name="T89" fmla="*/ 2147483647 h 1392"/>
              <a:gd name="T90" fmla="*/ 650199884 w 453"/>
              <a:gd name="T91" fmla="*/ 2147483647 h 1392"/>
              <a:gd name="T92" fmla="*/ 791328498 w 453"/>
              <a:gd name="T93" fmla="*/ 2147483647 h 1392"/>
              <a:gd name="T94" fmla="*/ 914815439 w 453"/>
              <a:gd name="T95" fmla="*/ 2147483647 h 1392"/>
              <a:gd name="T96" fmla="*/ 1013102232 w 453"/>
              <a:gd name="T97" fmla="*/ 2147483647 h 1392"/>
              <a:gd name="T98" fmla="*/ 1066024668 w 453"/>
              <a:gd name="T99" fmla="*/ 2147483647 h 1392"/>
              <a:gd name="T100" fmla="*/ 1108868077 w 453"/>
              <a:gd name="T101" fmla="*/ 2147483647 h 1392"/>
              <a:gd name="T102" fmla="*/ 1126508360 w 453"/>
              <a:gd name="T103" fmla="*/ 2147483647 h 1392"/>
              <a:gd name="T104" fmla="*/ 1141629283 w 453"/>
              <a:gd name="T105" fmla="*/ 2147483647 h 1392"/>
              <a:gd name="T106" fmla="*/ 1131548668 w 453"/>
              <a:gd name="T107" fmla="*/ 2147483647 h 1392"/>
              <a:gd name="T108" fmla="*/ 1126508360 w 453"/>
              <a:gd name="T109" fmla="*/ 2147483647 h 139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53"/>
              <a:gd name="T166" fmla="*/ 0 h 1392"/>
              <a:gd name="T167" fmla="*/ 453 w 453"/>
              <a:gd name="T168" fmla="*/ 1392 h 139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53" h="1392">
                <a:moveTo>
                  <a:pt x="447" y="1366"/>
                </a:moveTo>
                <a:lnTo>
                  <a:pt x="426" y="1201"/>
                </a:lnTo>
                <a:lnTo>
                  <a:pt x="409" y="1039"/>
                </a:lnTo>
                <a:lnTo>
                  <a:pt x="390" y="876"/>
                </a:lnTo>
                <a:lnTo>
                  <a:pt x="372" y="714"/>
                </a:lnTo>
                <a:lnTo>
                  <a:pt x="353" y="551"/>
                </a:lnTo>
                <a:lnTo>
                  <a:pt x="335" y="388"/>
                </a:lnTo>
                <a:lnTo>
                  <a:pt x="316" y="226"/>
                </a:lnTo>
                <a:lnTo>
                  <a:pt x="300" y="65"/>
                </a:lnTo>
                <a:lnTo>
                  <a:pt x="288" y="55"/>
                </a:lnTo>
                <a:lnTo>
                  <a:pt x="279" y="44"/>
                </a:lnTo>
                <a:lnTo>
                  <a:pt x="269" y="30"/>
                </a:lnTo>
                <a:lnTo>
                  <a:pt x="264" y="18"/>
                </a:lnTo>
                <a:lnTo>
                  <a:pt x="257" y="6"/>
                </a:lnTo>
                <a:lnTo>
                  <a:pt x="250" y="0"/>
                </a:lnTo>
                <a:lnTo>
                  <a:pt x="243" y="0"/>
                </a:lnTo>
                <a:lnTo>
                  <a:pt x="237" y="7"/>
                </a:lnTo>
                <a:lnTo>
                  <a:pt x="227" y="21"/>
                </a:lnTo>
                <a:lnTo>
                  <a:pt x="218" y="51"/>
                </a:lnTo>
                <a:lnTo>
                  <a:pt x="208" y="91"/>
                </a:lnTo>
                <a:lnTo>
                  <a:pt x="199" y="144"/>
                </a:lnTo>
                <a:lnTo>
                  <a:pt x="188" y="205"/>
                </a:lnTo>
                <a:lnTo>
                  <a:pt x="185" y="277"/>
                </a:lnTo>
                <a:lnTo>
                  <a:pt x="180" y="359"/>
                </a:lnTo>
                <a:lnTo>
                  <a:pt x="181" y="450"/>
                </a:lnTo>
                <a:lnTo>
                  <a:pt x="178" y="530"/>
                </a:lnTo>
                <a:lnTo>
                  <a:pt x="169" y="593"/>
                </a:lnTo>
                <a:lnTo>
                  <a:pt x="159" y="640"/>
                </a:lnTo>
                <a:lnTo>
                  <a:pt x="146" y="680"/>
                </a:lnTo>
                <a:lnTo>
                  <a:pt x="132" y="712"/>
                </a:lnTo>
                <a:lnTo>
                  <a:pt x="120" y="745"/>
                </a:lnTo>
                <a:lnTo>
                  <a:pt x="111" y="782"/>
                </a:lnTo>
                <a:lnTo>
                  <a:pt x="108" y="829"/>
                </a:lnTo>
                <a:lnTo>
                  <a:pt x="99" y="882"/>
                </a:lnTo>
                <a:lnTo>
                  <a:pt x="82" y="941"/>
                </a:lnTo>
                <a:lnTo>
                  <a:pt x="59" y="1002"/>
                </a:lnTo>
                <a:lnTo>
                  <a:pt x="36" y="1063"/>
                </a:lnTo>
                <a:lnTo>
                  <a:pt x="15" y="1121"/>
                </a:lnTo>
                <a:lnTo>
                  <a:pt x="1" y="1174"/>
                </a:lnTo>
                <a:lnTo>
                  <a:pt x="0" y="1219"/>
                </a:lnTo>
                <a:lnTo>
                  <a:pt x="14" y="1254"/>
                </a:lnTo>
                <a:lnTo>
                  <a:pt x="41" y="1278"/>
                </a:lnTo>
                <a:lnTo>
                  <a:pt x="87" y="1305"/>
                </a:lnTo>
                <a:lnTo>
                  <a:pt x="139" y="1327"/>
                </a:lnTo>
                <a:lnTo>
                  <a:pt x="199" y="1348"/>
                </a:lnTo>
                <a:lnTo>
                  <a:pt x="258" y="1364"/>
                </a:lnTo>
                <a:lnTo>
                  <a:pt x="314" y="1378"/>
                </a:lnTo>
                <a:lnTo>
                  <a:pt x="363" y="1387"/>
                </a:lnTo>
                <a:lnTo>
                  <a:pt x="402" y="1392"/>
                </a:lnTo>
                <a:lnTo>
                  <a:pt x="423" y="1390"/>
                </a:lnTo>
                <a:lnTo>
                  <a:pt x="440" y="1389"/>
                </a:lnTo>
                <a:lnTo>
                  <a:pt x="447" y="1383"/>
                </a:lnTo>
                <a:lnTo>
                  <a:pt x="453" y="1380"/>
                </a:lnTo>
                <a:lnTo>
                  <a:pt x="449" y="1369"/>
                </a:lnTo>
                <a:lnTo>
                  <a:pt x="447" y="1366"/>
                </a:lnTo>
                <a:close/>
              </a:path>
            </a:pathLst>
          </a:custGeom>
          <a:solidFill>
            <a:srgbClr val="F5F7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6" name="Freeform 164"/>
          <p:cNvSpPr>
            <a:spLocks/>
          </p:cNvSpPr>
          <p:nvPr/>
        </p:nvSpPr>
        <p:spPr bwMode="auto">
          <a:xfrm>
            <a:off x="8088313" y="2294427"/>
            <a:ext cx="617537" cy="2206625"/>
          </a:xfrm>
          <a:custGeom>
            <a:avLst/>
            <a:gdLst>
              <a:gd name="T0" fmla="*/ 970258669 w 389"/>
              <a:gd name="T1" fmla="*/ 2147483647 h 1390"/>
              <a:gd name="T2" fmla="*/ 599796712 w 389"/>
              <a:gd name="T3" fmla="*/ 163810942 h 1390"/>
              <a:gd name="T4" fmla="*/ 574595178 w 389"/>
              <a:gd name="T5" fmla="*/ 136088439 h 1390"/>
              <a:gd name="T6" fmla="*/ 551913003 w 389"/>
              <a:gd name="T7" fmla="*/ 110886886 h 1390"/>
              <a:gd name="T8" fmla="*/ 534272723 w 389"/>
              <a:gd name="T9" fmla="*/ 75604686 h 1390"/>
              <a:gd name="T10" fmla="*/ 521671162 w 389"/>
              <a:gd name="T11" fmla="*/ 47883758 h 1390"/>
              <a:gd name="T12" fmla="*/ 504030882 w 389"/>
              <a:gd name="T13" fmla="*/ 17640300 h 1390"/>
              <a:gd name="T14" fmla="*/ 491429321 w 389"/>
              <a:gd name="T15" fmla="*/ 5040312 h 1390"/>
              <a:gd name="T16" fmla="*/ 476308401 w 389"/>
              <a:gd name="T17" fmla="*/ 0 h 1390"/>
              <a:gd name="T18" fmla="*/ 463708427 w 389"/>
              <a:gd name="T19" fmla="*/ 17640300 h 1390"/>
              <a:gd name="T20" fmla="*/ 441026253 w 389"/>
              <a:gd name="T21" fmla="*/ 52924081 h 1390"/>
              <a:gd name="T22" fmla="*/ 420865026 w 389"/>
              <a:gd name="T23" fmla="*/ 128527179 h 1390"/>
              <a:gd name="T24" fmla="*/ 398184339 w 389"/>
              <a:gd name="T25" fmla="*/ 229333444 h 1390"/>
              <a:gd name="T26" fmla="*/ 385582779 w 389"/>
              <a:gd name="T27" fmla="*/ 360383110 h 1390"/>
              <a:gd name="T28" fmla="*/ 367942498 w 389"/>
              <a:gd name="T29" fmla="*/ 516631254 h 1390"/>
              <a:gd name="T30" fmla="*/ 357861885 w 389"/>
              <a:gd name="T31" fmla="*/ 695563079 h 1390"/>
              <a:gd name="T32" fmla="*/ 352821578 w 389"/>
              <a:gd name="T33" fmla="*/ 899695068 h 1390"/>
              <a:gd name="T34" fmla="*/ 362902192 w 389"/>
              <a:gd name="T35" fmla="*/ 1129030000 h 1390"/>
              <a:gd name="T36" fmla="*/ 352821578 w 389"/>
              <a:gd name="T37" fmla="*/ 1330642429 h 1390"/>
              <a:gd name="T38" fmla="*/ 340220017 w 389"/>
              <a:gd name="T39" fmla="*/ 1489413011 h 1390"/>
              <a:gd name="T40" fmla="*/ 317539430 w 389"/>
              <a:gd name="T41" fmla="*/ 1607859520 h 1390"/>
              <a:gd name="T42" fmla="*/ 297378203 w 389"/>
              <a:gd name="T43" fmla="*/ 1708666131 h 1390"/>
              <a:gd name="T44" fmla="*/ 264615414 w 389"/>
              <a:gd name="T45" fmla="*/ 1789311103 h 1390"/>
              <a:gd name="T46" fmla="*/ 244454187 w 389"/>
              <a:gd name="T47" fmla="*/ 1872475436 h 1390"/>
              <a:gd name="T48" fmla="*/ 226813907 w 389"/>
              <a:gd name="T49" fmla="*/ 1965721978 h 1390"/>
              <a:gd name="T50" fmla="*/ 221773600 w 389"/>
              <a:gd name="T51" fmla="*/ 2084168487 h 1390"/>
              <a:gd name="T52" fmla="*/ 199091376 w 389"/>
              <a:gd name="T53" fmla="*/ 2147483647 h 1390"/>
              <a:gd name="T54" fmla="*/ 168849535 w 389"/>
              <a:gd name="T55" fmla="*/ 2147483647 h 1390"/>
              <a:gd name="T56" fmla="*/ 120967414 w 389"/>
              <a:gd name="T57" fmla="*/ 2147483647 h 1390"/>
              <a:gd name="T58" fmla="*/ 75604627 w 389"/>
              <a:gd name="T59" fmla="*/ 2147483647 h 1390"/>
              <a:gd name="T60" fmla="*/ 32761213 w 389"/>
              <a:gd name="T61" fmla="*/ 2147483647 h 1390"/>
              <a:gd name="T62" fmla="*/ 5040308 w 389"/>
              <a:gd name="T63" fmla="*/ 2147483647 h 1390"/>
              <a:gd name="T64" fmla="*/ 0 w 389"/>
              <a:gd name="T65" fmla="*/ 2147483647 h 1390"/>
              <a:gd name="T66" fmla="*/ 35282160 w 389"/>
              <a:gd name="T67" fmla="*/ 2147483647 h 1390"/>
              <a:gd name="T68" fmla="*/ 98285214 w 389"/>
              <a:gd name="T69" fmla="*/ 2147483647 h 1390"/>
              <a:gd name="T70" fmla="*/ 194051069 w 389"/>
              <a:gd name="T71" fmla="*/ 2147483647 h 1390"/>
              <a:gd name="T72" fmla="*/ 309978176 w 389"/>
              <a:gd name="T73" fmla="*/ 2147483647 h 1390"/>
              <a:gd name="T74" fmla="*/ 438506893 w 389"/>
              <a:gd name="T75" fmla="*/ 2147483647 h 1390"/>
              <a:gd name="T76" fmla="*/ 561993617 w 389"/>
              <a:gd name="T77" fmla="*/ 2147483647 h 1390"/>
              <a:gd name="T78" fmla="*/ 688001288 w 389"/>
              <a:gd name="T79" fmla="*/ 2147483647 h 1390"/>
              <a:gd name="T80" fmla="*/ 791328372 w 389"/>
              <a:gd name="T81" fmla="*/ 2147483647 h 1390"/>
              <a:gd name="T82" fmla="*/ 874492839 w 389"/>
              <a:gd name="T83" fmla="*/ 2147483647 h 1390"/>
              <a:gd name="T84" fmla="*/ 922376548 w 389"/>
              <a:gd name="T85" fmla="*/ 2147483647 h 1390"/>
              <a:gd name="T86" fmla="*/ 952618389 w 389"/>
              <a:gd name="T87" fmla="*/ 2147483647 h 1390"/>
              <a:gd name="T88" fmla="*/ 970258669 w 389"/>
              <a:gd name="T89" fmla="*/ 2147483647 h 1390"/>
              <a:gd name="T90" fmla="*/ 980339283 w 389"/>
              <a:gd name="T91" fmla="*/ 2147483647 h 1390"/>
              <a:gd name="T92" fmla="*/ 975298976 w 389"/>
              <a:gd name="T93" fmla="*/ 2147483647 h 1390"/>
              <a:gd name="T94" fmla="*/ 970258669 w 389"/>
              <a:gd name="T95" fmla="*/ 2147483647 h 139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89"/>
              <a:gd name="T145" fmla="*/ 0 h 1390"/>
              <a:gd name="T146" fmla="*/ 389 w 389"/>
              <a:gd name="T147" fmla="*/ 1390 h 139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89" h="1390">
                <a:moveTo>
                  <a:pt x="385" y="1364"/>
                </a:moveTo>
                <a:lnTo>
                  <a:pt x="238" y="65"/>
                </a:lnTo>
                <a:lnTo>
                  <a:pt x="228" y="54"/>
                </a:lnTo>
                <a:lnTo>
                  <a:pt x="219" y="44"/>
                </a:lnTo>
                <a:lnTo>
                  <a:pt x="212" y="30"/>
                </a:lnTo>
                <a:lnTo>
                  <a:pt x="207" y="19"/>
                </a:lnTo>
                <a:lnTo>
                  <a:pt x="200" y="7"/>
                </a:lnTo>
                <a:lnTo>
                  <a:pt x="195" y="2"/>
                </a:lnTo>
                <a:lnTo>
                  <a:pt x="189" y="0"/>
                </a:lnTo>
                <a:lnTo>
                  <a:pt x="184" y="7"/>
                </a:lnTo>
                <a:lnTo>
                  <a:pt x="175" y="21"/>
                </a:lnTo>
                <a:lnTo>
                  <a:pt x="167" y="51"/>
                </a:lnTo>
                <a:lnTo>
                  <a:pt x="158" y="91"/>
                </a:lnTo>
                <a:lnTo>
                  <a:pt x="153" y="143"/>
                </a:lnTo>
                <a:lnTo>
                  <a:pt x="146" y="205"/>
                </a:lnTo>
                <a:lnTo>
                  <a:pt x="142" y="276"/>
                </a:lnTo>
                <a:lnTo>
                  <a:pt x="140" y="357"/>
                </a:lnTo>
                <a:lnTo>
                  <a:pt x="144" y="448"/>
                </a:lnTo>
                <a:lnTo>
                  <a:pt x="140" y="528"/>
                </a:lnTo>
                <a:lnTo>
                  <a:pt x="135" y="591"/>
                </a:lnTo>
                <a:lnTo>
                  <a:pt x="126" y="638"/>
                </a:lnTo>
                <a:lnTo>
                  <a:pt x="118" y="678"/>
                </a:lnTo>
                <a:lnTo>
                  <a:pt x="105" y="710"/>
                </a:lnTo>
                <a:lnTo>
                  <a:pt x="97" y="743"/>
                </a:lnTo>
                <a:lnTo>
                  <a:pt x="90" y="780"/>
                </a:lnTo>
                <a:lnTo>
                  <a:pt x="88" y="827"/>
                </a:lnTo>
                <a:lnTo>
                  <a:pt x="79" y="880"/>
                </a:lnTo>
                <a:lnTo>
                  <a:pt x="67" y="939"/>
                </a:lnTo>
                <a:lnTo>
                  <a:pt x="48" y="1000"/>
                </a:lnTo>
                <a:lnTo>
                  <a:pt x="30" y="1061"/>
                </a:lnTo>
                <a:lnTo>
                  <a:pt x="13" y="1117"/>
                </a:lnTo>
                <a:lnTo>
                  <a:pt x="2" y="1170"/>
                </a:lnTo>
                <a:lnTo>
                  <a:pt x="0" y="1215"/>
                </a:lnTo>
                <a:lnTo>
                  <a:pt x="14" y="1250"/>
                </a:lnTo>
                <a:lnTo>
                  <a:pt x="39" y="1275"/>
                </a:lnTo>
                <a:lnTo>
                  <a:pt x="77" y="1301"/>
                </a:lnTo>
                <a:lnTo>
                  <a:pt x="123" y="1324"/>
                </a:lnTo>
                <a:lnTo>
                  <a:pt x="174" y="1346"/>
                </a:lnTo>
                <a:lnTo>
                  <a:pt x="223" y="1362"/>
                </a:lnTo>
                <a:lnTo>
                  <a:pt x="273" y="1376"/>
                </a:lnTo>
                <a:lnTo>
                  <a:pt x="314" y="1385"/>
                </a:lnTo>
                <a:lnTo>
                  <a:pt x="347" y="1390"/>
                </a:lnTo>
                <a:lnTo>
                  <a:pt x="366" y="1390"/>
                </a:lnTo>
                <a:lnTo>
                  <a:pt x="378" y="1388"/>
                </a:lnTo>
                <a:lnTo>
                  <a:pt x="385" y="1383"/>
                </a:lnTo>
                <a:lnTo>
                  <a:pt x="389" y="1380"/>
                </a:lnTo>
                <a:lnTo>
                  <a:pt x="387" y="1367"/>
                </a:lnTo>
                <a:lnTo>
                  <a:pt x="385" y="1364"/>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8" name="Rectangle 167"/>
          <p:cNvSpPr>
            <a:spLocks noChangeArrowheads="1"/>
          </p:cNvSpPr>
          <p:nvPr/>
        </p:nvSpPr>
        <p:spPr bwMode="auto">
          <a:xfrm>
            <a:off x="377825" y="3791439"/>
            <a:ext cx="28797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nchorCtr="1"/>
          <a:lstStyle>
            <a:lvl1pPr eaLnBrk="0" hangingPunct="0">
              <a:tabLst>
                <a:tab pos="2801938"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801938"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801938"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801938"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801938"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801938"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801938"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801938"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801938" algn="l"/>
              </a:tabLst>
              <a:defRPr>
                <a:solidFill>
                  <a:schemeClr val="tx1"/>
                </a:solidFill>
                <a:latin typeface="Arial" panose="020B0604020202020204" pitchFamily="34" charset="0"/>
                <a:ea typeface="宋体" panose="02010600030101010101" pitchFamily="2" charset="-122"/>
              </a:defRPr>
            </a:lvl9pPr>
          </a:lstStyle>
          <a:p>
            <a:pPr algn="ctr" eaLnBrk="1" hangingPunct="1">
              <a:lnSpc>
                <a:spcPct val="95000"/>
              </a:lnSpc>
              <a:spcBef>
                <a:spcPct val="20000"/>
              </a:spcBef>
              <a:spcAft>
                <a:spcPct val="20000"/>
              </a:spcAft>
              <a:buClr>
                <a:srgbClr val="800080"/>
              </a:buClr>
            </a:pPr>
            <a:r>
              <a:rPr lang="zh-CN" altLang="en-US" sz="2400" dirty="0">
                <a:latin typeface="华文细黑" panose="02010600040101010101" pitchFamily="2" charset="-122"/>
                <a:ea typeface="华文细黑" panose="02010600040101010101" pitchFamily="2" charset="-122"/>
              </a:rPr>
              <a:t>业务问题</a:t>
            </a:r>
            <a:endParaRPr lang="en-US" altLang="zh-CN" sz="2400" dirty="0">
              <a:latin typeface="华文细黑" panose="02010600040101010101" pitchFamily="2" charset="-122"/>
              <a:ea typeface="华文细黑" panose="02010600040101010101" pitchFamily="2" charset="-122"/>
            </a:endParaRPr>
          </a:p>
        </p:txBody>
      </p:sp>
      <p:sp>
        <p:nvSpPr>
          <p:cNvPr id="169" name="Rectangle 168"/>
          <p:cNvSpPr>
            <a:spLocks noChangeArrowheads="1"/>
          </p:cNvSpPr>
          <p:nvPr/>
        </p:nvSpPr>
        <p:spPr bwMode="auto">
          <a:xfrm>
            <a:off x="6950075" y="3753339"/>
            <a:ext cx="20415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nchorCtr="1"/>
          <a:lstStyle>
            <a:lvl1pPr eaLnBrk="0" hangingPunct="0">
              <a:tabLst>
                <a:tab pos="2801938"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2801938"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2801938"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2801938"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2801938"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2801938"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2801938"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2801938"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2801938" algn="l"/>
              </a:tabLst>
              <a:defRPr>
                <a:solidFill>
                  <a:schemeClr val="tx1"/>
                </a:solidFill>
                <a:latin typeface="Arial" panose="020B0604020202020204" pitchFamily="34" charset="0"/>
                <a:ea typeface="宋体" panose="02010600030101010101" pitchFamily="2" charset="-122"/>
              </a:defRPr>
            </a:lvl9pPr>
          </a:lstStyle>
          <a:p>
            <a:pPr algn="ctr" eaLnBrk="1" hangingPunct="1">
              <a:lnSpc>
                <a:spcPct val="95000"/>
              </a:lnSpc>
              <a:spcBef>
                <a:spcPct val="20000"/>
              </a:spcBef>
              <a:spcAft>
                <a:spcPct val="20000"/>
              </a:spcAft>
              <a:buClr>
                <a:srgbClr val="800080"/>
              </a:buClr>
            </a:pPr>
            <a:r>
              <a:rPr lang="en-US" altLang="zh-CN" sz="2400" dirty="0">
                <a:latin typeface="华文细黑" panose="02010600040101010101" pitchFamily="2" charset="-122"/>
                <a:ea typeface="华文细黑" panose="02010600040101010101" pitchFamily="2" charset="-122"/>
              </a:rPr>
              <a:t>IT</a:t>
            </a:r>
            <a:r>
              <a:rPr lang="zh-CN" altLang="en-US" sz="2400" dirty="0">
                <a:latin typeface="华文细黑" panose="02010600040101010101" pitchFamily="2" charset="-122"/>
                <a:ea typeface="华文细黑" panose="02010600040101010101" pitchFamily="2" charset="-122"/>
              </a:rPr>
              <a:t>解决方案</a:t>
            </a:r>
            <a:endParaRPr lang="en-US" altLang="zh-CN" sz="2400" dirty="0">
              <a:latin typeface="华文细黑" panose="02010600040101010101" pitchFamily="2" charset="-122"/>
              <a:ea typeface="华文细黑" panose="02010600040101010101" pitchFamily="2" charset="-122"/>
            </a:endParaRPr>
          </a:p>
        </p:txBody>
      </p:sp>
      <p:sp>
        <p:nvSpPr>
          <p:cNvPr id="170" name="AutoShape 169"/>
          <p:cNvSpPr>
            <a:spLocks noChangeArrowheads="1"/>
          </p:cNvSpPr>
          <p:nvPr/>
        </p:nvSpPr>
        <p:spPr bwMode="auto">
          <a:xfrm>
            <a:off x="2514600" y="4794739"/>
            <a:ext cx="4191000" cy="762000"/>
          </a:xfrm>
          <a:prstGeom prst="leftRightArrow">
            <a:avLst>
              <a:gd name="adj1" fmla="val 50000"/>
              <a:gd name="adj2" fmla="val 110000"/>
            </a:avLst>
          </a:prstGeom>
          <a:solidFill>
            <a:srgbClr val="D80000"/>
          </a:solidFill>
          <a:ln>
            <a:noFill/>
          </a:ln>
          <a:extLst>
            <a:ext uri="{91240B29-F687-4F45-9708-019B960494DF}">
              <a14:hiddenLine xmlns:a14="http://schemas.microsoft.com/office/drawing/2010/main" w="28575">
                <a:solidFill>
                  <a:srgbClr val="000000"/>
                </a:solidFill>
                <a:miter lim="800000"/>
                <a:headEnd type="none" w="lg" len="sm"/>
                <a:tailEnd type="none" w="lg" len="sm"/>
              </a14:hiddenLine>
            </a:ext>
          </a:extLst>
        </p:spPr>
        <p:txBody>
          <a:bodyPr wrap="none" lIns="45720" rIns="4572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000" b="1">
              <a:solidFill>
                <a:schemeClr val="bg1"/>
              </a:solidFill>
              <a:latin typeface="华文细黑" panose="02010600040101010101" pitchFamily="2" charset="-122"/>
              <a:ea typeface="华文细黑" panose="02010600040101010101" pitchFamily="2" charset="-122"/>
            </a:endParaRPr>
          </a:p>
        </p:txBody>
      </p:sp>
      <p:sp>
        <p:nvSpPr>
          <p:cNvPr id="171" name="Rectangle 170"/>
          <p:cNvSpPr>
            <a:spLocks noChangeArrowheads="1"/>
          </p:cNvSpPr>
          <p:nvPr/>
        </p:nvSpPr>
        <p:spPr bwMode="auto">
          <a:xfrm>
            <a:off x="3079750" y="5012227"/>
            <a:ext cx="306070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pPr>
            <a:r>
              <a:rPr lang="en-US" altLang="zh-CN" sz="1700" b="1">
                <a:solidFill>
                  <a:schemeClr val="bg1"/>
                </a:solidFill>
                <a:latin typeface="华文细黑" panose="02010600040101010101" pitchFamily="2" charset="-122"/>
                <a:ea typeface="华文细黑" panose="02010600040101010101" pitchFamily="2" charset="-122"/>
              </a:rPr>
              <a:t>Business/IT Alignment</a:t>
            </a:r>
          </a:p>
        </p:txBody>
      </p:sp>
    </p:spTree>
    <p:extLst>
      <p:ext uri="{BB962C8B-B14F-4D97-AF65-F5344CB8AC3E}">
        <p14:creationId xmlns:p14="http://schemas.microsoft.com/office/powerpoint/2010/main" val="411121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8"/>
                                        </p:tgtEl>
                                        <p:attrNameLst>
                                          <p:attrName>style.visibility</p:attrName>
                                        </p:attrNameLst>
                                      </p:cBhvr>
                                      <p:to>
                                        <p:strVal val="visible"/>
                                      </p:to>
                                    </p:set>
                                    <p:anim calcmode="lin" valueType="num">
                                      <p:cBhvr additive="base">
                                        <p:cTn id="7" dur="500" fill="hold"/>
                                        <p:tgtEl>
                                          <p:spTgt spid="168"/>
                                        </p:tgtEl>
                                        <p:attrNameLst>
                                          <p:attrName>ppt_x</p:attrName>
                                        </p:attrNameLst>
                                      </p:cBhvr>
                                      <p:tavLst>
                                        <p:tav tm="0">
                                          <p:val>
                                            <p:strVal val="0-#ppt_w/2"/>
                                          </p:val>
                                        </p:tav>
                                        <p:tav tm="100000">
                                          <p:val>
                                            <p:strVal val="#ppt_x"/>
                                          </p:val>
                                        </p:tav>
                                      </p:tavLst>
                                    </p:anim>
                                    <p:anim calcmode="lin" valueType="num">
                                      <p:cBhvr additive="base">
                                        <p:cTn id="8" dur="500" fill="hold"/>
                                        <p:tgtEl>
                                          <p:spTgt spid="16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9"/>
                                        </p:tgtEl>
                                        <p:attrNameLst>
                                          <p:attrName>style.visibility</p:attrName>
                                        </p:attrNameLst>
                                      </p:cBhvr>
                                      <p:to>
                                        <p:strVal val="visible"/>
                                      </p:to>
                                    </p:set>
                                    <p:anim calcmode="lin" valueType="num">
                                      <p:cBhvr additive="base">
                                        <p:cTn id="12" dur="500" fill="hold"/>
                                        <p:tgtEl>
                                          <p:spTgt spid="169"/>
                                        </p:tgtEl>
                                        <p:attrNameLst>
                                          <p:attrName>ppt_x</p:attrName>
                                        </p:attrNameLst>
                                      </p:cBhvr>
                                      <p:tavLst>
                                        <p:tav tm="0">
                                          <p:val>
                                            <p:strVal val="0-#ppt_w/2"/>
                                          </p:val>
                                        </p:tav>
                                        <p:tav tm="100000">
                                          <p:val>
                                            <p:strVal val="#ppt_x"/>
                                          </p:val>
                                        </p:tav>
                                      </p:tavLst>
                                    </p:anim>
                                    <p:anim calcmode="lin" valueType="num">
                                      <p:cBhvr additive="base">
                                        <p:cTn id="13" dur="500" fill="hold"/>
                                        <p:tgtEl>
                                          <p:spTgt spid="16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499"/>
                                          </p:stCondLst>
                                        </p:cTn>
                                        <p:tgtEl>
                                          <p:spTgt spid="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utoUpdateAnimBg="0"/>
      <p:bldP spid="169" grpId="0" autoUpdateAnimBg="0"/>
      <p:bldP spid="171"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什么是模块独立</a:t>
            </a:r>
          </a:p>
        </p:txBody>
      </p:sp>
      <p:sp>
        <p:nvSpPr>
          <p:cNvPr id="3" name="内容占位符 2"/>
          <p:cNvSpPr>
            <a:spLocks noGrp="1"/>
          </p:cNvSpPr>
          <p:nvPr>
            <p:ph idx="1"/>
          </p:nvPr>
        </p:nvSpPr>
        <p:spPr/>
        <p:txBody>
          <a:bodyPr/>
          <a:lstStyle/>
          <a:p>
            <a:r>
              <a:rPr lang="zh-CN" altLang="en-US" dirty="0"/>
              <a:t>模块独立：</a:t>
            </a:r>
            <a:r>
              <a:rPr lang="zh-CN" altLang="en-US" dirty="0">
                <a:solidFill>
                  <a:srgbClr val="0000FF"/>
                </a:solidFill>
              </a:rPr>
              <a:t>每个模块完成一个相对独立的子功能，并且和其他模块之间的关系很简单</a:t>
            </a:r>
            <a:endParaRPr lang="en-US" altLang="zh-CN" dirty="0">
              <a:solidFill>
                <a:srgbClr val="0000FF"/>
              </a:solidFill>
            </a:endParaRPr>
          </a:p>
          <a:p>
            <a:r>
              <a:rPr lang="zh-CN" altLang="en-US" dirty="0"/>
              <a:t>模块独立是模块化、抽象、信息隐藏和局部化概念的直接结果。</a:t>
            </a:r>
          </a:p>
          <a:p>
            <a:r>
              <a:rPr lang="zh-CN" altLang="en-US" dirty="0"/>
              <a:t>独立性的重要性</a:t>
            </a:r>
          </a:p>
          <a:p>
            <a:pPr lvl="1"/>
            <a:r>
              <a:rPr lang="zh-CN" altLang="en-US" dirty="0"/>
              <a:t>有效的模块化的软件比较容易开发出来</a:t>
            </a:r>
          </a:p>
          <a:p>
            <a:pPr lvl="1"/>
            <a:r>
              <a:rPr lang="zh-CN" altLang="en-US" dirty="0"/>
              <a:t>独立的模块比较容易测试和维护</a:t>
            </a:r>
          </a:p>
          <a:p>
            <a:endParaRPr lang="zh-CN" altLang="en-US" dirty="0"/>
          </a:p>
        </p:txBody>
      </p:sp>
    </p:spTree>
    <p:extLst>
      <p:ext uri="{BB962C8B-B14F-4D97-AF65-F5344CB8AC3E}">
        <p14:creationId xmlns:p14="http://schemas.microsoft.com/office/powerpoint/2010/main" val="53927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7" dur="500"/>
                                        <p:tgtEl>
                                          <p:spTgt spid="3">
                                            <p:txEl>
                                              <p:pRg st="3" end="3"/>
                                            </p:txEl>
                                          </p:spTgt>
                                        </p:tgtEl>
                                      </p:cBhvr>
                                    </p:animEffect>
                                  </p:childTnLst>
                                </p:cTn>
                              </p:par>
                              <p:par>
                                <p:cTn id="18" presetID="14" presetClass="entr" presetSubtype="1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模块独立程度的两个度量标准</a:t>
            </a:r>
          </a:p>
        </p:txBody>
      </p:sp>
      <p:sp>
        <p:nvSpPr>
          <p:cNvPr id="3" name="内容占位符 2"/>
          <p:cNvSpPr>
            <a:spLocks noGrp="1"/>
          </p:cNvSpPr>
          <p:nvPr>
            <p:ph idx="1"/>
          </p:nvPr>
        </p:nvSpPr>
        <p:spPr/>
        <p:txBody>
          <a:bodyPr/>
          <a:lstStyle/>
          <a:p>
            <a:r>
              <a:rPr lang="zh-CN" altLang="en-US" dirty="0"/>
              <a:t>内聚</a:t>
            </a:r>
            <a:r>
              <a:rPr lang="en-US" altLang="zh-CN" dirty="0" smtClean="0"/>
              <a:t>Cohesion</a:t>
            </a:r>
            <a:r>
              <a:rPr lang="zh-CN" altLang="en-US" dirty="0" smtClean="0"/>
              <a:t>：衡量</a:t>
            </a:r>
            <a:r>
              <a:rPr lang="zh-CN" altLang="en-US" dirty="0">
                <a:solidFill>
                  <a:srgbClr val="0000FF"/>
                </a:solidFill>
              </a:rPr>
              <a:t>一个</a:t>
            </a:r>
            <a:r>
              <a:rPr lang="zh-CN" altLang="en-US" dirty="0" smtClean="0">
                <a:solidFill>
                  <a:srgbClr val="0000FF"/>
                </a:solidFill>
              </a:rPr>
              <a:t>模块内部</a:t>
            </a:r>
            <a:r>
              <a:rPr lang="zh-CN" altLang="en-US" dirty="0" smtClean="0"/>
              <a:t>各个元素彼此</a:t>
            </a:r>
            <a:r>
              <a:rPr lang="zh-CN" altLang="en-US" dirty="0"/>
              <a:t>结合的紧密</a:t>
            </a:r>
            <a:r>
              <a:rPr lang="zh-CN" altLang="en-US" dirty="0" smtClean="0"/>
              <a:t>程度</a:t>
            </a:r>
            <a:endParaRPr lang="zh-CN" altLang="en-US" dirty="0"/>
          </a:p>
          <a:p>
            <a:r>
              <a:rPr lang="zh-CN" altLang="en-US" dirty="0"/>
              <a:t>耦合</a:t>
            </a:r>
            <a:r>
              <a:rPr lang="en-US" altLang="zh-CN" dirty="0" smtClean="0"/>
              <a:t>Coupling</a:t>
            </a:r>
            <a:r>
              <a:rPr lang="zh-CN" altLang="en-US" dirty="0" smtClean="0"/>
              <a:t>：衡量</a:t>
            </a:r>
            <a:r>
              <a:rPr lang="zh-CN" altLang="en-US" dirty="0">
                <a:solidFill>
                  <a:srgbClr val="0000FF"/>
                </a:solidFill>
              </a:rPr>
              <a:t>不同模块彼此间</a:t>
            </a:r>
            <a:r>
              <a:rPr lang="zh-CN" altLang="en-US" dirty="0"/>
              <a:t>互相依赖</a:t>
            </a:r>
            <a:r>
              <a:rPr lang="en-US" altLang="zh-CN" dirty="0"/>
              <a:t>(</a:t>
            </a:r>
            <a:r>
              <a:rPr lang="zh-CN" altLang="en-US" dirty="0"/>
              <a:t>连接</a:t>
            </a:r>
            <a:r>
              <a:rPr lang="en-US" altLang="zh-CN" dirty="0"/>
              <a:t>)</a:t>
            </a:r>
            <a:r>
              <a:rPr lang="zh-CN" altLang="en-US" dirty="0"/>
              <a:t>的紧密程度</a:t>
            </a:r>
            <a:endParaRPr lang="en-US" altLang="zh-CN" dirty="0"/>
          </a:p>
          <a:p>
            <a:r>
              <a:rPr lang="zh-CN" altLang="en-US" dirty="0"/>
              <a:t>模块化设计的目标：</a:t>
            </a:r>
            <a:r>
              <a:rPr lang="zh-CN" altLang="en-US" dirty="0">
                <a:solidFill>
                  <a:srgbClr val="0000FF"/>
                </a:solidFill>
              </a:rPr>
              <a:t>高内聚、低耦合</a:t>
            </a:r>
            <a:r>
              <a:rPr lang="en-US" altLang="zh-CN" dirty="0">
                <a:solidFill>
                  <a:srgbClr val="0000FF"/>
                </a:solidFill>
              </a:rPr>
              <a:t>(high cohesion and low coupling) </a:t>
            </a:r>
          </a:p>
          <a:p>
            <a:endParaRPr lang="zh-CN" altLang="en-US" dirty="0"/>
          </a:p>
          <a:p>
            <a:endParaRPr lang="zh-CN" altLang="en-US" dirty="0"/>
          </a:p>
        </p:txBody>
      </p:sp>
    </p:spTree>
    <p:extLst>
      <p:ext uri="{BB962C8B-B14F-4D97-AF65-F5344CB8AC3E}">
        <p14:creationId xmlns:p14="http://schemas.microsoft.com/office/powerpoint/2010/main" val="296602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耦合的概念</a:t>
            </a:r>
          </a:p>
        </p:txBody>
      </p:sp>
      <p:sp>
        <p:nvSpPr>
          <p:cNvPr id="3" name="内容占位符 2"/>
          <p:cNvSpPr>
            <a:spLocks noGrp="1"/>
          </p:cNvSpPr>
          <p:nvPr>
            <p:ph idx="1"/>
          </p:nvPr>
        </p:nvSpPr>
        <p:spPr/>
        <p:txBody>
          <a:bodyPr/>
          <a:lstStyle/>
          <a:p>
            <a:r>
              <a:rPr lang="zh-CN" altLang="en-US" dirty="0"/>
              <a:t>耦合是对一个软件结构内</a:t>
            </a:r>
            <a:r>
              <a:rPr lang="zh-CN" altLang="en-US" dirty="0">
                <a:solidFill>
                  <a:srgbClr val="0000FF"/>
                </a:solidFill>
              </a:rPr>
              <a:t>不同模块</a:t>
            </a:r>
            <a:r>
              <a:rPr lang="zh-CN" altLang="en-US" dirty="0"/>
              <a:t>之间互连程度的度量。</a:t>
            </a:r>
            <a:endParaRPr lang="en-US" altLang="zh-CN" dirty="0"/>
          </a:p>
          <a:p>
            <a:r>
              <a:rPr lang="zh-CN" altLang="en-US" dirty="0"/>
              <a:t>理论上模块直接的耦合度</a:t>
            </a:r>
            <a:r>
              <a:rPr lang="zh-CN" altLang="en-US" dirty="0">
                <a:solidFill>
                  <a:srgbClr val="0000FF"/>
                </a:solidFill>
              </a:rPr>
              <a:t>越低越好</a:t>
            </a:r>
          </a:p>
          <a:p>
            <a:endParaRPr lang="zh-CN" altLang="en-US" dirty="0"/>
          </a:p>
        </p:txBody>
      </p:sp>
      <p:grpSp>
        <p:nvGrpSpPr>
          <p:cNvPr id="4" name="Group 4"/>
          <p:cNvGrpSpPr>
            <a:grpSpLocks/>
          </p:cNvGrpSpPr>
          <p:nvPr/>
        </p:nvGrpSpPr>
        <p:grpSpPr bwMode="auto">
          <a:xfrm>
            <a:off x="900112" y="3140806"/>
            <a:ext cx="7316788" cy="2480077"/>
            <a:chOff x="657" y="1741"/>
            <a:chExt cx="4609" cy="1247"/>
          </a:xfrm>
        </p:grpSpPr>
        <p:grpSp>
          <p:nvGrpSpPr>
            <p:cNvPr id="5" name="Group 5"/>
            <p:cNvGrpSpPr>
              <a:grpSpLocks/>
            </p:cNvGrpSpPr>
            <p:nvPr/>
          </p:nvGrpSpPr>
          <p:grpSpPr bwMode="auto">
            <a:xfrm>
              <a:off x="816" y="2149"/>
              <a:ext cx="1276" cy="454"/>
              <a:chOff x="2268" y="4481"/>
              <a:chExt cx="2551" cy="567"/>
            </a:xfrm>
          </p:grpSpPr>
          <p:sp>
            <p:nvSpPr>
              <p:cNvPr id="20" name="Rectangle 6"/>
              <p:cNvSpPr>
                <a:spLocks noChangeArrowheads="1"/>
              </p:cNvSpPr>
              <p:nvPr/>
            </p:nvSpPr>
            <p:spPr bwMode="auto">
              <a:xfrm>
                <a:off x="2268" y="4481"/>
                <a:ext cx="850" cy="567"/>
              </a:xfrm>
              <a:prstGeom prst="rect">
                <a:avLst/>
              </a:prstGeom>
              <a:solidFill>
                <a:srgbClr val="FFFFFF"/>
              </a:solidFill>
              <a:ln w="25400">
                <a:solidFill>
                  <a:srgbClr val="000000"/>
                </a:solidFill>
                <a:miter lim="800000"/>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1" name="Rectangle 7"/>
              <p:cNvSpPr>
                <a:spLocks noChangeArrowheads="1"/>
              </p:cNvSpPr>
              <p:nvPr/>
            </p:nvSpPr>
            <p:spPr bwMode="auto">
              <a:xfrm>
                <a:off x="3969" y="4481"/>
                <a:ext cx="850" cy="567"/>
              </a:xfrm>
              <a:prstGeom prst="rect">
                <a:avLst/>
              </a:prstGeom>
              <a:solidFill>
                <a:srgbClr val="FFFFFF"/>
              </a:solidFill>
              <a:ln w="25400">
                <a:solidFill>
                  <a:srgbClr val="000000"/>
                </a:solidFill>
                <a:miter lim="800000"/>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2" name="Line 8"/>
              <p:cNvSpPr>
                <a:spLocks noChangeShapeType="1"/>
              </p:cNvSpPr>
              <p:nvPr/>
            </p:nvSpPr>
            <p:spPr bwMode="auto">
              <a:xfrm>
                <a:off x="3119" y="4566"/>
                <a:ext cx="850" cy="0"/>
              </a:xfrm>
              <a:prstGeom prst="line">
                <a:avLst/>
              </a:prstGeom>
              <a:noFill/>
              <a:ln w="25400">
                <a:solidFill>
                  <a:srgbClr val="000000"/>
                </a:solidFill>
                <a:round/>
                <a:headEnd/>
                <a:tailEnd type="arrow" w="sm" len="sm"/>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3" name="Line 9"/>
              <p:cNvSpPr>
                <a:spLocks noChangeShapeType="1"/>
              </p:cNvSpPr>
              <p:nvPr/>
            </p:nvSpPr>
            <p:spPr bwMode="auto">
              <a:xfrm flipH="1">
                <a:off x="3119" y="4651"/>
                <a:ext cx="850" cy="0"/>
              </a:xfrm>
              <a:prstGeom prst="line">
                <a:avLst/>
              </a:prstGeom>
              <a:noFill/>
              <a:ln w="25400">
                <a:solidFill>
                  <a:srgbClr val="000000"/>
                </a:solidFill>
                <a:round/>
                <a:headEnd/>
                <a:tailEnd type="arrow" w="sm" len="sm"/>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4" name="Line 10"/>
              <p:cNvSpPr>
                <a:spLocks noChangeShapeType="1"/>
              </p:cNvSpPr>
              <p:nvPr/>
            </p:nvSpPr>
            <p:spPr bwMode="auto">
              <a:xfrm>
                <a:off x="3119" y="4764"/>
                <a:ext cx="850" cy="0"/>
              </a:xfrm>
              <a:prstGeom prst="line">
                <a:avLst/>
              </a:prstGeom>
              <a:noFill/>
              <a:ln w="25400">
                <a:solidFill>
                  <a:srgbClr val="000000"/>
                </a:solidFill>
                <a:round/>
                <a:headEnd/>
                <a:tailEnd type="arrow" w="sm" len="sm"/>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5" name="Line 11"/>
              <p:cNvSpPr>
                <a:spLocks noChangeShapeType="1"/>
              </p:cNvSpPr>
              <p:nvPr/>
            </p:nvSpPr>
            <p:spPr bwMode="auto">
              <a:xfrm flipH="1">
                <a:off x="3119" y="4877"/>
                <a:ext cx="850" cy="0"/>
              </a:xfrm>
              <a:prstGeom prst="line">
                <a:avLst/>
              </a:prstGeom>
              <a:noFill/>
              <a:ln w="25400">
                <a:solidFill>
                  <a:srgbClr val="000000"/>
                </a:solidFill>
                <a:round/>
                <a:headEnd/>
                <a:tailEnd type="arrow" w="sm" len="sm"/>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6" name="Line 12"/>
              <p:cNvSpPr>
                <a:spLocks noChangeShapeType="1"/>
              </p:cNvSpPr>
              <p:nvPr/>
            </p:nvSpPr>
            <p:spPr bwMode="auto">
              <a:xfrm>
                <a:off x="3119" y="4991"/>
                <a:ext cx="850" cy="0"/>
              </a:xfrm>
              <a:prstGeom prst="line">
                <a:avLst/>
              </a:prstGeom>
              <a:noFill/>
              <a:ln w="25400">
                <a:solidFill>
                  <a:srgbClr val="000000"/>
                </a:solidFill>
                <a:round/>
                <a:headEnd/>
                <a:tailEnd type="arrow" w="sm" len="sm"/>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grpSp>
          <p:nvGrpSpPr>
            <p:cNvPr id="6" name="Group 13"/>
            <p:cNvGrpSpPr>
              <a:grpSpLocks/>
            </p:cNvGrpSpPr>
            <p:nvPr/>
          </p:nvGrpSpPr>
          <p:grpSpPr bwMode="auto">
            <a:xfrm>
              <a:off x="2403" y="2149"/>
              <a:ext cx="1275" cy="454"/>
              <a:chOff x="4389" y="4410"/>
              <a:chExt cx="2551" cy="567"/>
            </a:xfrm>
          </p:grpSpPr>
          <p:sp>
            <p:nvSpPr>
              <p:cNvPr id="16" name="Rectangle 14"/>
              <p:cNvSpPr>
                <a:spLocks noChangeArrowheads="1"/>
              </p:cNvSpPr>
              <p:nvPr/>
            </p:nvSpPr>
            <p:spPr bwMode="auto">
              <a:xfrm>
                <a:off x="4389" y="4410"/>
                <a:ext cx="850" cy="567"/>
              </a:xfrm>
              <a:prstGeom prst="rect">
                <a:avLst/>
              </a:prstGeom>
              <a:solidFill>
                <a:srgbClr val="FFFFFF"/>
              </a:solidFill>
              <a:ln w="25400">
                <a:solidFill>
                  <a:srgbClr val="000000"/>
                </a:solidFill>
                <a:miter lim="800000"/>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7" name="Rectangle 15"/>
              <p:cNvSpPr>
                <a:spLocks noChangeArrowheads="1"/>
              </p:cNvSpPr>
              <p:nvPr/>
            </p:nvSpPr>
            <p:spPr bwMode="auto">
              <a:xfrm>
                <a:off x="6090" y="4410"/>
                <a:ext cx="850" cy="567"/>
              </a:xfrm>
              <a:prstGeom prst="rect">
                <a:avLst/>
              </a:prstGeom>
              <a:solidFill>
                <a:srgbClr val="FFFFFF"/>
              </a:solidFill>
              <a:ln w="25400">
                <a:solidFill>
                  <a:srgbClr val="000000"/>
                </a:solidFill>
                <a:miter lim="800000"/>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8" name="Line 16"/>
              <p:cNvSpPr>
                <a:spLocks noChangeShapeType="1"/>
              </p:cNvSpPr>
              <p:nvPr/>
            </p:nvSpPr>
            <p:spPr bwMode="auto">
              <a:xfrm>
                <a:off x="5240" y="4495"/>
                <a:ext cx="850" cy="0"/>
              </a:xfrm>
              <a:prstGeom prst="line">
                <a:avLst/>
              </a:prstGeom>
              <a:noFill/>
              <a:ln w="25400">
                <a:solidFill>
                  <a:srgbClr val="000000"/>
                </a:solidFill>
                <a:round/>
                <a:headEnd/>
                <a:tailEnd type="arrow" w="sm" len="sm"/>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9" name="Line 17"/>
              <p:cNvSpPr>
                <a:spLocks noChangeShapeType="1"/>
              </p:cNvSpPr>
              <p:nvPr/>
            </p:nvSpPr>
            <p:spPr bwMode="auto">
              <a:xfrm flipH="1">
                <a:off x="5240" y="4806"/>
                <a:ext cx="850" cy="0"/>
              </a:xfrm>
              <a:prstGeom prst="line">
                <a:avLst/>
              </a:prstGeom>
              <a:noFill/>
              <a:ln w="25400">
                <a:solidFill>
                  <a:srgbClr val="000000"/>
                </a:solidFill>
                <a:round/>
                <a:headEnd/>
                <a:tailEnd type="arrow" w="sm" len="sm"/>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grpSp>
          <p:nvGrpSpPr>
            <p:cNvPr id="7" name="Group 18"/>
            <p:cNvGrpSpPr>
              <a:grpSpLocks/>
            </p:cNvGrpSpPr>
            <p:nvPr/>
          </p:nvGrpSpPr>
          <p:grpSpPr bwMode="auto">
            <a:xfrm>
              <a:off x="3990" y="2149"/>
              <a:ext cx="1276" cy="454"/>
              <a:chOff x="7329" y="4410"/>
              <a:chExt cx="2551" cy="567"/>
            </a:xfrm>
          </p:grpSpPr>
          <p:sp>
            <p:nvSpPr>
              <p:cNvPr id="14" name="Rectangle 19"/>
              <p:cNvSpPr>
                <a:spLocks noChangeArrowheads="1"/>
              </p:cNvSpPr>
              <p:nvPr/>
            </p:nvSpPr>
            <p:spPr bwMode="auto">
              <a:xfrm>
                <a:off x="7329" y="4410"/>
                <a:ext cx="850" cy="567"/>
              </a:xfrm>
              <a:prstGeom prst="rect">
                <a:avLst/>
              </a:prstGeom>
              <a:solidFill>
                <a:srgbClr val="FFFFFF"/>
              </a:solidFill>
              <a:ln w="25400">
                <a:solidFill>
                  <a:srgbClr val="000000"/>
                </a:solidFill>
                <a:miter lim="800000"/>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5" name="Rectangle 20"/>
              <p:cNvSpPr>
                <a:spLocks noChangeArrowheads="1"/>
              </p:cNvSpPr>
              <p:nvPr/>
            </p:nvSpPr>
            <p:spPr bwMode="auto">
              <a:xfrm>
                <a:off x="9030" y="4410"/>
                <a:ext cx="850" cy="567"/>
              </a:xfrm>
              <a:prstGeom prst="rect">
                <a:avLst/>
              </a:prstGeom>
              <a:solidFill>
                <a:srgbClr val="FFFFFF"/>
              </a:solidFill>
              <a:ln w="25400">
                <a:solidFill>
                  <a:srgbClr val="000000"/>
                </a:solidFill>
                <a:miter lim="800000"/>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8" name="Text Box 21"/>
            <p:cNvSpPr txBox="1">
              <a:spLocks noChangeArrowheads="1"/>
            </p:cNvSpPr>
            <p:nvPr/>
          </p:nvSpPr>
          <p:spPr bwMode="auto">
            <a:xfrm>
              <a:off x="1086" y="1741"/>
              <a:ext cx="143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rIns="5400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just" defTabSz="914400" eaLnBrk="1" fontAlgn="base" latinLnBrk="0" hangingPunct="1">
                <a:lnSpc>
                  <a:spcPct val="130000"/>
                </a:lnSpc>
                <a:spcBef>
                  <a:spcPct val="0"/>
                </a:spcBef>
                <a:spcAft>
                  <a:spcPct val="0"/>
                </a:spcAft>
                <a:buClrTx/>
                <a:buSzTx/>
                <a:buFontTx/>
                <a:buNone/>
                <a:tabLst/>
                <a:defRPr/>
              </a:pPr>
              <a:r>
                <a:rPr kumimoji="1" lang="zh-CN" altLang="en-US" sz="24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相互依赖</a:t>
              </a:r>
            </a:p>
          </p:txBody>
        </p:sp>
        <p:sp>
          <p:nvSpPr>
            <p:cNvPr id="9" name="Text Box 22"/>
            <p:cNvSpPr txBox="1">
              <a:spLocks noChangeArrowheads="1"/>
            </p:cNvSpPr>
            <p:nvPr/>
          </p:nvSpPr>
          <p:spPr bwMode="auto">
            <a:xfrm>
              <a:off x="4014" y="1752"/>
              <a:ext cx="1024"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2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独立</a:t>
              </a:r>
            </a:p>
          </p:txBody>
        </p:sp>
        <p:sp>
          <p:nvSpPr>
            <p:cNvPr id="10" name="Text Box 23"/>
            <p:cNvSpPr txBox="1">
              <a:spLocks noChangeArrowheads="1"/>
            </p:cNvSpPr>
            <p:nvPr/>
          </p:nvSpPr>
          <p:spPr bwMode="auto">
            <a:xfrm>
              <a:off x="657" y="2650"/>
              <a:ext cx="1724"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1" lang="en-US" altLang="zh-CN" sz="32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sym typeface="Wingdings" panose="05000000000000000000" pitchFamily="2" charset="2"/>
                </a:rPr>
                <a:t></a:t>
              </a:r>
              <a:r>
                <a:rPr kumimoji="1" lang="en-US" altLang="zh-CN" sz="32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 </a:t>
              </a:r>
              <a:r>
                <a:rPr kumimoji="1" lang="en-US" altLang="zh-CN"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 </a:t>
              </a: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高度耦合</a:t>
              </a:r>
            </a:p>
          </p:txBody>
        </p:sp>
        <p:sp>
          <p:nvSpPr>
            <p:cNvPr id="11" name="Text Box 24"/>
            <p:cNvSpPr txBox="1">
              <a:spLocks noChangeArrowheads="1"/>
            </p:cNvSpPr>
            <p:nvPr/>
          </p:nvSpPr>
          <p:spPr bwMode="auto">
            <a:xfrm>
              <a:off x="2381" y="2732"/>
              <a:ext cx="120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松散耦合</a:t>
              </a:r>
              <a:endParaRPr kumimoji="1" lang="zh-CN" altLang="en-US" sz="1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endParaRPr>
            </a:p>
          </p:txBody>
        </p:sp>
        <p:sp>
          <p:nvSpPr>
            <p:cNvPr id="12" name="Text Box 25"/>
            <p:cNvSpPr txBox="1">
              <a:spLocks noChangeArrowheads="1"/>
            </p:cNvSpPr>
            <p:nvPr/>
          </p:nvSpPr>
          <p:spPr bwMode="auto">
            <a:xfrm>
              <a:off x="4014" y="2694"/>
              <a:ext cx="1226"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无耦合  </a:t>
              </a:r>
              <a:r>
                <a:rPr kumimoji="1" lang="zh-CN" altLang="en-US" sz="32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sym typeface="Wingdings" panose="05000000000000000000" pitchFamily="2" charset="2"/>
                </a:rPr>
                <a:t></a:t>
              </a:r>
              <a:endPar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endParaRPr>
            </a:p>
          </p:txBody>
        </p:sp>
        <p:cxnSp>
          <p:nvCxnSpPr>
            <p:cNvPr id="13" name="AutoShape 26"/>
            <p:cNvCxnSpPr>
              <a:cxnSpLocks noChangeShapeType="1"/>
              <a:stCxn id="8" idx="3"/>
              <a:endCxn id="9" idx="1"/>
            </p:cNvCxnSpPr>
            <p:nvPr/>
          </p:nvCxnSpPr>
          <p:spPr bwMode="auto">
            <a:xfrm>
              <a:off x="2517" y="1885"/>
              <a:ext cx="1497" cy="1"/>
            </a:xfrm>
            <a:prstGeom prst="straightConnector1">
              <a:avLst/>
            </a:prstGeom>
            <a:noFill/>
            <a:ln w="47625">
              <a:solidFill>
                <a:srgbClr val="000000"/>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4885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耦合度</a:t>
            </a:r>
          </a:p>
        </p:txBody>
      </p:sp>
      <p:grpSp>
        <p:nvGrpSpPr>
          <p:cNvPr id="62" name="Group 68"/>
          <p:cNvGrpSpPr>
            <a:grpSpLocks/>
          </p:cNvGrpSpPr>
          <p:nvPr/>
        </p:nvGrpSpPr>
        <p:grpSpPr bwMode="auto">
          <a:xfrm>
            <a:off x="886618" y="1261498"/>
            <a:ext cx="7343775" cy="2057400"/>
            <a:chOff x="720" y="1008"/>
            <a:chExt cx="4626" cy="1296"/>
          </a:xfrm>
        </p:grpSpPr>
        <p:sp>
          <p:nvSpPr>
            <p:cNvPr id="63" name="Line 37"/>
            <p:cNvSpPr>
              <a:spLocks noChangeShapeType="1"/>
            </p:cNvSpPr>
            <p:nvPr/>
          </p:nvSpPr>
          <p:spPr bwMode="auto">
            <a:xfrm>
              <a:off x="723" y="1321"/>
              <a:ext cx="4345"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4" name="Line 38"/>
            <p:cNvSpPr>
              <a:spLocks noChangeShapeType="1"/>
            </p:cNvSpPr>
            <p:nvPr/>
          </p:nvSpPr>
          <p:spPr bwMode="auto">
            <a:xfrm>
              <a:off x="723" y="1784"/>
              <a:ext cx="4345"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5" name="Line 39"/>
            <p:cNvSpPr>
              <a:spLocks noChangeShapeType="1"/>
            </p:cNvSpPr>
            <p:nvPr/>
          </p:nvSpPr>
          <p:spPr bwMode="auto">
            <a:xfrm>
              <a:off x="1347" y="1321"/>
              <a:ext cx="1" cy="465"/>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6" name="Line 40"/>
            <p:cNvSpPr>
              <a:spLocks noChangeShapeType="1"/>
            </p:cNvSpPr>
            <p:nvPr/>
          </p:nvSpPr>
          <p:spPr bwMode="auto">
            <a:xfrm>
              <a:off x="1971" y="1321"/>
              <a:ext cx="1" cy="465"/>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7" name="Line 41"/>
            <p:cNvSpPr>
              <a:spLocks noChangeShapeType="1"/>
            </p:cNvSpPr>
            <p:nvPr/>
          </p:nvSpPr>
          <p:spPr bwMode="auto">
            <a:xfrm>
              <a:off x="3843" y="1321"/>
              <a:ext cx="1" cy="465"/>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8" name="Line 42"/>
            <p:cNvSpPr>
              <a:spLocks noChangeShapeType="1"/>
            </p:cNvSpPr>
            <p:nvPr/>
          </p:nvSpPr>
          <p:spPr bwMode="auto">
            <a:xfrm flipH="1">
              <a:off x="720" y="1012"/>
              <a:ext cx="3" cy="116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9" name="Line 43"/>
            <p:cNvSpPr>
              <a:spLocks noChangeShapeType="1"/>
            </p:cNvSpPr>
            <p:nvPr/>
          </p:nvSpPr>
          <p:spPr bwMode="auto">
            <a:xfrm>
              <a:off x="5068" y="1012"/>
              <a:ext cx="7" cy="129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70" name="Freeform 44"/>
            <p:cNvSpPr>
              <a:spLocks noEditPoints="1"/>
            </p:cNvSpPr>
            <p:nvPr/>
          </p:nvSpPr>
          <p:spPr bwMode="auto">
            <a:xfrm>
              <a:off x="1498" y="1146"/>
              <a:ext cx="2657" cy="40"/>
            </a:xfrm>
            <a:custGeom>
              <a:avLst/>
              <a:gdLst>
                <a:gd name="T0" fmla="*/ 5 w 9967"/>
                <a:gd name="T1" fmla="*/ 17 h 200"/>
                <a:gd name="T2" fmla="*/ 2612 w 9967"/>
                <a:gd name="T3" fmla="*/ 17 h 200"/>
                <a:gd name="T4" fmla="*/ 2617 w 9967"/>
                <a:gd name="T5" fmla="*/ 20 h 200"/>
                <a:gd name="T6" fmla="*/ 2612 w 9967"/>
                <a:gd name="T7" fmla="*/ 23 h 200"/>
                <a:gd name="T8" fmla="*/ 5 w 9967"/>
                <a:gd name="T9" fmla="*/ 23 h 200"/>
                <a:gd name="T10" fmla="*/ 0 w 9967"/>
                <a:gd name="T11" fmla="*/ 20 h 200"/>
                <a:gd name="T12" fmla="*/ 5 w 9967"/>
                <a:gd name="T13" fmla="*/ 17 h 200"/>
                <a:gd name="T14" fmla="*/ 2604 w 9967"/>
                <a:gd name="T15" fmla="*/ 0 h 200"/>
                <a:gd name="T16" fmla="*/ 2657 w 9967"/>
                <a:gd name="T17" fmla="*/ 20 h 200"/>
                <a:gd name="T18" fmla="*/ 2604 w 9967"/>
                <a:gd name="T19" fmla="*/ 40 h 200"/>
                <a:gd name="T20" fmla="*/ 2604 w 9967"/>
                <a:gd name="T21" fmla="*/ 0 h 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967"/>
                <a:gd name="T34" fmla="*/ 0 h 200"/>
                <a:gd name="T35" fmla="*/ 9967 w 9967"/>
                <a:gd name="T36" fmla="*/ 200 h 2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967" h="200">
                  <a:moveTo>
                    <a:pt x="17" y="84"/>
                  </a:moveTo>
                  <a:lnTo>
                    <a:pt x="9800" y="84"/>
                  </a:lnTo>
                  <a:cubicBezTo>
                    <a:pt x="9809" y="84"/>
                    <a:pt x="9817" y="91"/>
                    <a:pt x="9817" y="100"/>
                  </a:cubicBezTo>
                  <a:cubicBezTo>
                    <a:pt x="9817" y="110"/>
                    <a:pt x="9809" y="117"/>
                    <a:pt x="9800" y="117"/>
                  </a:cubicBezTo>
                  <a:lnTo>
                    <a:pt x="17" y="117"/>
                  </a:lnTo>
                  <a:cubicBezTo>
                    <a:pt x="8" y="117"/>
                    <a:pt x="0" y="110"/>
                    <a:pt x="0" y="100"/>
                  </a:cubicBezTo>
                  <a:cubicBezTo>
                    <a:pt x="0" y="91"/>
                    <a:pt x="8" y="84"/>
                    <a:pt x="17" y="84"/>
                  </a:cubicBezTo>
                  <a:close/>
                  <a:moveTo>
                    <a:pt x="9767" y="0"/>
                  </a:moveTo>
                  <a:lnTo>
                    <a:pt x="9967" y="100"/>
                  </a:lnTo>
                  <a:lnTo>
                    <a:pt x="9767" y="200"/>
                  </a:lnTo>
                  <a:lnTo>
                    <a:pt x="9767" y="0"/>
                  </a:lnTo>
                  <a:close/>
                </a:path>
              </a:pathLst>
            </a:custGeom>
            <a:noFill/>
            <a:ln w="3175">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71" name="Freeform 45"/>
            <p:cNvSpPr>
              <a:spLocks noEditPoints="1"/>
            </p:cNvSpPr>
            <p:nvPr/>
          </p:nvSpPr>
          <p:spPr bwMode="auto">
            <a:xfrm>
              <a:off x="720" y="1974"/>
              <a:ext cx="1872" cy="39"/>
            </a:xfrm>
            <a:custGeom>
              <a:avLst/>
              <a:gdLst>
                <a:gd name="T0" fmla="*/ 44 w 14042"/>
                <a:gd name="T1" fmla="*/ 16 h 400"/>
                <a:gd name="T2" fmla="*/ 1827 w 14042"/>
                <a:gd name="T3" fmla="*/ 16 h 400"/>
                <a:gd name="T4" fmla="*/ 1832 w 14042"/>
                <a:gd name="T5" fmla="*/ 20 h 400"/>
                <a:gd name="T6" fmla="*/ 1827 w 14042"/>
                <a:gd name="T7" fmla="*/ 23 h 400"/>
                <a:gd name="T8" fmla="*/ 44 w 14042"/>
                <a:gd name="T9" fmla="*/ 23 h 400"/>
                <a:gd name="T10" fmla="*/ 40 w 14042"/>
                <a:gd name="T11" fmla="*/ 20 h 400"/>
                <a:gd name="T12" fmla="*/ 44 w 14042"/>
                <a:gd name="T13" fmla="*/ 16 h 400"/>
                <a:gd name="T14" fmla="*/ 53 w 14042"/>
                <a:gd name="T15" fmla="*/ 39 h 400"/>
                <a:gd name="T16" fmla="*/ 0 w 14042"/>
                <a:gd name="T17" fmla="*/ 20 h 400"/>
                <a:gd name="T18" fmla="*/ 53 w 14042"/>
                <a:gd name="T19" fmla="*/ 0 h 400"/>
                <a:gd name="T20" fmla="*/ 53 w 14042"/>
                <a:gd name="T21" fmla="*/ 39 h 400"/>
                <a:gd name="T22" fmla="*/ 1819 w 14042"/>
                <a:gd name="T23" fmla="*/ 0 h 400"/>
                <a:gd name="T24" fmla="*/ 1872 w 14042"/>
                <a:gd name="T25" fmla="*/ 20 h 400"/>
                <a:gd name="T26" fmla="*/ 1819 w 14042"/>
                <a:gd name="T27" fmla="*/ 39 h 400"/>
                <a:gd name="T28" fmla="*/ 1819 w 14042"/>
                <a:gd name="T29" fmla="*/ 0 h 4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042"/>
                <a:gd name="T46" fmla="*/ 0 h 400"/>
                <a:gd name="T47" fmla="*/ 14042 w 14042"/>
                <a:gd name="T48" fmla="*/ 400 h 4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042" h="400">
                  <a:moveTo>
                    <a:pt x="333" y="166"/>
                  </a:moveTo>
                  <a:lnTo>
                    <a:pt x="13708" y="166"/>
                  </a:lnTo>
                  <a:cubicBezTo>
                    <a:pt x="13727" y="166"/>
                    <a:pt x="13742" y="181"/>
                    <a:pt x="13742" y="200"/>
                  </a:cubicBezTo>
                  <a:cubicBezTo>
                    <a:pt x="13742" y="218"/>
                    <a:pt x="13727" y="233"/>
                    <a:pt x="13708" y="233"/>
                  </a:cubicBezTo>
                  <a:lnTo>
                    <a:pt x="333" y="233"/>
                  </a:lnTo>
                  <a:cubicBezTo>
                    <a:pt x="315" y="233"/>
                    <a:pt x="300" y="218"/>
                    <a:pt x="300" y="200"/>
                  </a:cubicBezTo>
                  <a:cubicBezTo>
                    <a:pt x="300" y="181"/>
                    <a:pt x="315" y="166"/>
                    <a:pt x="333" y="166"/>
                  </a:cubicBezTo>
                  <a:close/>
                  <a:moveTo>
                    <a:pt x="400" y="400"/>
                  </a:moveTo>
                  <a:lnTo>
                    <a:pt x="0" y="200"/>
                  </a:lnTo>
                  <a:lnTo>
                    <a:pt x="400" y="0"/>
                  </a:lnTo>
                  <a:lnTo>
                    <a:pt x="400" y="400"/>
                  </a:lnTo>
                  <a:close/>
                  <a:moveTo>
                    <a:pt x="13642" y="0"/>
                  </a:moveTo>
                  <a:lnTo>
                    <a:pt x="14042" y="200"/>
                  </a:lnTo>
                  <a:lnTo>
                    <a:pt x="13642" y="400"/>
                  </a:lnTo>
                  <a:lnTo>
                    <a:pt x="13642" y="0"/>
                  </a:lnTo>
                  <a:close/>
                </a:path>
              </a:pathLst>
            </a:custGeom>
            <a:noFill/>
            <a:ln w="3175">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72" name="Freeform 46"/>
            <p:cNvSpPr>
              <a:spLocks noEditPoints="1"/>
            </p:cNvSpPr>
            <p:nvPr/>
          </p:nvSpPr>
          <p:spPr bwMode="auto">
            <a:xfrm>
              <a:off x="2580" y="1974"/>
              <a:ext cx="639" cy="39"/>
            </a:xfrm>
            <a:custGeom>
              <a:avLst/>
              <a:gdLst>
                <a:gd name="T0" fmla="*/ 44 w 4800"/>
                <a:gd name="T1" fmla="*/ 16 h 400"/>
                <a:gd name="T2" fmla="*/ 595 w 4800"/>
                <a:gd name="T3" fmla="*/ 16 h 400"/>
                <a:gd name="T4" fmla="*/ 599 w 4800"/>
                <a:gd name="T5" fmla="*/ 20 h 400"/>
                <a:gd name="T6" fmla="*/ 595 w 4800"/>
                <a:gd name="T7" fmla="*/ 23 h 400"/>
                <a:gd name="T8" fmla="*/ 44 w 4800"/>
                <a:gd name="T9" fmla="*/ 23 h 400"/>
                <a:gd name="T10" fmla="*/ 40 w 4800"/>
                <a:gd name="T11" fmla="*/ 20 h 400"/>
                <a:gd name="T12" fmla="*/ 44 w 4800"/>
                <a:gd name="T13" fmla="*/ 16 h 400"/>
                <a:gd name="T14" fmla="*/ 53 w 4800"/>
                <a:gd name="T15" fmla="*/ 39 h 400"/>
                <a:gd name="T16" fmla="*/ 0 w 4800"/>
                <a:gd name="T17" fmla="*/ 20 h 400"/>
                <a:gd name="T18" fmla="*/ 53 w 4800"/>
                <a:gd name="T19" fmla="*/ 0 h 400"/>
                <a:gd name="T20" fmla="*/ 53 w 4800"/>
                <a:gd name="T21" fmla="*/ 39 h 400"/>
                <a:gd name="T22" fmla="*/ 586 w 4800"/>
                <a:gd name="T23" fmla="*/ 0 h 400"/>
                <a:gd name="T24" fmla="*/ 639 w 4800"/>
                <a:gd name="T25" fmla="*/ 20 h 400"/>
                <a:gd name="T26" fmla="*/ 586 w 4800"/>
                <a:gd name="T27" fmla="*/ 39 h 400"/>
                <a:gd name="T28" fmla="*/ 586 w 4800"/>
                <a:gd name="T29" fmla="*/ 0 h 4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00"/>
                <a:gd name="T46" fmla="*/ 0 h 400"/>
                <a:gd name="T47" fmla="*/ 4800 w 4800"/>
                <a:gd name="T48" fmla="*/ 400 h 4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00" h="400">
                  <a:moveTo>
                    <a:pt x="333" y="166"/>
                  </a:moveTo>
                  <a:lnTo>
                    <a:pt x="4466" y="166"/>
                  </a:lnTo>
                  <a:cubicBezTo>
                    <a:pt x="4485" y="166"/>
                    <a:pt x="4500" y="181"/>
                    <a:pt x="4500" y="200"/>
                  </a:cubicBezTo>
                  <a:cubicBezTo>
                    <a:pt x="4500" y="218"/>
                    <a:pt x="4485" y="233"/>
                    <a:pt x="4466" y="233"/>
                  </a:cubicBezTo>
                  <a:lnTo>
                    <a:pt x="333" y="233"/>
                  </a:lnTo>
                  <a:cubicBezTo>
                    <a:pt x="315" y="233"/>
                    <a:pt x="300" y="218"/>
                    <a:pt x="300" y="200"/>
                  </a:cubicBezTo>
                  <a:cubicBezTo>
                    <a:pt x="300" y="181"/>
                    <a:pt x="315" y="166"/>
                    <a:pt x="333" y="166"/>
                  </a:cubicBezTo>
                  <a:close/>
                  <a:moveTo>
                    <a:pt x="400" y="400"/>
                  </a:moveTo>
                  <a:lnTo>
                    <a:pt x="0" y="200"/>
                  </a:lnTo>
                  <a:lnTo>
                    <a:pt x="400" y="0"/>
                  </a:lnTo>
                  <a:lnTo>
                    <a:pt x="400" y="400"/>
                  </a:lnTo>
                  <a:close/>
                  <a:moveTo>
                    <a:pt x="4400" y="0"/>
                  </a:moveTo>
                  <a:lnTo>
                    <a:pt x="4800" y="200"/>
                  </a:lnTo>
                  <a:lnTo>
                    <a:pt x="4400" y="400"/>
                  </a:lnTo>
                  <a:lnTo>
                    <a:pt x="4400" y="0"/>
                  </a:lnTo>
                  <a:close/>
                </a:path>
              </a:pathLst>
            </a:custGeom>
            <a:noFill/>
            <a:ln w="3175">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73" name="Freeform 47"/>
            <p:cNvSpPr>
              <a:spLocks noEditPoints="1"/>
            </p:cNvSpPr>
            <p:nvPr/>
          </p:nvSpPr>
          <p:spPr bwMode="auto">
            <a:xfrm>
              <a:off x="3215" y="1969"/>
              <a:ext cx="1134" cy="44"/>
            </a:xfrm>
            <a:custGeom>
              <a:avLst/>
              <a:gdLst>
                <a:gd name="T0" fmla="*/ 40 w 4725"/>
                <a:gd name="T1" fmla="*/ 18 h 200"/>
                <a:gd name="T2" fmla="*/ 1094 w 4725"/>
                <a:gd name="T3" fmla="*/ 18 h 200"/>
                <a:gd name="T4" fmla="*/ 1098 w 4725"/>
                <a:gd name="T5" fmla="*/ 22 h 200"/>
                <a:gd name="T6" fmla="*/ 1094 w 4725"/>
                <a:gd name="T7" fmla="*/ 26 h 200"/>
                <a:gd name="T8" fmla="*/ 40 w 4725"/>
                <a:gd name="T9" fmla="*/ 26 h 200"/>
                <a:gd name="T10" fmla="*/ 36 w 4725"/>
                <a:gd name="T11" fmla="*/ 22 h 200"/>
                <a:gd name="T12" fmla="*/ 40 w 4725"/>
                <a:gd name="T13" fmla="*/ 18 h 200"/>
                <a:gd name="T14" fmla="*/ 48 w 4725"/>
                <a:gd name="T15" fmla="*/ 44 h 200"/>
                <a:gd name="T16" fmla="*/ 0 w 4725"/>
                <a:gd name="T17" fmla="*/ 22 h 200"/>
                <a:gd name="T18" fmla="*/ 48 w 4725"/>
                <a:gd name="T19" fmla="*/ 0 h 200"/>
                <a:gd name="T20" fmla="*/ 48 w 4725"/>
                <a:gd name="T21" fmla="*/ 44 h 200"/>
                <a:gd name="T22" fmla="*/ 1086 w 4725"/>
                <a:gd name="T23" fmla="*/ 0 h 200"/>
                <a:gd name="T24" fmla="*/ 1134 w 4725"/>
                <a:gd name="T25" fmla="*/ 22 h 200"/>
                <a:gd name="T26" fmla="*/ 1086 w 4725"/>
                <a:gd name="T27" fmla="*/ 44 h 200"/>
                <a:gd name="T28" fmla="*/ 1086 w 4725"/>
                <a:gd name="T29" fmla="*/ 0 h 2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25"/>
                <a:gd name="T46" fmla="*/ 0 h 200"/>
                <a:gd name="T47" fmla="*/ 4725 w 4725"/>
                <a:gd name="T48" fmla="*/ 200 h 2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25" h="200">
                  <a:moveTo>
                    <a:pt x="167" y="83"/>
                  </a:moveTo>
                  <a:lnTo>
                    <a:pt x="4559" y="83"/>
                  </a:lnTo>
                  <a:cubicBezTo>
                    <a:pt x="4568" y="83"/>
                    <a:pt x="4575" y="91"/>
                    <a:pt x="4575" y="100"/>
                  </a:cubicBezTo>
                  <a:cubicBezTo>
                    <a:pt x="4575" y="109"/>
                    <a:pt x="4568" y="117"/>
                    <a:pt x="4559" y="117"/>
                  </a:cubicBezTo>
                  <a:lnTo>
                    <a:pt x="167" y="117"/>
                  </a:lnTo>
                  <a:cubicBezTo>
                    <a:pt x="158" y="117"/>
                    <a:pt x="150" y="109"/>
                    <a:pt x="150" y="100"/>
                  </a:cubicBezTo>
                  <a:cubicBezTo>
                    <a:pt x="150" y="91"/>
                    <a:pt x="158" y="83"/>
                    <a:pt x="167" y="83"/>
                  </a:cubicBezTo>
                  <a:close/>
                  <a:moveTo>
                    <a:pt x="200" y="200"/>
                  </a:moveTo>
                  <a:lnTo>
                    <a:pt x="0" y="100"/>
                  </a:lnTo>
                  <a:lnTo>
                    <a:pt x="200" y="0"/>
                  </a:lnTo>
                  <a:lnTo>
                    <a:pt x="200" y="200"/>
                  </a:lnTo>
                  <a:close/>
                  <a:moveTo>
                    <a:pt x="4525" y="0"/>
                  </a:moveTo>
                  <a:lnTo>
                    <a:pt x="4725" y="100"/>
                  </a:lnTo>
                  <a:lnTo>
                    <a:pt x="4525" y="200"/>
                  </a:lnTo>
                  <a:lnTo>
                    <a:pt x="4525" y="0"/>
                  </a:lnTo>
                  <a:close/>
                </a:path>
              </a:pathLst>
            </a:custGeom>
            <a:noFill/>
            <a:ln w="3175">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74" name="Rectangle 48"/>
            <p:cNvSpPr>
              <a:spLocks noChangeArrowheads="1"/>
            </p:cNvSpPr>
            <p:nvPr/>
          </p:nvSpPr>
          <p:spPr bwMode="auto">
            <a:xfrm>
              <a:off x="900" y="1467"/>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330066"/>
                  </a:solidFill>
                  <a:effectLst/>
                  <a:uLnTx/>
                  <a:uFillTx/>
                  <a:latin typeface="华文细黑" panose="02010600040101010101" pitchFamily="2" charset="-122"/>
                  <a:ea typeface="华文细黑" panose="02010600040101010101" pitchFamily="2" charset="-122"/>
                </a:rPr>
                <a:t>１</a:t>
              </a:r>
            </a:p>
          </p:txBody>
        </p:sp>
        <p:sp>
          <p:nvSpPr>
            <p:cNvPr id="75" name="Rectangle 49"/>
            <p:cNvSpPr>
              <a:spLocks noChangeArrowheads="1"/>
            </p:cNvSpPr>
            <p:nvPr/>
          </p:nvSpPr>
          <p:spPr bwMode="auto">
            <a:xfrm>
              <a:off x="1478" y="1467"/>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330066"/>
                  </a:solidFill>
                  <a:effectLst/>
                  <a:uLnTx/>
                  <a:uFillTx/>
                  <a:latin typeface="华文细黑" panose="02010600040101010101" pitchFamily="2" charset="-122"/>
                  <a:ea typeface="华文细黑" panose="02010600040101010101" pitchFamily="2" charset="-122"/>
                </a:rPr>
                <a:t>２</a:t>
              </a:r>
            </a:p>
          </p:txBody>
        </p:sp>
        <p:sp>
          <p:nvSpPr>
            <p:cNvPr id="76" name="Rectangle 50"/>
            <p:cNvSpPr>
              <a:spLocks noChangeArrowheads="1"/>
            </p:cNvSpPr>
            <p:nvPr/>
          </p:nvSpPr>
          <p:spPr bwMode="auto">
            <a:xfrm>
              <a:off x="2146" y="1467"/>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330066"/>
                  </a:solidFill>
                  <a:effectLst/>
                  <a:uLnTx/>
                  <a:uFillTx/>
                  <a:latin typeface="华文细黑" panose="02010600040101010101" pitchFamily="2" charset="-122"/>
                  <a:ea typeface="华文细黑" panose="02010600040101010101" pitchFamily="2" charset="-122"/>
                </a:rPr>
                <a:t>３</a:t>
              </a:r>
              <a:endParaRPr kumimoji="0" lang="zh-CN" altLang="en-US" sz="4000" b="0" i="0" u="none" strike="noStrike" kern="0" cap="none" spc="0" normalizeH="0" baseline="0" noProof="0" dirty="0">
                <a:ln>
                  <a:noFill/>
                </a:ln>
                <a:solidFill>
                  <a:srgbClr val="330066"/>
                </a:solidFill>
                <a:effectLst/>
                <a:uLnTx/>
                <a:uFillTx/>
                <a:latin typeface="华文细黑" panose="02010600040101010101" pitchFamily="2" charset="-122"/>
                <a:ea typeface="华文细黑" panose="02010600040101010101" pitchFamily="2" charset="-122"/>
              </a:endParaRPr>
            </a:p>
          </p:txBody>
        </p:sp>
        <p:sp>
          <p:nvSpPr>
            <p:cNvPr id="77" name="Rectangle 51"/>
            <p:cNvSpPr>
              <a:spLocks noChangeArrowheads="1"/>
            </p:cNvSpPr>
            <p:nvPr/>
          </p:nvSpPr>
          <p:spPr bwMode="auto">
            <a:xfrm>
              <a:off x="2806" y="1479"/>
              <a:ext cx="19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４</a:t>
              </a:r>
              <a:endParaRPr kumimoji="0" lang="zh-CN" altLang="en-US" sz="40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endParaRPr>
            </a:p>
          </p:txBody>
        </p:sp>
        <p:sp>
          <p:nvSpPr>
            <p:cNvPr id="78" name="Rectangle 52"/>
            <p:cNvSpPr>
              <a:spLocks noChangeArrowheads="1"/>
            </p:cNvSpPr>
            <p:nvPr/>
          </p:nvSpPr>
          <p:spPr bwMode="auto">
            <a:xfrm>
              <a:off x="3389" y="1479"/>
              <a:ext cx="32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５</a:t>
              </a:r>
            </a:p>
          </p:txBody>
        </p:sp>
        <p:sp>
          <p:nvSpPr>
            <p:cNvPr id="79" name="Rectangle 53"/>
            <p:cNvSpPr>
              <a:spLocks noChangeArrowheads="1"/>
            </p:cNvSpPr>
            <p:nvPr/>
          </p:nvSpPr>
          <p:spPr bwMode="auto">
            <a:xfrm>
              <a:off x="4012" y="1467"/>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６</a:t>
              </a:r>
            </a:p>
          </p:txBody>
        </p:sp>
        <p:sp>
          <p:nvSpPr>
            <p:cNvPr id="80" name="Rectangle 54"/>
            <p:cNvSpPr>
              <a:spLocks noChangeArrowheads="1"/>
            </p:cNvSpPr>
            <p:nvPr/>
          </p:nvSpPr>
          <p:spPr bwMode="auto">
            <a:xfrm>
              <a:off x="4545" y="1467"/>
              <a:ext cx="19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9900CC"/>
                  </a:solidFill>
                  <a:effectLst/>
                  <a:uLnTx/>
                  <a:uFillTx/>
                  <a:latin typeface="华文细黑" panose="02010600040101010101" pitchFamily="2" charset="-122"/>
                  <a:ea typeface="华文细黑" panose="02010600040101010101" pitchFamily="2" charset="-122"/>
                </a:rPr>
                <a:t>７</a:t>
              </a:r>
            </a:p>
          </p:txBody>
        </p:sp>
        <p:sp>
          <p:nvSpPr>
            <p:cNvPr id="81" name="Rectangle 55"/>
            <p:cNvSpPr>
              <a:spLocks noChangeArrowheads="1"/>
            </p:cNvSpPr>
            <p:nvPr/>
          </p:nvSpPr>
          <p:spPr bwMode="auto">
            <a:xfrm>
              <a:off x="4575" y="1067"/>
              <a:ext cx="54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800" b="0" i="0" u="none" strike="noStrike" kern="0" cap="none" spc="0" normalizeH="0" baseline="0" noProof="0">
                  <a:ln>
                    <a:noFill/>
                  </a:ln>
                  <a:solidFill>
                    <a:srgbClr val="A50021"/>
                  </a:solidFill>
                  <a:effectLst/>
                  <a:uLnTx/>
                  <a:uFillTx/>
                  <a:latin typeface="华文细黑" panose="02010600040101010101" pitchFamily="2" charset="-122"/>
                  <a:ea typeface="华文细黑" panose="02010600040101010101" pitchFamily="2" charset="-122"/>
                </a:rPr>
                <a:t>强</a:t>
              </a:r>
            </a:p>
          </p:txBody>
        </p:sp>
        <p:sp>
          <p:nvSpPr>
            <p:cNvPr id="82" name="Rectangle 56"/>
            <p:cNvSpPr>
              <a:spLocks noChangeArrowheads="1"/>
            </p:cNvSpPr>
            <p:nvPr/>
          </p:nvSpPr>
          <p:spPr bwMode="auto">
            <a:xfrm>
              <a:off x="1128" y="2004"/>
              <a:ext cx="104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330066"/>
                  </a:solidFill>
                  <a:effectLst/>
                  <a:uLnTx/>
                  <a:uFillTx/>
                  <a:latin typeface="华文细黑" panose="02010600040101010101" pitchFamily="2" charset="-122"/>
                  <a:ea typeface="华文细黑" panose="02010600040101010101" pitchFamily="2" charset="-122"/>
                </a:rPr>
                <a:t>弱耦合</a:t>
              </a:r>
            </a:p>
          </p:txBody>
        </p:sp>
        <p:sp>
          <p:nvSpPr>
            <p:cNvPr id="83" name="Rectangle 57"/>
            <p:cNvSpPr>
              <a:spLocks noChangeArrowheads="1"/>
            </p:cNvSpPr>
            <p:nvPr/>
          </p:nvSpPr>
          <p:spPr bwMode="auto">
            <a:xfrm>
              <a:off x="2353" y="2004"/>
              <a:ext cx="104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中耦合</a:t>
              </a:r>
            </a:p>
          </p:txBody>
        </p:sp>
        <p:sp>
          <p:nvSpPr>
            <p:cNvPr id="84" name="Rectangle 58"/>
            <p:cNvSpPr>
              <a:spLocks noChangeArrowheads="1"/>
            </p:cNvSpPr>
            <p:nvPr/>
          </p:nvSpPr>
          <p:spPr bwMode="auto">
            <a:xfrm>
              <a:off x="3169" y="2004"/>
              <a:ext cx="129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强耦合</a:t>
              </a:r>
            </a:p>
          </p:txBody>
        </p:sp>
        <p:sp>
          <p:nvSpPr>
            <p:cNvPr id="85" name="Rectangle 59"/>
            <p:cNvSpPr>
              <a:spLocks noChangeArrowheads="1"/>
            </p:cNvSpPr>
            <p:nvPr/>
          </p:nvSpPr>
          <p:spPr bwMode="auto">
            <a:xfrm>
              <a:off x="4122" y="2004"/>
              <a:ext cx="122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9900FF"/>
                  </a:solidFill>
                  <a:effectLst/>
                  <a:uLnTx/>
                  <a:uFillTx/>
                  <a:latin typeface="华文细黑" panose="02010600040101010101" pitchFamily="2" charset="-122"/>
                  <a:ea typeface="华文细黑" panose="02010600040101010101" pitchFamily="2" charset="-122"/>
                </a:rPr>
                <a:t>最强耦合</a:t>
              </a:r>
            </a:p>
          </p:txBody>
        </p:sp>
        <p:sp>
          <p:nvSpPr>
            <p:cNvPr id="86" name="Freeform 60"/>
            <p:cNvSpPr>
              <a:spLocks noEditPoints="1"/>
            </p:cNvSpPr>
            <p:nvPr/>
          </p:nvSpPr>
          <p:spPr bwMode="auto">
            <a:xfrm>
              <a:off x="4349" y="1969"/>
              <a:ext cx="740" cy="44"/>
            </a:xfrm>
            <a:custGeom>
              <a:avLst/>
              <a:gdLst>
                <a:gd name="T0" fmla="*/ 55 w 2267"/>
                <a:gd name="T1" fmla="*/ 18 h 200"/>
                <a:gd name="T2" fmla="*/ 685 w 2267"/>
                <a:gd name="T3" fmla="*/ 18 h 200"/>
                <a:gd name="T4" fmla="*/ 691 w 2267"/>
                <a:gd name="T5" fmla="*/ 22 h 200"/>
                <a:gd name="T6" fmla="*/ 685 w 2267"/>
                <a:gd name="T7" fmla="*/ 26 h 200"/>
                <a:gd name="T8" fmla="*/ 55 w 2267"/>
                <a:gd name="T9" fmla="*/ 26 h 200"/>
                <a:gd name="T10" fmla="*/ 49 w 2267"/>
                <a:gd name="T11" fmla="*/ 22 h 200"/>
                <a:gd name="T12" fmla="*/ 55 w 2267"/>
                <a:gd name="T13" fmla="*/ 18 h 200"/>
                <a:gd name="T14" fmla="*/ 65 w 2267"/>
                <a:gd name="T15" fmla="*/ 44 h 200"/>
                <a:gd name="T16" fmla="*/ 0 w 2267"/>
                <a:gd name="T17" fmla="*/ 22 h 200"/>
                <a:gd name="T18" fmla="*/ 65 w 2267"/>
                <a:gd name="T19" fmla="*/ 0 h 200"/>
                <a:gd name="T20" fmla="*/ 65 w 2267"/>
                <a:gd name="T21" fmla="*/ 44 h 200"/>
                <a:gd name="T22" fmla="*/ 675 w 2267"/>
                <a:gd name="T23" fmla="*/ 0 h 200"/>
                <a:gd name="T24" fmla="*/ 740 w 2267"/>
                <a:gd name="T25" fmla="*/ 22 h 200"/>
                <a:gd name="T26" fmla="*/ 675 w 2267"/>
                <a:gd name="T27" fmla="*/ 44 h 200"/>
                <a:gd name="T28" fmla="*/ 675 w 2267"/>
                <a:gd name="T29" fmla="*/ 0 h 2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67"/>
                <a:gd name="T46" fmla="*/ 0 h 200"/>
                <a:gd name="T47" fmla="*/ 2267 w 2267"/>
                <a:gd name="T48" fmla="*/ 200 h 2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67" h="200">
                  <a:moveTo>
                    <a:pt x="167" y="83"/>
                  </a:moveTo>
                  <a:lnTo>
                    <a:pt x="2100" y="83"/>
                  </a:lnTo>
                  <a:cubicBezTo>
                    <a:pt x="2109" y="83"/>
                    <a:pt x="2117" y="91"/>
                    <a:pt x="2117" y="100"/>
                  </a:cubicBezTo>
                  <a:cubicBezTo>
                    <a:pt x="2117" y="109"/>
                    <a:pt x="2109" y="117"/>
                    <a:pt x="2100" y="117"/>
                  </a:cubicBezTo>
                  <a:lnTo>
                    <a:pt x="167" y="117"/>
                  </a:lnTo>
                  <a:cubicBezTo>
                    <a:pt x="158" y="117"/>
                    <a:pt x="150" y="109"/>
                    <a:pt x="150" y="100"/>
                  </a:cubicBezTo>
                  <a:cubicBezTo>
                    <a:pt x="150" y="91"/>
                    <a:pt x="158" y="83"/>
                    <a:pt x="167" y="83"/>
                  </a:cubicBezTo>
                  <a:close/>
                  <a:moveTo>
                    <a:pt x="200" y="200"/>
                  </a:moveTo>
                  <a:lnTo>
                    <a:pt x="0" y="100"/>
                  </a:lnTo>
                  <a:lnTo>
                    <a:pt x="200" y="0"/>
                  </a:lnTo>
                  <a:lnTo>
                    <a:pt x="200" y="200"/>
                  </a:lnTo>
                  <a:close/>
                  <a:moveTo>
                    <a:pt x="2067" y="0"/>
                  </a:moveTo>
                  <a:lnTo>
                    <a:pt x="2267" y="100"/>
                  </a:lnTo>
                  <a:lnTo>
                    <a:pt x="2067" y="200"/>
                  </a:lnTo>
                  <a:lnTo>
                    <a:pt x="2067" y="0"/>
                  </a:lnTo>
                  <a:close/>
                </a:path>
              </a:pathLst>
            </a:custGeom>
            <a:noFill/>
            <a:ln w="3175">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87" name="Line 61"/>
            <p:cNvSpPr>
              <a:spLocks noChangeShapeType="1"/>
            </p:cNvSpPr>
            <p:nvPr/>
          </p:nvSpPr>
          <p:spPr bwMode="auto">
            <a:xfrm flipH="1">
              <a:off x="2580" y="1307"/>
              <a:ext cx="1" cy="86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88" name="Line 62"/>
            <p:cNvSpPr>
              <a:spLocks noChangeShapeType="1"/>
            </p:cNvSpPr>
            <p:nvPr/>
          </p:nvSpPr>
          <p:spPr bwMode="auto">
            <a:xfrm flipH="1">
              <a:off x="3215" y="1314"/>
              <a:ext cx="1" cy="86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89" name="Line 63"/>
            <p:cNvSpPr>
              <a:spLocks noChangeShapeType="1"/>
            </p:cNvSpPr>
            <p:nvPr/>
          </p:nvSpPr>
          <p:spPr bwMode="auto">
            <a:xfrm flipH="1">
              <a:off x="4349" y="1307"/>
              <a:ext cx="1" cy="86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90" name="Rectangle 67"/>
            <p:cNvSpPr>
              <a:spLocks noChangeArrowheads="1"/>
            </p:cNvSpPr>
            <p:nvPr/>
          </p:nvSpPr>
          <p:spPr bwMode="auto">
            <a:xfrm>
              <a:off x="816" y="1008"/>
              <a:ext cx="54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800" b="0" i="0" u="none" strike="noStrike" kern="0" cap="none" spc="0" normalizeH="0" baseline="0" noProof="0">
                  <a:ln>
                    <a:noFill/>
                  </a:ln>
                  <a:solidFill>
                    <a:srgbClr val="A50021"/>
                  </a:solidFill>
                  <a:effectLst/>
                  <a:uLnTx/>
                  <a:uFillTx/>
                  <a:latin typeface="华文细黑" panose="02010600040101010101" pitchFamily="2" charset="-122"/>
                  <a:ea typeface="华文细黑" panose="02010600040101010101" pitchFamily="2" charset="-122"/>
                </a:rPr>
                <a:t>弱</a:t>
              </a:r>
            </a:p>
          </p:txBody>
        </p:sp>
      </p:grpSp>
      <p:sp>
        <p:nvSpPr>
          <p:cNvPr id="91" name="Rectangle 65"/>
          <p:cNvSpPr>
            <a:spLocks noChangeArrowheads="1"/>
          </p:cNvSpPr>
          <p:nvPr/>
        </p:nvSpPr>
        <p:spPr bwMode="auto">
          <a:xfrm>
            <a:off x="84687" y="3452247"/>
            <a:ext cx="82920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987425" indent="-293688"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693737" indent="0" eaLnBrk="1" hangingPunct="1">
              <a:buClr>
                <a:schemeClr val="accent2"/>
              </a:buClr>
            </a:pPr>
            <a:r>
              <a:rPr lang="zh-CN" altLang="en-US" sz="2400" b="0" dirty="0">
                <a:solidFill>
                  <a:srgbClr val="330066"/>
                </a:solidFill>
                <a:latin typeface="华文细黑" panose="02010600040101010101" pitchFamily="2" charset="-122"/>
                <a:ea typeface="华文细黑" panose="02010600040101010101" pitchFamily="2" charset="-122"/>
              </a:rPr>
              <a:t>（</a:t>
            </a:r>
            <a:r>
              <a:rPr lang="en-US" altLang="zh-CN" sz="2400" b="0" dirty="0">
                <a:solidFill>
                  <a:srgbClr val="330066"/>
                </a:solidFill>
                <a:latin typeface="华文细黑" panose="02010600040101010101" pitchFamily="2" charset="-122"/>
                <a:ea typeface="华文细黑" panose="02010600040101010101" pitchFamily="2" charset="-122"/>
              </a:rPr>
              <a:t>1</a:t>
            </a:r>
            <a:r>
              <a:rPr lang="zh-CN" altLang="en-US" sz="2400" b="0" dirty="0">
                <a:solidFill>
                  <a:srgbClr val="330066"/>
                </a:solidFill>
                <a:latin typeface="华文细黑" panose="02010600040101010101" pitchFamily="2" charset="-122"/>
                <a:ea typeface="华文细黑" panose="02010600040101010101" pitchFamily="2" charset="-122"/>
              </a:rPr>
              <a:t>）</a:t>
            </a:r>
            <a:r>
              <a:rPr lang="en-US" altLang="zh-CN" sz="2400" b="0" dirty="0">
                <a:solidFill>
                  <a:srgbClr val="330066"/>
                </a:solidFill>
                <a:latin typeface="华文细黑" panose="02010600040101010101" pitchFamily="2" charset="-122"/>
                <a:ea typeface="华文细黑" panose="02010600040101010101" pitchFamily="2" charset="-122"/>
              </a:rPr>
              <a:t> </a:t>
            </a:r>
            <a:r>
              <a:rPr lang="zh-CN" altLang="en-US" sz="2400" b="0" dirty="0">
                <a:solidFill>
                  <a:srgbClr val="330066"/>
                </a:solidFill>
                <a:latin typeface="华文细黑" panose="02010600040101010101" pitchFamily="2" charset="-122"/>
                <a:ea typeface="华文细黑" panose="02010600040101010101" pitchFamily="2" charset="-122"/>
              </a:rPr>
              <a:t>非直接耦合 </a:t>
            </a:r>
            <a:r>
              <a:rPr lang="en-US" altLang="zh-CN" sz="2400" b="0" dirty="0">
                <a:solidFill>
                  <a:srgbClr val="330066"/>
                </a:solidFill>
                <a:latin typeface="华文细黑" panose="02010600040101010101" pitchFamily="2" charset="-122"/>
                <a:ea typeface="华文细黑" panose="02010600040101010101" pitchFamily="2" charset="-122"/>
              </a:rPr>
              <a:t>No Direct Coupling</a:t>
            </a:r>
          </a:p>
          <a:p>
            <a:pPr marL="693737" indent="0" eaLnBrk="1" hangingPunct="1">
              <a:buClr>
                <a:schemeClr val="accent2"/>
              </a:buClr>
            </a:pPr>
            <a:r>
              <a:rPr lang="zh-CN" altLang="en-US" sz="2400" b="0" dirty="0">
                <a:solidFill>
                  <a:srgbClr val="330066"/>
                </a:solidFill>
                <a:latin typeface="华文细黑" panose="02010600040101010101" pitchFamily="2" charset="-122"/>
                <a:ea typeface="华文细黑" panose="02010600040101010101" pitchFamily="2" charset="-122"/>
              </a:rPr>
              <a:t>（</a:t>
            </a:r>
            <a:r>
              <a:rPr lang="en-US" altLang="zh-CN" sz="2400" b="0" dirty="0">
                <a:solidFill>
                  <a:srgbClr val="330066"/>
                </a:solidFill>
                <a:latin typeface="华文细黑" panose="02010600040101010101" pitchFamily="2" charset="-122"/>
                <a:ea typeface="华文细黑" panose="02010600040101010101" pitchFamily="2" charset="-122"/>
              </a:rPr>
              <a:t>2</a:t>
            </a:r>
            <a:r>
              <a:rPr lang="zh-CN" altLang="en-US" sz="2400" b="0" dirty="0">
                <a:solidFill>
                  <a:srgbClr val="330066"/>
                </a:solidFill>
                <a:latin typeface="华文细黑" panose="02010600040101010101" pitchFamily="2" charset="-122"/>
                <a:ea typeface="华文细黑" panose="02010600040101010101" pitchFamily="2" charset="-122"/>
              </a:rPr>
              <a:t>）</a:t>
            </a:r>
            <a:r>
              <a:rPr lang="en-US" altLang="zh-CN" sz="2400" b="0" dirty="0">
                <a:solidFill>
                  <a:srgbClr val="330066"/>
                </a:solidFill>
                <a:latin typeface="华文细黑" panose="02010600040101010101" pitchFamily="2" charset="-122"/>
                <a:ea typeface="华文细黑" panose="02010600040101010101" pitchFamily="2" charset="-122"/>
              </a:rPr>
              <a:t> </a:t>
            </a:r>
            <a:r>
              <a:rPr lang="zh-CN" altLang="en-US" sz="2400" b="0" dirty="0">
                <a:solidFill>
                  <a:srgbClr val="330066"/>
                </a:solidFill>
                <a:latin typeface="华文细黑" panose="02010600040101010101" pitchFamily="2" charset="-122"/>
                <a:ea typeface="华文细黑" panose="02010600040101010101" pitchFamily="2" charset="-122"/>
              </a:rPr>
              <a:t>数据耦合 </a:t>
            </a:r>
            <a:r>
              <a:rPr lang="en-US" altLang="zh-CN" sz="2400" b="0" dirty="0">
                <a:solidFill>
                  <a:srgbClr val="330066"/>
                </a:solidFill>
                <a:latin typeface="华文细黑" panose="02010600040101010101" pitchFamily="2" charset="-122"/>
                <a:ea typeface="华文细黑" panose="02010600040101010101" pitchFamily="2" charset="-122"/>
              </a:rPr>
              <a:t>Data Coupling </a:t>
            </a:r>
          </a:p>
          <a:p>
            <a:pPr marL="693737" indent="0" eaLnBrk="1" hangingPunct="1">
              <a:buClr>
                <a:schemeClr val="accent2"/>
              </a:buClr>
            </a:pPr>
            <a:r>
              <a:rPr lang="zh-CN" altLang="en-US" sz="2400" b="0" dirty="0">
                <a:solidFill>
                  <a:srgbClr val="330066"/>
                </a:solidFill>
                <a:latin typeface="华文细黑" panose="02010600040101010101" pitchFamily="2" charset="-122"/>
                <a:ea typeface="华文细黑" panose="02010600040101010101" pitchFamily="2" charset="-122"/>
              </a:rPr>
              <a:t>（</a:t>
            </a:r>
            <a:r>
              <a:rPr lang="en-US" altLang="zh-CN" sz="2400" b="0" dirty="0">
                <a:solidFill>
                  <a:srgbClr val="330066"/>
                </a:solidFill>
                <a:latin typeface="华文细黑" panose="02010600040101010101" pitchFamily="2" charset="-122"/>
                <a:ea typeface="华文细黑" panose="02010600040101010101" pitchFamily="2" charset="-122"/>
              </a:rPr>
              <a:t>3</a:t>
            </a:r>
            <a:r>
              <a:rPr lang="zh-CN" altLang="en-US" sz="2400" b="0" dirty="0">
                <a:solidFill>
                  <a:srgbClr val="330066"/>
                </a:solidFill>
                <a:latin typeface="华文细黑" panose="02010600040101010101" pitchFamily="2" charset="-122"/>
                <a:ea typeface="华文细黑" panose="02010600040101010101" pitchFamily="2" charset="-122"/>
              </a:rPr>
              <a:t>）</a:t>
            </a:r>
            <a:r>
              <a:rPr lang="en-US" altLang="zh-CN" sz="2400" b="0" dirty="0">
                <a:solidFill>
                  <a:srgbClr val="330066"/>
                </a:solidFill>
                <a:latin typeface="华文细黑" panose="02010600040101010101" pitchFamily="2" charset="-122"/>
                <a:ea typeface="华文细黑" panose="02010600040101010101" pitchFamily="2" charset="-122"/>
              </a:rPr>
              <a:t> </a:t>
            </a:r>
            <a:r>
              <a:rPr lang="zh-CN" altLang="en-US" sz="2400" b="0" dirty="0">
                <a:solidFill>
                  <a:srgbClr val="330066"/>
                </a:solidFill>
                <a:latin typeface="华文细黑" panose="02010600040101010101" pitchFamily="2" charset="-122"/>
                <a:ea typeface="华文细黑" panose="02010600040101010101" pitchFamily="2" charset="-122"/>
              </a:rPr>
              <a:t>特征耦合（标记耦合）</a:t>
            </a:r>
            <a:r>
              <a:rPr lang="en-US" altLang="zh-CN" sz="2400" b="0" dirty="0">
                <a:solidFill>
                  <a:srgbClr val="330066"/>
                </a:solidFill>
                <a:latin typeface="华文细黑" panose="02010600040101010101" pitchFamily="2" charset="-122"/>
                <a:ea typeface="华文细黑" panose="02010600040101010101" pitchFamily="2" charset="-122"/>
              </a:rPr>
              <a:t>Stamp Coupling</a:t>
            </a:r>
          </a:p>
          <a:p>
            <a:pPr marL="693737" indent="0" eaLnBrk="1" hangingPunct="1">
              <a:buClr>
                <a:schemeClr val="accent2"/>
              </a:buClr>
            </a:pPr>
            <a:r>
              <a:rPr lang="zh-CN" altLang="en-US" sz="2400" b="0" dirty="0">
                <a:solidFill>
                  <a:srgbClr val="0000FF"/>
                </a:solidFill>
                <a:latin typeface="华文细黑" panose="02010600040101010101" pitchFamily="2" charset="-122"/>
                <a:ea typeface="华文细黑" panose="02010600040101010101" pitchFamily="2" charset="-122"/>
              </a:rPr>
              <a:t>（</a:t>
            </a:r>
            <a:r>
              <a:rPr lang="en-US" altLang="zh-CN" sz="2400" b="0" dirty="0">
                <a:solidFill>
                  <a:srgbClr val="0000FF"/>
                </a:solidFill>
                <a:latin typeface="华文细黑" panose="02010600040101010101" pitchFamily="2" charset="-122"/>
                <a:ea typeface="华文细黑" panose="02010600040101010101" pitchFamily="2" charset="-122"/>
              </a:rPr>
              <a:t>4</a:t>
            </a:r>
            <a:r>
              <a:rPr lang="zh-CN" altLang="en-US" sz="2400" b="0" dirty="0">
                <a:solidFill>
                  <a:srgbClr val="0000FF"/>
                </a:solidFill>
                <a:latin typeface="华文细黑" panose="02010600040101010101" pitchFamily="2" charset="-122"/>
                <a:ea typeface="华文细黑" panose="02010600040101010101" pitchFamily="2" charset="-122"/>
              </a:rPr>
              <a:t>）</a:t>
            </a:r>
            <a:r>
              <a:rPr lang="en-US" altLang="zh-CN" sz="2400" b="0" dirty="0">
                <a:solidFill>
                  <a:srgbClr val="0000FF"/>
                </a:solidFill>
                <a:latin typeface="华文细黑" panose="02010600040101010101" pitchFamily="2" charset="-122"/>
                <a:ea typeface="华文细黑" panose="02010600040101010101" pitchFamily="2" charset="-122"/>
              </a:rPr>
              <a:t> </a:t>
            </a:r>
            <a:r>
              <a:rPr lang="zh-CN" altLang="en-US" sz="2400" b="0" dirty="0">
                <a:solidFill>
                  <a:srgbClr val="0000FF"/>
                </a:solidFill>
                <a:latin typeface="华文细黑" panose="02010600040101010101" pitchFamily="2" charset="-122"/>
                <a:ea typeface="华文细黑" panose="02010600040101010101" pitchFamily="2" charset="-122"/>
              </a:rPr>
              <a:t>控制耦合 </a:t>
            </a:r>
            <a:r>
              <a:rPr lang="en-US" altLang="zh-CN" sz="2400" b="0" dirty="0">
                <a:solidFill>
                  <a:srgbClr val="0000FF"/>
                </a:solidFill>
                <a:latin typeface="华文细黑" panose="02010600040101010101" pitchFamily="2" charset="-122"/>
                <a:ea typeface="华文细黑" panose="02010600040101010101" pitchFamily="2" charset="-122"/>
              </a:rPr>
              <a:t>Control Coupling</a:t>
            </a:r>
          </a:p>
          <a:p>
            <a:pPr marL="693737" indent="0" eaLnBrk="1" hangingPunct="1">
              <a:buClr>
                <a:schemeClr val="accent2"/>
              </a:buClr>
            </a:pPr>
            <a:r>
              <a:rPr lang="zh-CN" altLang="en-US" sz="2400" b="0" dirty="0">
                <a:solidFill>
                  <a:srgbClr val="000066"/>
                </a:solidFill>
                <a:latin typeface="华文细黑" panose="02010600040101010101" pitchFamily="2" charset="-122"/>
                <a:ea typeface="华文细黑" panose="02010600040101010101" pitchFamily="2" charset="-122"/>
              </a:rPr>
              <a:t>（</a:t>
            </a:r>
            <a:r>
              <a:rPr lang="en-US" altLang="zh-CN" sz="2400" b="0" dirty="0">
                <a:solidFill>
                  <a:srgbClr val="000066"/>
                </a:solidFill>
                <a:latin typeface="华文细黑" panose="02010600040101010101" pitchFamily="2" charset="-122"/>
                <a:ea typeface="华文细黑" panose="02010600040101010101" pitchFamily="2" charset="-122"/>
              </a:rPr>
              <a:t>5</a:t>
            </a:r>
            <a:r>
              <a:rPr lang="zh-CN" altLang="en-US" sz="2400" b="0" dirty="0">
                <a:solidFill>
                  <a:srgbClr val="000066"/>
                </a:solidFill>
                <a:latin typeface="华文细黑" panose="02010600040101010101" pitchFamily="2" charset="-122"/>
                <a:ea typeface="华文细黑" panose="02010600040101010101" pitchFamily="2" charset="-122"/>
              </a:rPr>
              <a:t>）</a:t>
            </a:r>
            <a:r>
              <a:rPr lang="en-US" altLang="zh-CN" sz="2400" b="0" dirty="0">
                <a:solidFill>
                  <a:srgbClr val="000066"/>
                </a:solidFill>
                <a:latin typeface="华文细黑" panose="02010600040101010101" pitchFamily="2" charset="-122"/>
                <a:ea typeface="华文细黑" panose="02010600040101010101" pitchFamily="2" charset="-122"/>
              </a:rPr>
              <a:t> </a:t>
            </a:r>
            <a:r>
              <a:rPr lang="zh-CN" altLang="en-US" sz="2400" b="0" dirty="0">
                <a:solidFill>
                  <a:srgbClr val="000066"/>
                </a:solidFill>
                <a:latin typeface="华文细黑" panose="02010600040101010101" pitchFamily="2" charset="-122"/>
                <a:ea typeface="华文细黑" panose="02010600040101010101" pitchFamily="2" charset="-122"/>
              </a:rPr>
              <a:t>外部耦合 </a:t>
            </a:r>
            <a:r>
              <a:rPr lang="en-US" altLang="zh-CN" sz="2400" b="0" dirty="0">
                <a:solidFill>
                  <a:srgbClr val="000066"/>
                </a:solidFill>
                <a:latin typeface="华文细黑" panose="02010600040101010101" pitchFamily="2" charset="-122"/>
                <a:ea typeface="华文细黑" panose="02010600040101010101" pitchFamily="2" charset="-122"/>
              </a:rPr>
              <a:t>External Coupling</a:t>
            </a:r>
          </a:p>
          <a:p>
            <a:pPr marL="693737" indent="0" eaLnBrk="1" hangingPunct="1">
              <a:buClr>
                <a:schemeClr val="accent2"/>
              </a:buClr>
            </a:pPr>
            <a:r>
              <a:rPr lang="zh-CN" altLang="en-US" sz="2400" b="0" dirty="0">
                <a:solidFill>
                  <a:srgbClr val="000066"/>
                </a:solidFill>
                <a:latin typeface="华文细黑" panose="02010600040101010101" pitchFamily="2" charset="-122"/>
                <a:ea typeface="华文细黑" panose="02010600040101010101" pitchFamily="2" charset="-122"/>
              </a:rPr>
              <a:t>（</a:t>
            </a:r>
            <a:r>
              <a:rPr lang="en-US" altLang="zh-CN" sz="2400" b="0" dirty="0">
                <a:solidFill>
                  <a:srgbClr val="000066"/>
                </a:solidFill>
                <a:latin typeface="华文细黑" panose="02010600040101010101" pitchFamily="2" charset="-122"/>
                <a:ea typeface="华文细黑" panose="02010600040101010101" pitchFamily="2" charset="-122"/>
              </a:rPr>
              <a:t>6</a:t>
            </a:r>
            <a:r>
              <a:rPr lang="zh-CN" altLang="en-US" sz="2400" b="0" dirty="0">
                <a:solidFill>
                  <a:srgbClr val="000066"/>
                </a:solidFill>
                <a:latin typeface="华文细黑" panose="02010600040101010101" pitchFamily="2" charset="-122"/>
                <a:ea typeface="华文细黑" panose="02010600040101010101" pitchFamily="2" charset="-122"/>
              </a:rPr>
              <a:t>）</a:t>
            </a:r>
            <a:r>
              <a:rPr lang="en-US" altLang="zh-CN" sz="2400" b="0" dirty="0">
                <a:solidFill>
                  <a:srgbClr val="000066"/>
                </a:solidFill>
                <a:latin typeface="华文细黑" panose="02010600040101010101" pitchFamily="2" charset="-122"/>
                <a:ea typeface="华文细黑" panose="02010600040101010101" pitchFamily="2" charset="-122"/>
              </a:rPr>
              <a:t> </a:t>
            </a:r>
            <a:r>
              <a:rPr lang="zh-CN" altLang="en-US" sz="2400" b="0" dirty="0">
                <a:solidFill>
                  <a:srgbClr val="000066"/>
                </a:solidFill>
                <a:latin typeface="华文细黑" panose="02010600040101010101" pitchFamily="2" charset="-122"/>
                <a:ea typeface="华文细黑" panose="02010600040101010101" pitchFamily="2" charset="-122"/>
              </a:rPr>
              <a:t>公共耦合 </a:t>
            </a:r>
            <a:r>
              <a:rPr lang="en-US" altLang="zh-CN" sz="2400" b="0" dirty="0">
                <a:solidFill>
                  <a:srgbClr val="21217A"/>
                </a:solidFill>
                <a:latin typeface="华文细黑" panose="02010600040101010101" pitchFamily="2" charset="-122"/>
                <a:ea typeface="华文细黑" panose="02010600040101010101" pitchFamily="2" charset="-122"/>
              </a:rPr>
              <a:t>Common Coupling</a:t>
            </a:r>
          </a:p>
          <a:p>
            <a:pPr marL="693737" indent="0" eaLnBrk="1" hangingPunct="1">
              <a:buClr>
                <a:schemeClr val="accent2"/>
              </a:buClr>
            </a:pPr>
            <a:r>
              <a:rPr lang="zh-CN" altLang="en-US" sz="2400" b="0" dirty="0">
                <a:solidFill>
                  <a:srgbClr val="9900CC"/>
                </a:solidFill>
                <a:latin typeface="华文细黑" panose="02010600040101010101" pitchFamily="2" charset="-122"/>
                <a:ea typeface="华文细黑" panose="02010600040101010101" pitchFamily="2" charset="-122"/>
              </a:rPr>
              <a:t>（</a:t>
            </a:r>
            <a:r>
              <a:rPr lang="en-US" altLang="zh-CN" sz="2400" b="0" dirty="0">
                <a:solidFill>
                  <a:srgbClr val="9900CC"/>
                </a:solidFill>
                <a:latin typeface="华文细黑" panose="02010600040101010101" pitchFamily="2" charset="-122"/>
                <a:ea typeface="华文细黑" panose="02010600040101010101" pitchFamily="2" charset="-122"/>
              </a:rPr>
              <a:t>7</a:t>
            </a:r>
            <a:r>
              <a:rPr lang="zh-CN" altLang="en-US" sz="2400" b="0" dirty="0">
                <a:solidFill>
                  <a:srgbClr val="9900CC"/>
                </a:solidFill>
                <a:latin typeface="华文细黑" panose="02010600040101010101" pitchFamily="2" charset="-122"/>
                <a:ea typeface="华文细黑" panose="02010600040101010101" pitchFamily="2" charset="-122"/>
              </a:rPr>
              <a:t>）</a:t>
            </a:r>
            <a:r>
              <a:rPr lang="en-US" altLang="zh-CN" sz="2400" b="0" dirty="0">
                <a:solidFill>
                  <a:srgbClr val="9900CC"/>
                </a:solidFill>
                <a:latin typeface="华文细黑" panose="02010600040101010101" pitchFamily="2" charset="-122"/>
                <a:ea typeface="华文细黑" panose="02010600040101010101" pitchFamily="2" charset="-122"/>
              </a:rPr>
              <a:t> </a:t>
            </a:r>
            <a:r>
              <a:rPr lang="zh-CN" altLang="en-US" sz="2400" b="0" dirty="0">
                <a:solidFill>
                  <a:srgbClr val="9900FF"/>
                </a:solidFill>
                <a:latin typeface="华文细黑" panose="02010600040101010101" pitchFamily="2" charset="-122"/>
                <a:ea typeface="华文细黑" panose="02010600040101010101" pitchFamily="2" charset="-122"/>
              </a:rPr>
              <a:t>内容耦合 </a:t>
            </a:r>
            <a:r>
              <a:rPr lang="en-US" altLang="zh-CN" sz="2400" b="0" dirty="0">
                <a:solidFill>
                  <a:srgbClr val="9900FF"/>
                </a:solidFill>
                <a:latin typeface="华文细黑" panose="02010600040101010101" pitchFamily="2" charset="-122"/>
                <a:ea typeface="华文细黑" panose="02010600040101010101" pitchFamily="2" charset="-122"/>
              </a:rPr>
              <a:t>Content Coupling</a:t>
            </a:r>
          </a:p>
        </p:txBody>
      </p:sp>
    </p:spTree>
    <p:extLst>
      <p:ext uri="{BB962C8B-B14F-4D97-AF65-F5344CB8AC3E}">
        <p14:creationId xmlns:p14="http://schemas.microsoft.com/office/powerpoint/2010/main" val="301214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randombar(horizontal)">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1">
                                            <p:txEl>
                                              <p:pRg st="0" end="0"/>
                                            </p:txEl>
                                          </p:spTgt>
                                        </p:tgtEl>
                                        <p:attrNameLst>
                                          <p:attrName>style.visibility</p:attrName>
                                        </p:attrNameLst>
                                      </p:cBhvr>
                                      <p:to>
                                        <p:strVal val="visible"/>
                                      </p:to>
                                    </p:set>
                                    <p:animEffect transition="in" filter="blinds(horizontal)">
                                      <p:cBhvr>
                                        <p:cTn id="12" dur="500"/>
                                        <p:tgtEl>
                                          <p:spTgt spid="91">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91">
                                            <p:txEl>
                                              <p:pRg st="1" end="1"/>
                                            </p:txEl>
                                          </p:spTgt>
                                        </p:tgtEl>
                                        <p:attrNameLst>
                                          <p:attrName>style.visibility</p:attrName>
                                        </p:attrNameLst>
                                      </p:cBhvr>
                                      <p:to>
                                        <p:strVal val="visible"/>
                                      </p:to>
                                    </p:set>
                                    <p:animEffect transition="in" filter="blinds(horizontal)">
                                      <p:cBhvr>
                                        <p:cTn id="15" dur="500"/>
                                        <p:tgtEl>
                                          <p:spTgt spid="91">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91">
                                            <p:txEl>
                                              <p:pRg st="2" end="2"/>
                                            </p:txEl>
                                          </p:spTgt>
                                        </p:tgtEl>
                                        <p:attrNameLst>
                                          <p:attrName>style.visibility</p:attrName>
                                        </p:attrNameLst>
                                      </p:cBhvr>
                                      <p:to>
                                        <p:strVal val="visible"/>
                                      </p:to>
                                    </p:set>
                                    <p:animEffect transition="in" filter="blinds(horizontal)">
                                      <p:cBhvr>
                                        <p:cTn id="18" dur="500"/>
                                        <p:tgtEl>
                                          <p:spTgt spid="91">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91">
                                            <p:txEl>
                                              <p:pRg st="3" end="3"/>
                                            </p:txEl>
                                          </p:spTgt>
                                        </p:tgtEl>
                                        <p:attrNameLst>
                                          <p:attrName>style.visibility</p:attrName>
                                        </p:attrNameLst>
                                      </p:cBhvr>
                                      <p:to>
                                        <p:strVal val="visible"/>
                                      </p:to>
                                    </p:set>
                                    <p:animEffect transition="in" filter="blinds(horizontal)">
                                      <p:cBhvr>
                                        <p:cTn id="23" dur="500"/>
                                        <p:tgtEl>
                                          <p:spTgt spid="91">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91">
                                            <p:txEl>
                                              <p:pRg st="4" end="4"/>
                                            </p:txEl>
                                          </p:spTgt>
                                        </p:tgtEl>
                                        <p:attrNameLst>
                                          <p:attrName>style.visibility</p:attrName>
                                        </p:attrNameLst>
                                      </p:cBhvr>
                                      <p:to>
                                        <p:strVal val="visible"/>
                                      </p:to>
                                    </p:set>
                                    <p:animEffect transition="in" filter="blinds(horizontal)">
                                      <p:cBhvr>
                                        <p:cTn id="28" dur="500"/>
                                        <p:tgtEl>
                                          <p:spTgt spid="91">
                                            <p:txEl>
                                              <p:pRg st="4" end="4"/>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91">
                                            <p:txEl>
                                              <p:pRg st="5" end="5"/>
                                            </p:txEl>
                                          </p:spTgt>
                                        </p:tgtEl>
                                        <p:attrNameLst>
                                          <p:attrName>style.visibility</p:attrName>
                                        </p:attrNameLst>
                                      </p:cBhvr>
                                      <p:to>
                                        <p:strVal val="visible"/>
                                      </p:to>
                                    </p:set>
                                    <p:animEffect transition="in" filter="blinds(horizontal)">
                                      <p:cBhvr>
                                        <p:cTn id="31" dur="500"/>
                                        <p:tgtEl>
                                          <p:spTgt spid="91">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91">
                                            <p:txEl>
                                              <p:pRg st="6" end="6"/>
                                            </p:txEl>
                                          </p:spTgt>
                                        </p:tgtEl>
                                        <p:attrNameLst>
                                          <p:attrName>style.visibility</p:attrName>
                                        </p:attrNameLst>
                                      </p:cBhvr>
                                      <p:to>
                                        <p:strVal val="visible"/>
                                      </p:to>
                                    </p:set>
                                    <p:animEffect transition="in" filter="blinds(horizontal)">
                                      <p:cBhvr>
                                        <p:cTn id="36" dur="500"/>
                                        <p:tgtEl>
                                          <p:spTgt spid="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1</a:t>
            </a:r>
            <a:r>
              <a:rPr lang="zh-CN" altLang="en-US" dirty="0"/>
              <a:t>）非直接耦合 </a:t>
            </a:r>
            <a:r>
              <a:rPr lang="en-US" altLang="zh-CN" dirty="0"/>
              <a:t>No Direct Coupling</a:t>
            </a:r>
            <a:endParaRPr lang="zh-CN" altLang="en-US" dirty="0"/>
          </a:p>
        </p:txBody>
      </p:sp>
      <p:sp>
        <p:nvSpPr>
          <p:cNvPr id="3" name="内容占位符 2"/>
          <p:cNvSpPr>
            <a:spLocks noGrp="1"/>
          </p:cNvSpPr>
          <p:nvPr>
            <p:ph idx="1"/>
          </p:nvPr>
        </p:nvSpPr>
        <p:spPr/>
        <p:txBody>
          <a:bodyPr/>
          <a:lstStyle/>
          <a:p>
            <a:r>
              <a:rPr lang="zh-CN" altLang="en-US" dirty="0"/>
              <a:t>两个模块之间没有直接关系。它们之间的联系  完全是通过</a:t>
            </a:r>
            <a:r>
              <a:rPr lang="zh-CN" altLang="en-US" dirty="0">
                <a:solidFill>
                  <a:srgbClr val="0000FF"/>
                </a:solidFill>
              </a:rPr>
              <a:t>主模块</a:t>
            </a:r>
            <a:r>
              <a:rPr lang="zh-CN" altLang="en-US" dirty="0"/>
              <a:t>的控制和调用来实现的。</a:t>
            </a:r>
          </a:p>
          <a:p>
            <a:endParaRPr lang="zh-CN" altLang="en-US" dirty="0"/>
          </a:p>
        </p:txBody>
      </p:sp>
      <p:sp>
        <p:nvSpPr>
          <p:cNvPr id="5" name="Rectangle 4"/>
          <p:cNvSpPr>
            <a:spLocks noChangeArrowheads="1"/>
          </p:cNvSpPr>
          <p:nvPr/>
        </p:nvSpPr>
        <p:spPr bwMode="auto">
          <a:xfrm>
            <a:off x="1415098" y="4382135"/>
            <a:ext cx="2520950" cy="1079500"/>
          </a:xfrm>
          <a:prstGeom prst="rect">
            <a:avLst/>
          </a:prstGeom>
          <a:solidFill>
            <a:schemeClr val="accent5">
              <a:lumMod val="20000"/>
              <a:lumOff val="80000"/>
            </a:schemeClr>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28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 name="Rectangle 5"/>
          <p:cNvSpPr>
            <a:spLocks noChangeArrowheads="1"/>
          </p:cNvSpPr>
          <p:nvPr/>
        </p:nvSpPr>
        <p:spPr bwMode="auto">
          <a:xfrm>
            <a:off x="4439286" y="4382135"/>
            <a:ext cx="2592387" cy="1079500"/>
          </a:xfrm>
          <a:prstGeom prst="rect">
            <a:avLst/>
          </a:prstGeom>
          <a:solidFill>
            <a:schemeClr val="accent5">
              <a:lumMod val="20000"/>
              <a:lumOff val="80000"/>
            </a:schemeClr>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28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7" name="Line 10"/>
          <p:cNvSpPr>
            <a:spLocks noChangeShapeType="1"/>
          </p:cNvSpPr>
          <p:nvPr/>
        </p:nvSpPr>
        <p:spPr bwMode="auto">
          <a:xfrm flipH="1">
            <a:off x="2867979" y="3755570"/>
            <a:ext cx="717232" cy="59880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8" name="Line 11"/>
          <p:cNvSpPr>
            <a:spLocks noChangeShapeType="1"/>
          </p:cNvSpPr>
          <p:nvPr/>
        </p:nvSpPr>
        <p:spPr bwMode="auto">
          <a:xfrm>
            <a:off x="5160011" y="3734435"/>
            <a:ext cx="873125" cy="64770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9" name="Rectangle 31"/>
          <p:cNvSpPr>
            <a:spLocks noChangeArrowheads="1"/>
          </p:cNvSpPr>
          <p:nvPr/>
        </p:nvSpPr>
        <p:spPr bwMode="auto">
          <a:xfrm>
            <a:off x="4439286" y="4479767"/>
            <a:ext cx="25923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400" b="0" dirty="0">
                <a:solidFill>
                  <a:srgbClr val="000000"/>
                </a:solidFill>
                <a:latin typeface="华文细黑" panose="02010600040101010101" pitchFamily="2" charset="-122"/>
                <a:ea typeface="华文细黑" panose="02010600040101010101" pitchFamily="2" charset="-122"/>
              </a:rPr>
              <a:t>计算</a:t>
            </a:r>
            <a:r>
              <a:rPr lang="zh-CN" altLang="en-US" sz="2400" b="0" dirty="0">
                <a:solidFill>
                  <a:srgbClr val="0000FF"/>
                </a:solidFill>
                <a:latin typeface="华文细黑" panose="02010600040101010101" pitchFamily="2" charset="-122"/>
                <a:ea typeface="华文细黑" panose="02010600040101010101" pitchFamily="2" charset="-122"/>
              </a:rPr>
              <a:t>海洋学院</a:t>
            </a:r>
          </a:p>
          <a:p>
            <a:pPr algn="ctr" eaLnBrk="1" fontAlgn="base" hangingPunct="1">
              <a:spcBef>
                <a:spcPct val="0"/>
              </a:spcBef>
              <a:spcAft>
                <a:spcPct val="0"/>
              </a:spcAft>
            </a:pPr>
            <a:r>
              <a:rPr lang="zh-CN" altLang="en-US" sz="2400" b="0" dirty="0">
                <a:solidFill>
                  <a:srgbClr val="0000FF"/>
                </a:solidFill>
                <a:latin typeface="华文细黑" panose="02010600040101010101" pitchFamily="2" charset="-122"/>
                <a:ea typeface="华文细黑" panose="02010600040101010101" pitchFamily="2" charset="-122"/>
              </a:rPr>
              <a:t>学生</a:t>
            </a:r>
            <a:r>
              <a:rPr lang="zh-CN" altLang="en-US" sz="2400" b="0" dirty="0">
                <a:solidFill>
                  <a:srgbClr val="000000"/>
                </a:solidFill>
                <a:latin typeface="华文细黑" panose="02010600040101010101" pitchFamily="2" charset="-122"/>
                <a:ea typeface="华文细黑" panose="02010600040101010101" pitchFamily="2" charset="-122"/>
              </a:rPr>
              <a:t>的学习成绩</a:t>
            </a:r>
          </a:p>
        </p:txBody>
      </p:sp>
      <p:sp>
        <p:nvSpPr>
          <p:cNvPr id="10" name="Rectangle 32"/>
          <p:cNvSpPr>
            <a:spLocks noChangeArrowheads="1"/>
          </p:cNvSpPr>
          <p:nvPr/>
        </p:nvSpPr>
        <p:spPr bwMode="auto">
          <a:xfrm>
            <a:off x="1415098" y="4479767"/>
            <a:ext cx="25209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400" b="0" dirty="0">
                <a:solidFill>
                  <a:srgbClr val="000000"/>
                </a:solidFill>
                <a:latin typeface="华文细黑" panose="02010600040101010101" pitchFamily="2" charset="-122"/>
                <a:ea typeface="华文细黑" panose="02010600040101010101" pitchFamily="2" charset="-122"/>
              </a:rPr>
              <a:t>计算信息</a:t>
            </a:r>
            <a:r>
              <a:rPr lang="zh-CN" altLang="en-US" sz="2400" b="0" dirty="0">
                <a:solidFill>
                  <a:srgbClr val="0000FF"/>
                </a:solidFill>
                <a:latin typeface="华文细黑" panose="02010600040101010101" pitchFamily="2" charset="-122"/>
                <a:ea typeface="华文细黑" panose="02010600040101010101" pitchFamily="2" charset="-122"/>
              </a:rPr>
              <a:t>学院</a:t>
            </a:r>
          </a:p>
          <a:p>
            <a:pPr algn="ctr" eaLnBrk="1" fontAlgn="base" hangingPunct="1">
              <a:spcBef>
                <a:spcPct val="0"/>
              </a:spcBef>
              <a:spcAft>
                <a:spcPct val="0"/>
              </a:spcAft>
            </a:pPr>
            <a:r>
              <a:rPr lang="zh-CN" altLang="en-US" sz="2400" b="0" dirty="0">
                <a:solidFill>
                  <a:srgbClr val="0000FF"/>
                </a:solidFill>
                <a:latin typeface="华文细黑" panose="02010600040101010101" pitchFamily="2" charset="-122"/>
                <a:ea typeface="华文细黑" panose="02010600040101010101" pitchFamily="2" charset="-122"/>
              </a:rPr>
              <a:t>学生</a:t>
            </a:r>
            <a:r>
              <a:rPr lang="zh-CN" altLang="en-US" sz="2400" b="0" dirty="0">
                <a:solidFill>
                  <a:srgbClr val="000000"/>
                </a:solidFill>
                <a:latin typeface="华文细黑" panose="02010600040101010101" pitchFamily="2" charset="-122"/>
                <a:ea typeface="华文细黑" panose="02010600040101010101" pitchFamily="2" charset="-122"/>
              </a:rPr>
              <a:t>的学习成绩 </a:t>
            </a:r>
          </a:p>
        </p:txBody>
      </p:sp>
      <p:sp>
        <p:nvSpPr>
          <p:cNvPr id="11" name="Rectangle 4"/>
          <p:cNvSpPr>
            <a:spLocks noChangeArrowheads="1"/>
          </p:cNvSpPr>
          <p:nvPr/>
        </p:nvSpPr>
        <p:spPr bwMode="auto">
          <a:xfrm>
            <a:off x="3182146" y="2662190"/>
            <a:ext cx="2520950" cy="1079500"/>
          </a:xfrm>
          <a:prstGeom prst="rect">
            <a:avLst/>
          </a:prstGeom>
          <a:solidFill>
            <a:schemeClr val="accent5">
              <a:lumMod val="20000"/>
              <a:lumOff val="80000"/>
            </a:schemeClr>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800" b="0" i="0" u="none" strike="noStrike" kern="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rPr>
              <a:t>主模块</a:t>
            </a:r>
            <a:endParaRPr kumimoji="0" lang="zh-CN" altLang="zh-CN" sz="2800" b="0" i="0" u="none" strike="noStrike" kern="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302739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2</a:t>
            </a:r>
            <a:r>
              <a:rPr lang="zh-CN" altLang="en-US" dirty="0"/>
              <a:t>）数据耦合 </a:t>
            </a:r>
            <a:r>
              <a:rPr lang="en-US" altLang="zh-CN" dirty="0"/>
              <a:t>Data coupling </a:t>
            </a:r>
            <a:endParaRPr lang="zh-CN" altLang="en-US" dirty="0"/>
          </a:p>
        </p:txBody>
      </p:sp>
      <p:sp>
        <p:nvSpPr>
          <p:cNvPr id="3" name="内容占位符 2"/>
          <p:cNvSpPr>
            <a:spLocks noGrp="1"/>
          </p:cNvSpPr>
          <p:nvPr>
            <p:ph idx="1"/>
          </p:nvPr>
        </p:nvSpPr>
        <p:spPr/>
        <p:txBody>
          <a:bodyPr/>
          <a:lstStyle/>
          <a:p>
            <a:r>
              <a:rPr lang="zh-CN" altLang="en-US" dirty="0"/>
              <a:t>两个模块彼此间通过</a:t>
            </a:r>
            <a:r>
              <a:rPr lang="zh-CN" altLang="en-US" dirty="0">
                <a:solidFill>
                  <a:srgbClr val="0000FF"/>
                </a:solidFill>
              </a:rPr>
              <a:t>简单数据</a:t>
            </a:r>
            <a:r>
              <a:rPr lang="zh-CN" altLang="en-US" dirty="0" smtClean="0">
                <a:solidFill>
                  <a:srgbClr val="0000FF"/>
                </a:solidFill>
              </a:rPr>
              <a:t>参数</a:t>
            </a:r>
            <a:r>
              <a:rPr lang="zh-CN" altLang="en-US" dirty="0" smtClean="0"/>
              <a:t>交换</a:t>
            </a:r>
            <a:r>
              <a:rPr lang="zh-CN" altLang="en-US" dirty="0"/>
              <a:t>信息，而且交换的信息仅仅是</a:t>
            </a:r>
            <a:r>
              <a:rPr lang="zh-CN" altLang="en-US" dirty="0">
                <a:solidFill>
                  <a:srgbClr val="0000FF"/>
                </a:solidFill>
              </a:rPr>
              <a:t>数据</a:t>
            </a:r>
            <a:r>
              <a:rPr lang="zh-CN" altLang="en-US" dirty="0" smtClean="0"/>
              <a:t>。</a:t>
            </a:r>
            <a:endParaRPr lang="en-US" altLang="zh-CN" dirty="0" smtClean="0"/>
          </a:p>
          <a:p>
            <a:r>
              <a:rPr lang="zh-CN" altLang="en-US" dirty="0" smtClean="0"/>
              <a:t>这种耦合是</a:t>
            </a:r>
            <a:r>
              <a:rPr lang="zh-CN" altLang="en-US" dirty="0"/>
              <a:t>低耦合，系统中至少存在这种</a:t>
            </a:r>
            <a:r>
              <a:rPr lang="zh-CN" altLang="en-US" dirty="0" smtClean="0"/>
              <a:t>耦合</a:t>
            </a:r>
            <a:endParaRPr lang="zh-CN" altLang="en-US" dirty="0"/>
          </a:p>
          <a:p>
            <a:endParaRPr lang="zh-CN" altLang="en-US" dirty="0"/>
          </a:p>
        </p:txBody>
      </p:sp>
      <p:grpSp>
        <p:nvGrpSpPr>
          <p:cNvPr id="4" name="Group 4"/>
          <p:cNvGrpSpPr>
            <a:grpSpLocks/>
          </p:cNvGrpSpPr>
          <p:nvPr/>
        </p:nvGrpSpPr>
        <p:grpSpPr bwMode="auto">
          <a:xfrm>
            <a:off x="1218030" y="3192875"/>
            <a:ext cx="5496406" cy="2520950"/>
            <a:chOff x="1018" y="2069"/>
            <a:chExt cx="3421" cy="1588"/>
          </a:xfrm>
        </p:grpSpPr>
        <p:sp>
          <p:nvSpPr>
            <p:cNvPr id="5" name="Rectangle 5"/>
            <p:cNvSpPr>
              <a:spLocks noChangeArrowheads="1"/>
            </p:cNvSpPr>
            <p:nvPr/>
          </p:nvSpPr>
          <p:spPr bwMode="auto">
            <a:xfrm>
              <a:off x="1829" y="2069"/>
              <a:ext cx="1980" cy="409"/>
            </a:xfrm>
            <a:prstGeom prst="rect">
              <a:avLst/>
            </a:prstGeom>
            <a:solidFill>
              <a:srgbClr val="CC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 name="Rectangle 6"/>
            <p:cNvSpPr>
              <a:spLocks noChangeArrowheads="1"/>
            </p:cNvSpPr>
            <p:nvPr/>
          </p:nvSpPr>
          <p:spPr bwMode="auto">
            <a:xfrm>
              <a:off x="1829" y="3294"/>
              <a:ext cx="1980" cy="363"/>
            </a:xfrm>
            <a:prstGeom prst="rect">
              <a:avLst/>
            </a:prstGeom>
            <a:solidFill>
              <a:srgbClr val="FFCC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7" name="Line 7"/>
            <p:cNvSpPr>
              <a:spLocks noChangeShapeType="1"/>
            </p:cNvSpPr>
            <p:nvPr/>
          </p:nvSpPr>
          <p:spPr bwMode="auto">
            <a:xfrm>
              <a:off x="2790" y="2478"/>
              <a:ext cx="0" cy="816"/>
            </a:xfrm>
            <a:prstGeom prst="line">
              <a:avLst/>
            </a:prstGeom>
            <a:noFill/>
            <a:ln w="952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4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8" name="Oval 8"/>
            <p:cNvSpPr>
              <a:spLocks noChangeArrowheads="1"/>
            </p:cNvSpPr>
            <p:nvPr/>
          </p:nvSpPr>
          <p:spPr bwMode="auto">
            <a:xfrm>
              <a:off x="2250" y="2568"/>
              <a:ext cx="119" cy="91"/>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4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9" name="Line 9"/>
            <p:cNvSpPr>
              <a:spLocks noChangeShapeType="1"/>
            </p:cNvSpPr>
            <p:nvPr/>
          </p:nvSpPr>
          <p:spPr bwMode="auto">
            <a:xfrm>
              <a:off x="2309" y="2659"/>
              <a:ext cx="0" cy="227"/>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4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0" name="Oval 10"/>
            <p:cNvSpPr>
              <a:spLocks noChangeArrowheads="1"/>
            </p:cNvSpPr>
            <p:nvPr/>
          </p:nvSpPr>
          <p:spPr bwMode="auto">
            <a:xfrm>
              <a:off x="2430" y="2886"/>
              <a:ext cx="119" cy="90"/>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4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1" name="Oval 11"/>
            <p:cNvSpPr>
              <a:spLocks noChangeArrowheads="1"/>
            </p:cNvSpPr>
            <p:nvPr/>
          </p:nvSpPr>
          <p:spPr bwMode="auto">
            <a:xfrm>
              <a:off x="3090" y="3067"/>
              <a:ext cx="119" cy="91"/>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4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2" name="Line 12"/>
            <p:cNvSpPr>
              <a:spLocks noChangeShapeType="1"/>
            </p:cNvSpPr>
            <p:nvPr/>
          </p:nvSpPr>
          <p:spPr bwMode="auto">
            <a:xfrm>
              <a:off x="2069" y="2840"/>
              <a:ext cx="0" cy="272"/>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4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3" name="Line 13"/>
            <p:cNvSpPr>
              <a:spLocks noChangeShapeType="1"/>
            </p:cNvSpPr>
            <p:nvPr/>
          </p:nvSpPr>
          <p:spPr bwMode="auto">
            <a:xfrm>
              <a:off x="2489" y="2976"/>
              <a:ext cx="0" cy="227"/>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4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4" name="Line 14"/>
            <p:cNvSpPr>
              <a:spLocks noChangeShapeType="1"/>
            </p:cNvSpPr>
            <p:nvPr/>
          </p:nvSpPr>
          <p:spPr bwMode="auto">
            <a:xfrm flipV="1">
              <a:off x="3149" y="2840"/>
              <a:ext cx="0" cy="227"/>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4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5" name="Rectangle 15"/>
            <p:cNvSpPr>
              <a:spLocks noChangeArrowheads="1"/>
            </p:cNvSpPr>
            <p:nvPr/>
          </p:nvSpPr>
          <p:spPr bwMode="auto">
            <a:xfrm>
              <a:off x="1018" y="2553"/>
              <a:ext cx="959"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dirty="0" smtClean="0">
                  <a:ln>
                    <a:noFill/>
                  </a:ln>
                  <a:effectLst/>
                  <a:uLnTx/>
                  <a:uFillTx/>
                  <a:latin typeface="华文细黑" panose="02010600040101010101" pitchFamily="2" charset="-122"/>
                  <a:ea typeface="华文细黑" panose="02010600040101010101" pitchFamily="2" charset="-122"/>
                </a:rPr>
                <a:t>借款</a:t>
              </a:r>
              <a:r>
                <a:rPr kumimoji="0" lang="zh-CN" altLang="en-US" sz="2000" b="0" i="0" u="none" strike="noStrike" kern="0" cap="none" spc="0" normalizeH="0" baseline="0" noProof="0" dirty="0">
                  <a:ln>
                    <a:noFill/>
                  </a:ln>
                  <a:effectLst/>
                  <a:uLnTx/>
                  <a:uFillTx/>
                  <a:latin typeface="华文细黑" panose="02010600040101010101" pitchFamily="2" charset="-122"/>
                  <a:ea typeface="华文细黑" panose="02010600040101010101" pitchFamily="2" charset="-122"/>
                </a:rPr>
                <a:t>数</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dirty="0" smtClean="0">
                  <a:ln>
                    <a:noFill/>
                  </a:ln>
                  <a:effectLst/>
                  <a:uLnTx/>
                  <a:uFillTx/>
                  <a:latin typeface="华文细黑" panose="02010600040101010101" pitchFamily="2" charset="-122"/>
                  <a:ea typeface="华文细黑" panose="02010600040101010101" pitchFamily="2" charset="-122"/>
                </a:rPr>
                <a:t>利率</a:t>
              </a:r>
              <a:endParaRPr kumimoji="0" lang="zh-CN" altLang="en-US" sz="2000" b="0" i="0" u="none" strike="noStrike" kern="0" cap="none" spc="0" normalizeH="0" baseline="0" noProof="0" dirty="0">
                <a:ln>
                  <a:noFill/>
                </a:ln>
                <a:effectLst/>
                <a:uLnTx/>
                <a:uFillTx/>
                <a:latin typeface="华文细黑" panose="02010600040101010101" pitchFamily="2" charset="-122"/>
                <a:ea typeface="华文细黑" panose="0201060004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dirty="0" smtClean="0">
                  <a:ln>
                    <a:noFill/>
                  </a:ln>
                  <a:effectLst/>
                  <a:uLnTx/>
                  <a:uFillTx/>
                  <a:latin typeface="华文细黑" panose="02010600040101010101" pitchFamily="2" charset="-122"/>
                  <a:ea typeface="华文细黑" panose="02010600040101010101" pitchFamily="2" charset="-122"/>
                </a:rPr>
                <a:t>时间</a:t>
              </a:r>
              <a:endParaRPr kumimoji="0" lang="zh-CN" altLang="en-US" sz="2000" b="0" i="0" u="none" strike="noStrike" kern="0" cap="none" spc="0" normalizeH="0" baseline="0" noProof="0" dirty="0">
                <a:ln>
                  <a:noFill/>
                </a:ln>
                <a:effectLst/>
                <a:uLnTx/>
                <a:uFillTx/>
                <a:latin typeface="华文细黑" panose="02010600040101010101" pitchFamily="2" charset="-122"/>
                <a:ea typeface="华文细黑" panose="02010600040101010101" pitchFamily="2" charset="-122"/>
              </a:endParaRPr>
            </a:p>
          </p:txBody>
        </p:sp>
        <p:sp>
          <p:nvSpPr>
            <p:cNvPr id="16" name="Rectangle 16"/>
            <p:cNvSpPr>
              <a:spLocks noChangeArrowheads="1"/>
            </p:cNvSpPr>
            <p:nvPr/>
          </p:nvSpPr>
          <p:spPr bwMode="auto">
            <a:xfrm>
              <a:off x="3060" y="2568"/>
              <a:ext cx="1379"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dirty="0">
                  <a:ln>
                    <a:noFill/>
                  </a:ln>
                  <a:effectLst/>
                  <a:uLnTx/>
                  <a:uFillTx/>
                  <a:latin typeface="华文细黑" panose="02010600040101010101" pitchFamily="2" charset="-122"/>
                  <a:ea typeface="华文细黑" panose="02010600040101010101" pitchFamily="2" charset="-122"/>
                </a:rPr>
                <a:t>借款金额</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dirty="0">
                  <a:ln>
                    <a:noFill/>
                  </a:ln>
                  <a:effectLst/>
                  <a:uLnTx/>
                  <a:uFillTx/>
                  <a:latin typeface="华文细黑" panose="02010600040101010101" pitchFamily="2" charset="-122"/>
                  <a:ea typeface="华文细黑" panose="02010600040101010101" pitchFamily="2" charset="-122"/>
                </a:rPr>
                <a:t>已还款金额</a:t>
              </a:r>
            </a:p>
          </p:txBody>
        </p:sp>
        <p:sp>
          <p:nvSpPr>
            <p:cNvPr id="17" name="Oval 17"/>
            <p:cNvSpPr>
              <a:spLocks noChangeArrowheads="1"/>
            </p:cNvSpPr>
            <p:nvPr/>
          </p:nvSpPr>
          <p:spPr bwMode="auto">
            <a:xfrm>
              <a:off x="2009" y="2750"/>
              <a:ext cx="121" cy="90"/>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4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8" name="Oval 18"/>
            <p:cNvSpPr>
              <a:spLocks noChangeArrowheads="1"/>
            </p:cNvSpPr>
            <p:nvPr/>
          </p:nvSpPr>
          <p:spPr bwMode="auto">
            <a:xfrm>
              <a:off x="2926" y="2886"/>
              <a:ext cx="119" cy="91"/>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4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9" name="Line 19"/>
            <p:cNvSpPr>
              <a:spLocks noChangeShapeType="1"/>
            </p:cNvSpPr>
            <p:nvPr/>
          </p:nvSpPr>
          <p:spPr bwMode="auto">
            <a:xfrm flipV="1">
              <a:off x="2985" y="2659"/>
              <a:ext cx="0" cy="227"/>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4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0" name="Rectangle 20"/>
            <p:cNvSpPr>
              <a:spLocks noChangeArrowheads="1"/>
            </p:cNvSpPr>
            <p:nvPr/>
          </p:nvSpPr>
          <p:spPr bwMode="auto">
            <a:xfrm>
              <a:off x="1949" y="2073"/>
              <a:ext cx="174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66"/>
                  </a:solidFill>
                  <a:effectLst/>
                  <a:uLnTx/>
                  <a:uFillTx/>
                  <a:latin typeface="华文细黑" panose="02010600040101010101" pitchFamily="2" charset="-122"/>
                  <a:ea typeface="华文细黑" panose="02010600040101010101" pitchFamily="2" charset="-122"/>
                </a:rPr>
                <a:t>计算客户信用卡帐单</a:t>
              </a:r>
              <a:r>
                <a:rPr kumimoji="0" lang="zh-CN" altLang="en-US" sz="2800" b="0" i="0" u="none" strike="noStrike" kern="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rPr>
                <a:t>  </a:t>
              </a:r>
            </a:p>
          </p:txBody>
        </p:sp>
        <p:sp>
          <p:nvSpPr>
            <p:cNvPr id="21" name="Rectangle 21"/>
            <p:cNvSpPr>
              <a:spLocks noChangeArrowheads="1"/>
            </p:cNvSpPr>
            <p:nvPr/>
          </p:nvSpPr>
          <p:spPr bwMode="auto">
            <a:xfrm>
              <a:off x="1889" y="3344"/>
              <a:ext cx="186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66"/>
                  </a:solidFill>
                  <a:effectLst/>
                  <a:uLnTx/>
                  <a:uFillTx/>
                  <a:latin typeface="华文细黑" panose="02010600040101010101" pitchFamily="2" charset="-122"/>
                  <a:ea typeface="华文细黑" panose="02010600040101010101" pitchFamily="2" charset="-122"/>
                </a:rPr>
                <a:t>计算借</a:t>
              </a:r>
              <a:r>
                <a:rPr kumimoji="0" lang="en-US" altLang="zh-CN" sz="2000" b="0" i="0" u="none" strike="noStrike" kern="0" cap="none" spc="0" normalizeH="0" baseline="0" noProof="0" dirty="0">
                  <a:ln>
                    <a:noFill/>
                  </a:ln>
                  <a:solidFill>
                    <a:srgbClr val="000066"/>
                  </a:solidFill>
                  <a:effectLst/>
                  <a:uLnTx/>
                  <a:uFillTx/>
                  <a:latin typeface="华文细黑" panose="02010600040101010101" pitchFamily="2" charset="-122"/>
                  <a:ea typeface="华文细黑" panose="02010600040101010101" pitchFamily="2" charset="-122"/>
                </a:rPr>
                <a:t>/</a:t>
              </a:r>
              <a:r>
                <a:rPr kumimoji="0" lang="zh-CN" altLang="en-US" sz="2000" b="0" i="0" u="none" strike="noStrike" kern="0" cap="none" spc="0" normalizeH="0" baseline="0" noProof="0" dirty="0">
                  <a:ln>
                    <a:noFill/>
                  </a:ln>
                  <a:solidFill>
                    <a:srgbClr val="000066"/>
                  </a:solidFill>
                  <a:effectLst/>
                  <a:uLnTx/>
                  <a:uFillTx/>
                  <a:latin typeface="华文细黑" panose="02010600040101010101" pitchFamily="2" charset="-122"/>
                  <a:ea typeface="华文细黑" panose="02010600040101010101" pitchFamily="2" charset="-122"/>
                </a:rPr>
                <a:t>贷金额 </a:t>
              </a:r>
            </a:p>
          </p:txBody>
        </p:sp>
      </p:grpSp>
      <p:sp>
        <p:nvSpPr>
          <p:cNvPr id="22" name="Rectangle 21"/>
          <p:cNvSpPr>
            <a:spLocks noChangeArrowheads="1"/>
          </p:cNvSpPr>
          <p:nvPr/>
        </p:nvSpPr>
        <p:spPr bwMode="auto">
          <a:xfrm>
            <a:off x="6596091" y="3549437"/>
            <a:ext cx="17308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eaLnBrk="1" fontAlgn="base" hangingPunct="1">
              <a:spcBef>
                <a:spcPct val="0"/>
              </a:spcBef>
              <a:spcAft>
                <a:spcPct val="0"/>
              </a:spcAft>
            </a:pPr>
            <a:r>
              <a:rPr lang="zh-CN" altLang="en-US" sz="2000" b="0" dirty="0">
                <a:solidFill>
                  <a:srgbClr val="0000FF"/>
                </a:solidFill>
                <a:latin typeface="华文细黑" panose="02010600040101010101" pitchFamily="2" charset="-122"/>
                <a:ea typeface="华文细黑" panose="02010600040101010101" pitchFamily="2" charset="-122"/>
              </a:rPr>
              <a:t>尽可能减少方法中参数数目</a:t>
            </a:r>
          </a:p>
          <a:p>
            <a:pPr algn="ctr" eaLnBrk="1" fontAlgn="base" hangingPunct="1">
              <a:spcBef>
                <a:spcPct val="0"/>
              </a:spcBef>
              <a:spcAft>
                <a:spcPct val="0"/>
              </a:spcAft>
            </a:pPr>
            <a:endParaRPr lang="en-US" altLang="zh-CN" sz="2000" b="0" dirty="0">
              <a:solidFill>
                <a:srgbClr val="0000FF"/>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71631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randombar(horizontal)">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3</a:t>
            </a:r>
            <a:r>
              <a:rPr lang="zh-CN" altLang="en-US" dirty="0"/>
              <a:t>）特征</a:t>
            </a:r>
            <a:r>
              <a:rPr lang="zh-CN" altLang="en-US" dirty="0" smtClean="0"/>
              <a:t>耦合（标记耦合）</a:t>
            </a:r>
            <a:r>
              <a:rPr lang="en-US" altLang="zh-CN" dirty="0" smtClean="0"/>
              <a:t>Stamp </a:t>
            </a:r>
            <a:r>
              <a:rPr lang="en-US" altLang="zh-CN" dirty="0"/>
              <a:t>Coupling</a:t>
            </a:r>
            <a:endParaRPr lang="zh-CN" altLang="en-US" dirty="0"/>
          </a:p>
        </p:txBody>
      </p:sp>
      <p:sp>
        <p:nvSpPr>
          <p:cNvPr id="3" name="内容占位符 2"/>
          <p:cNvSpPr>
            <a:spLocks noGrp="1"/>
          </p:cNvSpPr>
          <p:nvPr>
            <p:ph idx="1"/>
          </p:nvPr>
        </p:nvSpPr>
        <p:spPr>
          <a:xfrm>
            <a:off x="684213" y="1412875"/>
            <a:ext cx="7920037" cy="1787525"/>
          </a:xfrm>
        </p:spPr>
        <p:txBody>
          <a:bodyPr/>
          <a:lstStyle/>
          <a:p>
            <a:r>
              <a:rPr lang="zh-CN" altLang="en-US" dirty="0" smtClean="0"/>
              <a:t>当</a:t>
            </a:r>
            <a:r>
              <a:rPr lang="zh-CN" altLang="en-US" dirty="0"/>
              <a:t>把整个</a:t>
            </a:r>
            <a:r>
              <a:rPr lang="zh-CN" altLang="en-US" dirty="0">
                <a:solidFill>
                  <a:srgbClr val="0000FF"/>
                </a:solidFill>
              </a:rPr>
              <a:t>数据结构</a:t>
            </a:r>
            <a:r>
              <a:rPr lang="zh-CN" altLang="en-US" dirty="0"/>
              <a:t>作为参数传递，而被调用的模块只需要使用其中一部分数据元素，被调用的模块可使用的数据</a:t>
            </a:r>
            <a:r>
              <a:rPr lang="zh-CN" altLang="en-US" dirty="0">
                <a:solidFill>
                  <a:srgbClr val="0000FF"/>
                </a:solidFill>
              </a:rPr>
              <a:t>多余它需要的数据</a:t>
            </a:r>
            <a:r>
              <a:rPr lang="zh-CN" altLang="en-US" dirty="0"/>
              <a:t>会产生风险</a:t>
            </a:r>
            <a:r>
              <a:rPr lang="zh-CN" altLang="en-US" dirty="0" smtClean="0"/>
              <a:t>。</a:t>
            </a:r>
            <a:endParaRPr lang="en-US" altLang="zh-CN" dirty="0" smtClean="0"/>
          </a:p>
          <a:p>
            <a:endParaRPr lang="zh-CN" altLang="en-US" dirty="0"/>
          </a:p>
          <a:p>
            <a:endParaRPr lang="zh-CN" altLang="en-US" dirty="0"/>
          </a:p>
        </p:txBody>
      </p:sp>
    </p:spTree>
    <p:extLst>
      <p:ext uri="{BB962C8B-B14F-4D97-AF65-F5344CB8AC3E}">
        <p14:creationId xmlns:p14="http://schemas.microsoft.com/office/powerpoint/2010/main" val="6566821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特征耦合举例</a:t>
            </a:r>
          </a:p>
        </p:txBody>
      </p:sp>
      <p:sp>
        <p:nvSpPr>
          <p:cNvPr id="4" name="Rectangle 69"/>
          <p:cNvSpPr>
            <a:spLocks noChangeArrowheads="1"/>
          </p:cNvSpPr>
          <p:nvPr/>
        </p:nvSpPr>
        <p:spPr bwMode="auto">
          <a:xfrm>
            <a:off x="598488" y="1465507"/>
            <a:ext cx="8059737" cy="1770062"/>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eaLnBrk="1" fontAlgn="base" hangingPunct="1">
              <a:spcBef>
                <a:spcPct val="20000"/>
              </a:spcBef>
              <a:spcAft>
                <a:spcPct val="0"/>
              </a:spcAft>
              <a:buClr>
                <a:srgbClr val="FF3300"/>
              </a:buClr>
              <a:buSzPct val="70000"/>
              <a:buFont typeface="Wingdings" panose="05000000000000000000" pitchFamily="2" charset="2"/>
              <a:buNone/>
            </a:pPr>
            <a:r>
              <a:rPr lang="en-US" altLang="zh-CN" sz="2400" b="0" dirty="0">
                <a:latin typeface="华文细黑" panose="02010600040101010101" pitchFamily="2" charset="-122"/>
                <a:ea typeface="华文细黑" panose="02010600040101010101" pitchFamily="2" charset="-122"/>
              </a:rPr>
              <a:t>public class Emailer{</a:t>
            </a:r>
          </a:p>
          <a:p>
            <a:pPr eaLnBrk="1" fontAlgn="base" hangingPunct="1">
              <a:spcBef>
                <a:spcPct val="20000"/>
              </a:spcBef>
              <a:spcAft>
                <a:spcPct val="0"/>
              </a:spcAft>
              <a:buClr>
                <a:srgbClr val="FF3300"/>
              </a:buClr>
              <a:buSzPct val="70000"/>
              <a:buFont typeface="Wingdings" panose="05000000000000000000" pitchFamily="2" charset="2"/>
              <a:buNone/>
            </a:pPr>
            <a:r>
              <a:rPr lang="en-US" altLang="zh-CN" sz="2400" b="0" dirty="0">
                <a:latin typeface="华文细黑" panose="02010600040101010101" pitchFamily="2" charset="-122"/>
                <a:ea typeface="华文细黑" panose="02010600040101010101" pitchFamily="2" charset="-122"/>
              </a:rPr>
              <a:t>  </a:t>
            </a:r>
            <a:r>
              <a:rPr lang="en-US" altLang="zh-CN" sz="2400" b="0" dirty="0" smtClean="0">
                <a:latin typeface="华文细黑" panose="02010600040101010101" pitchFamily="2" charset="-122"/>
                <a:ea typeface="华文细黑" panose="02010600040101010101" pitchFamily="2" charset="-122"/>
              </a:rPr>
              <a:t>   </a:t>
            </a:r>
            <a:r>
              <a:rPr lang="en-US" altLang="zh-CN" sz="2400" b="0" dirty="0">
                <a:latin typeface="华文细黑" panose="02010600040101010101" pitchFamily="2" charset="-122"/>
                <a:ea typeface="华文细黑" panose="02010600040101010101" pitchFamily="2" charset="-122"/>
              </a:rPr>
              <a:t>public void </a:t>
            </a:r>
            <a:r>
              <a:rPr lang="en-US" altLang="zh-CN" sz="2400" b="0" dirty="0" err="1">
                <a:latin typeface="华文细黑" panose="02010600040101010101" pitchFamily="2" charset="-122"/>
                <a:ea typeface="华文细黑" panose="02010600040101010101" pitchFamily="2" charset="-122"/>
              </a:rPr>
              <a:t>sendEmail</a:t>
            </a:r>
            <a:r>
              <a:rPr lang="en-US" altLang="zh-CN" sz="2400" b="0" dirty="0">
                <a:latin typeface="华文细黑" panose="02010600040101010101" pitchFamily="2" charset="-122"/>
                <a:ea typeface="华文细黑" panose="02010600040101010101" pitchFamily="2" charset="-122"/>
              </a:rPr>
              <a:t> (</a:t>
            </a:r>
            <a:r>
              <a:rPr lang="en-US" altLang="zh-CN" sz="2400" b="0" dirty="0">
                <a:solidFill>
                  <a:srgbClr val="0000FF"/>
                </a:solidFill>
                <a:latin typeface="华文细黑" panose="02010600040101010101" pitchFamily="2" charset="-122"/>
                <a:ea typeface="华文细黑" panose="02010600040101010101" pitchFamily="2" charset="-122"/>
              </a:rPr>
              <a:t>Employee e</a:t>
            </a:r>
            <a:r>
              <a:rPr lang="en-US" altLang="zh-CN" sz="2400" b="0" dirty="0">
                <a:latin typeface="华文细黑" panose="02010600040101010101" pitchFamily="2" charset="-122"/>
                <a:ea typeface="华文细黑" panose="02010600040101010101" pitchFamily="2" charset="-122"/>
              </a:rPr>
              <a:t>, String text){…}</a:t>
            </a:r>
          </a:p>
          <a:p>
            <a:pPr eaLnBrk="1" fontAlgn="base" hangingPunct="1">
              <a:spcBef>
                <a:spcPct val="20000"/>
              </a:spcBef>
              <a:spcAft>
                <a:spcPct val="0"/>
              </a:spcAft>
              <a:buClr>
                <a:srgbClr val="FF3300"/>
              </a:buClr>
              <a:buSzPct val="70000"/>
              <a:buFont typeface="Wingdings" panose="05000000000000000000" pitchFamily="2" charset="2"/>
              <a:buNone/>
            </a:pPr>
            <a:r>
              <a:rPr lang="en-US" altLang="zh-CN" sz="2400" b="0" dirty="0">
                <a:latin typeface="华文细黑" panose="02010600040101010101" pitchFamily="2" charset="-122"/>
                <a:ea typeface="华文细黑" panose="02010600040101010101" pitchFamily="2" charset="-122"/>
              </a:rPr>
              <a:t>   </a:t>
            </a:r>
            <a:r>
              <a:rPr lang="en-US" altLang="zh-CN" sz="2400" b="0" dirty="0" smtClean="0">
                <a:latin typeface="华文细黑" panose="02010600040101010101" pitchFamily="2" charset="-122"/>
                <a:ea typeface="华文细黑" panose="02010600040101010101" pitchFamily="2" charset="-122"/>
              </a:rPr>
              <a:t>  </a:t>
            </a:r>
            <a:r>
              <a:rPr lang="en-US" altLang="zh-CN" sz="2400" b="0" dirty="0">
                <a:latin typeface="华文细黑" panose="02010600040101010101" pitchFamily="2" charset="-122"/>
                <a:ea typeface="华文细黑" panose="02010600040101010101" pitchFamily="2" charset="-122"/>
              </a:rPr>
              <a:t>…</a:t>
            </a:r>
          </a:p>
          <a:p>
            <a:pPr eaLnBrk="1" fontAlgn="base" hangingPunct="1">
              <a:spcBef>
                <a:spcPct val="20000"/>
              </a:spcBef>
              <a:spcAft>
                <a:spcPct val="0"/>
              </a:spcAft>
              <a:buClr>
                <a:srgbClr val="FF3300"/>
              </a:buClr>
              <a:buSzPct val="70000"/>
              <a:buFont typeface="Wingdings" panose="05000000000000000000" pitchFamily="2" charset="2"/>
              <a:buNone/>
            </a:pPr>
            <a:r>
              <a:rPr lang="en-US" altLang="zh-CN" sz="2400" b="0" dirty="0">
                <a:latin typeface="华文细黑" panose="02010600040101010101" pitchFamily="2" charset="-122"/>
                <a:ea typeface="华文细黑" panose="02010600040101010101" pitchFamily="2" charset="-122"/>
              </a:rPr>
              <a:t>}</a:t>
            </a:r>
          </a:p>
        </p:txBody>
      </p:sp>
      <p:sp>
        <p:nvSpPr>
          <p:cNvPr id="5" name="Rectangle 70"/>
          <p:cNvSpPr>
            <a:spLocks noChangeArrowheads="1"/>
          </p:cNvSpPr>
          <p:nvPr/>
        </p:nvSpPr>
        <p:spPr bwMode="auto">
          <a:xfrm>
            <a:off x="598488" y="3311770"/>
            <a:ext cx="8189546"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R="0" lvl="0" defTabSz="914400" fontAlgn="base" latinLnBrk="0">
              <a:lnSpc>
                <a:spcPct val="115000"/>
              </a:lnSpc>
              <a:spcBef>
                <a:spcPct val="20000"/>
              </a:spcBef>
              <a:spcAft>
                <a:spcPct val="20000"/>
              </a:spcAft>
              <a:buClr>
                <a:srgbClr val="800000"/>
              </a:buClr>
              <a:buSzPct val="70000"/>
              <a:buFont typeface="Wingdings" pitchFamily="2" charset="2"/>
              <a:buChar char="§"/>
              <a:tabLst/>
              <a:defRPr/>
            </a:pPr>
            <a:r>
              <a:rPr lang="en-US" altLang="zh-CN" sz="2800" b="0" dirty="0" err="1">
                <a:latin typeface="华文细黑" panose="02010600040101010101" pitchFamily="2" charset="-122"/>
                <a:ea typeface="华文细黑" panose="02010600040101010101" pitchFamily="2" charset="-122"/>
              </a:rPr>
              <a:t>sendEmail</a:t>
            </a:r>
            <a:r>
              <a:rPr lang="zh-CN" altLang="en-US" sz="2800" b="0" dirty="0">
                <a:latin typeface="华文细黑" panose="02010600040101010101" pitchFamily="2" charset="-122"/>
                <a:ea typeface="华文细黑" panose="02010600040101010101" pitchFamily="2" charset="-122"/>
              </a:rPr>
              <a:t>方法不</a:t>
            </a:r>
            <a:r>
              <a:rPr lang="zh-CN" altLang="en-US" sz="2800" b="0" dirty="0" smtClean="0">
                <a:latin typeface="华文细黑" panose="02010600040101010101" pitchFamily="2" charset="-122"/>
                <a:ea typeface="华文细黑" panose="02010600040101010101" pitchFamily="2" charset="-122"/>
              </a:rPr>
              <a:t>需要整个</a:t>
            </a:r>
            <a:r>
              <a:rPr lang="en-US" altLang="zh-CN" sz="2800" b="0" dirty="0">
                <a:solidFill>
                  <a:srgbClr val="0000FF"/>
                </a:solidFill>
                <a:latin typeface="华文细黑" panose="02010600040101010101" pitchFamily="2" charset="-122"/>
                <a:ea typeface="华文细黑" panose="02010600040101010101" pitchFamily="2" charset="-122"/>
              </a:rPr>
              <a:t>Employee</a:t>
            </a:r>
            <a:r>
              <a:rPr lang="zh-CN" altLang="en-US" sz="2800" b="0" dirty="0">
                <a:latin typeface="华文细黑" panose="02010600040101010101" pitchFamily="2" charset="-122"/>
                <a:ea typeface="华文细黑" panose="02010600040101010101" pitchFamily="2" charset="-122"/>
              </a:rPr>
              <a:t>对象，它实际上只需要访问</a:t>
            </a:r>
            <a:r>
              <a:rPr lang="en-US" altLang="zh-CN" sz="2800" b="0" dirty="0">
                <a:latin typeface="华文细黑" panose="02010600040101010101" pitchFamily="2" charset="-122"/>
                <a:ea typeface="华文细黑" panose="02010600040101010101" pitchFamily="2" charset="-122"/>
              </a:rPr>
              <a:t>email</a:t>
            </a:r>
            <a:r>
              <a:rPr lang="zh-CN" altLang="en-US" sz="2800" b="0" dirty="0">
                <a:latin typeface="华文细黑" panose="02010600040101010101" pitchFamily="2" charset="-122"/>
                <a:ea typeface="华文细黑" panose="02010600040101010101" pitchFamily="2" charset="-122"/>
              </a:rPr>
              <a:t>和</a:t>
            </a:r>
            <a:r>
              <a:rPr lang="en-US" altLang="zh-CN" sz="2800" b="0" dirty="0">
                <a:latin typeface="华文细黑" panose="02010600040101010101" pitchFamily="2" charset="-122"/>
                <a:ea typeface="华文细黑" panose="02010600040101010101" pitchFamily="2" charset="-122"/>
              </a:rPr>
              <a:t>name</a:t>
            </a:r>
            <a:r>
              <a:rPr lang="zh-CN" altLang="en-US" sz="2800" b="0" dirty="0">
                <a:latin typeface="华文细黑" panose="02010600040101010101" pitchFamily="2" charset="-122"/>
                <a:ea typeface="华文细黑" panose="02010600040101010101" pitchFamily="2" charset="-122"/>
              </a:rPr>
              <a:t>。这种授予全部的访问权限出现</a:t>
            </a:r>
            <a:r>
              <a:rPr lang="zh-CN" altLang="en-US" sz="2800" b="0" dirty="0" smtClean="0">
                <a:latin typeface="华文细黑" panose="02010600040101010101" pitchFamily="2" charset="-122"/>
                <a:ea typeface="华文细黑" panose="02010600040101010101" pitchFamily="2" charset="-122"/>
              </a:rPr>
              <a:t>了特征耦合</a:t>
            </a:r>
            <a:r>
              <a:rPr lang="zh-CN" altLang="en-US" sz="2800" b="0" dirty="0">
                <a:latin typeface="华文细黑" panose="02010600040101010101" pitchFamily="2" charset="-122"/>
                <a:ea typeface="华文细黑" panose="02010600040101010101" pitchFamily="2" charset="-122"/>
              </a:rPr>
              <a:t>。</a:t>
            </a:r>
          </a:p>
          <a:p>
            <a:pPr marR="0" lvl="0" defTabSz="914400" fontAlgn="base" latinLnBrk="0">
              <a:lnSpc>
                <a:spcPct val="115000"/>
              </a:lnSpc>
              <a:spcBef>
                <a:spcPct val="20000"/>
              </a:spcBef>
              <a:spcAft>
                <a:spcPct val="20000"/>
              </a:spcAft>
              <a:buClr>
                <a:srgbClr val="800000"/>
              </a:buClr>
              <a:buSzPct val="70000"/>
              <a:buFont typeface="Wingdings" pitchFamily="2" charset="2"/>
              <a:buChar char="§"/>
              <a:tabLst/>
              <a:defRPr/>
            </a:pPr>
            <a:r>
              <a:rPr lang="zh-CN" altLang="en-US" sz="2800" b="0" dirty="0" smtClean="0">
                <a:latin typeface="华文细黑" panose="02010600040101010101" pitchFamily="2" charset="-122"/>
                <a:ea typeface="华文细黑" panose="02010600040101010101" pitchFamily="2" charset="-122"/>
              </a:rPr>
              <a:t>特征耦合导致维护人员</a:t>
            </a:r>
            <a:r>
              <a:rPr lang="zh-CN" altLang="en-US" sz="2800" b="0" dirty="0" smtClean="0">
                <a:solidFill>
                  <a:srgbClr val="0000FF"/>
                </a:solidFill>
                <a:latin typeface="华文细黑" panose="02010600040101010101" pitchFamily="2" charset="-122"/>
                <a:ea typeface="华文细黑" panose="02010600040101010101" pitchFamily="2" charset="-122"/>
              </a:rPr>
              <a:t>修改</a:t>
            </a:r>
            <a:r>
              <a:rPr lang="en-US" altLang="zh-CN" sz="2800" b="0" dirty="0">
                <a:solidFill>
                  <a:srgbClr val="0000FF"/>
                </a:solidFill>
                <a:latin typeface="华文细黑" panose="02010600040101010101" pitchFamily="2" charset="-122"/>
                <a:ea typeface="华文细黑" panose="02010600040101010101" pitchFamily="2" charset="-122"/>
              </a:rPr>
              <a:t>Employee</a:t>
            </a:r>
            <a:r>
              <a:rPr lang="zh-CN" altLang="en-US" sz="2800" b="0" dirty="0">
                <a:solidFill>
                  <a:srgbClr val="0000FF"/>
                </a:solidFill>
                <a:latin typeface="华文细黑" panose="02010600040101010101" pitchFamily="2" charset="-122"/>
                <a:ea typeface="华文细黑" panose="02010600040101010101" pitchFamily="2" charset="-122"/>
              </a:rPr>
              <a:t>类时必须检查</a:t>
            </a:r>
            <a:r>
              <a:rPr lang="en-US" altLang="zh-CN" sz="2800" b="0" dirty="0" err="1">
                <a:solidFill>
                  <a:srgbClr val="0000FF"/>
                </a:solidFill>
                <a:latin typeface="华文细黑" panose="02010600040101010101" pitchFamily="2" charset="-122"/>
                <a:ea typeface="华文细黑" panose="02010600040101010101" pitchFamily="2" charset="-122"/>
              </a:rPr>
              <a:t>sedEmail</a:t>
            </a:r>
            <a:r>
              <a:rPr lang="zh-CN" altLang="en-US" sz="2800" b="0" dirty="0" smtClean="0">
                <a:solidFill>
                  <a:srgbClr val="0000FF"/>
                </a:solidFill>
                <a:latin typeface="华文细黑" panose="02010600040101010101" pitchFamily="2" charset="-122"/>
                <a:ea typeface="华文细黑" panose="02010600040101010101" pitchFamily="2" charset="-122"/>
              </a:rPr>
              <a:t>方法</a:t>
            </a:r>
            <a:r>
              <a:rPr lang="zh-CN" altLang="en-US" sz="2800" b="0" dirty="0">
                <a:latin typeface="华文细黑" panose="02010600040101010101" pitchFamily="2" charset="-122"/>
                <a:ea typeface="华文细黑" panose="02010600040101010101" pitchFamily="2" charset="-122"/>
              </a:rPr>
              <a:t>，</a:t>
            </a:r>
            <a:r>
              <a:rPr lang="zh-CN" altLang="en-US" sz="2800" b="0" dirty="0" smtClean="0">
                <a:latin typeface="华文细黑" panose="02010600040101010101" pitchFamily="2" charset="-122"/>
                <a:ea typeface="华文细黑" panose="02010600040101010101" pitchFamily="2" charset="-122"/>
              </a:rPr>
              <a:t>确定</a:t>
            </a:r>
            <a:r>
              <a:rPr lang="zh-CN" altLang="en-US" sz="2800" b="0" dirty="0">
                <a:latin typeface="华文细黑" panose="02010600040101010101" pitchFamily="2" charset="-122"/>
                <a:ea typeface="华文细黑" panose="02010600040101010101" pitchFamily="2" charset="-122"/>
              </a:rPr>
              <a:t>该方法是否需要修改。</a:t>
            </a:r>
          </a:p>
        </p:txBody>
      </p:sp>
    </p:spTree>
    <p:extLst>
      <p:ext uri="{BB962C8B-B14F-4D97-AF65-F5344CB8AC3E}">
        <p14:creationId xmlns:p14="http://schemas.microsoft.com/office/powerpoint/2010/main" val="359114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blinds(horizontal)">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将特征</a:t>
            </a:r>
            <a:r>
              <a:rPr lang="zh-CN" altLang="en-US" dirty="0"/>
              <a:t>耦合降低到数据耦合</a:t>
            </a:r>
          </a:p>
        </p:txBody>
      </p:sp>
      <p:sp>
        <p:nvSpPr>
          <p:cNvPr id="5" name="Rectangle 70"/>
          <p:cNvSpPr>
            <a:spLocks noChangeArrowheads="1"/>
          </p:cNvSpPr>
          <p:nvPr/>
        </p:nvSpPr>
        <p:spPr bwMode="auto">
          <a:xfrm>
            <a:off x="413239" y="4176894"/>
            <a:ext cx="8387861"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lvl="0" fontAlgn="base">
              <a:lnSpc>
                <a:spcPct val="115000"/>
              </a:lnSpc>
              <a:spcBef>
                <a:spcPct val="20000"/>
              </a:spcBef>
              <a:spcAft>
                <a:spcPct val="20000"/>
              </a:spcAft>
              <a:buClr>
                <a:srgbClr val="800000"/>
              </a:buClr>
              <a:buSzPct val="70000"/>
              <a:buFont typeface="Wingdings" pitchFamily="2" charset="2"/>
              <a:buChar char="§"/>
            </a:pPr>
            <a:r>
              <a:rPr lang="zh-CN" altLang="en-US" sz="2400" b="0" dirty="0" smtClean="0">
                <a:latin typeface="华文细黑" panose="02010600040101010101" pitchFamily="2" charset="-122"/>
                <a:ea typeface="华文细黑" panose="02010600040101010101" pitchFamily="2" charset="-122"/>
              </a:rPr>
              <a:t>修改</a:t>
            </a:r>
            <a:r>
              <a:rPr lang="en-US" altLang="zh-CN" sz="2400" b="0" dirty="0" err="1" smtClean="0">
                <a:latin typeface="华文细黑" panose="02010600040101010101" pitchFamily="2" charset="-122"/>
                <a:ea typeface="华文细黑" panose="02010600040101010101" pitchFamily="2" charset="-122"/>
              </a:rPr>
              <a:t>sendEmail</a:t>
            </a:r>
            <a:r>
              <a:rPr lang="zh-CN" altLang="en-US" sz="2400" b="0" dirty="0" smtClean="0">
                <a:latin typeface="华文细黑" panose="02010600040101010101" pitchFamily="2" charset="-122"/>
                <a:ea typeface="华文细黑" panose="02010600040101010101" pitchFamily="2" charset="-122"/>
              </a:rPr>
              <a:t>方法，只</a:t>
            </a:r>
            <a:r>
              <a:rPr lang="zh-CN" altLang="en-US" sz="2400" b="0" dirty="0">
                <a:latin typeface="华文细黑" panose="02010600040101010101" pitchFamily="2" charset="-122"/>
                <a:ea typeface="华文细黑" panose="02010600040101010101" pitchFamily="2" charset="-122"/>
              </a:rPr>
              <a:t>允许</a:t>
            </a:r>
            <a:r>
              <a:rPr lang="zh-CN" altLang="en-US" sz="2400" b="0" dirty="0" smtClean="0">
                <a:latin typeface="华文细黑" panose="02010600040101010101" pitchFamily="2" charset="-122"/>
                <a:ea typeface="华文细黑" panose="02010600040101010101" pitchFamily="2" charset="-122"/>
              </a:rPr>
              <a:t>访问它需要的</a:t>
            </a:r>
            <a:r>
              <a:rPr lang="en-US" altLang="zh-CN" sz="2400" b="0" dirty="0" smtClean="0">
                <a:latin typeface="华文细黑" panose="02010600040101010101" pitchFamily="2" charset="-122"/>
                <a:ea typeface="华文细黑" panose="02010600040101010101" pitchFamily="2" charset="-122"/>
              </a:rPr>
              <a:t>name</a:t>
            </a:r>
            <a:r>
              <a:rPr lang="zh-CN" altLang="en-US" sz="2400" b="0" dirty="0">
                <a:latin typeface="华文细黑" panose="02010600040101010101" pitchFamily="2" charset="-122"/>
                <a:ea typeface="华文细黑" panose="02010600040101010101" pitchFamily="2" charset="-122"/>
              </a:rPr>
              <a:t>和</a:t>
            </a:r>
            <a:r>
              <a:rPr lang="en-US" altLang="zh-CN" sz="2400" b="0" dirty="0">
                <a:latin typeface="华文细黑" panose="02010600040101010101" pitchFamily="2" charset="-122"/>
                <a:ea typeface="华文细黑" panose="02010600040101010101" pitchFamily="2" charset="-122"/>
              </a:rPr>
              <a:t>email</a:t>
            </a:r>
            <a:r>
              <a:rPr lang="zh-CN" altLang="en-US" sz="2400" b="0" dirty="0">
                <a:latin typeface="华文细黑" panose="02010600040101010101" pitchFamily="2" charset="-122"/>
                <a:ea typeface="华文细黑" panose="02010600040101010101" pitchFamily="2" charset="-122"/>
              </a:rPr>
              <a:t>数据</a:t>
            </a:r>
            <a:r>
              <a:rPr lang="zh-CN" altLang="en-US" sz="2400" b="0" dirty="0" smtClean="0">
                <a:latin typeface="华文细黑" panose="02010600040101010101" pitchFamily="2" charset="-122"/>
                <a:ea typeface="华文细黑" panose="02010600040101010101" pitchFamily="2" charset="-122"/>
              </a:rPr>
              <a:t>，从而降低</a:t>
            </a:r>
            <a:r>
              <a:rPr lang="zh-CN" altLang="en-US" sz="2400" b="0" dirty="0">
                <a:latin typeface="华文细黑" panose="02010600040101010101" pitchFamily="2" charset="-122"/>
                <a:ea typeface="华文细黑" panose="02010600040101010101" pitchFamily="2" charset="-122"/>
              </a:rPr>
              <a:t>了标记耦合。</a:t>
            </a:r>
          </a:p>
        </p:txBody>
      </p:sp>
      <p:sp>
        <p:nvSpPr>
          <p:cNvPr id="7" name="Rectangle 6"/>
          <p:cNvSpPr>
            <a:spLocks noChangeArrowheads="1"/>
          </p:cNvSpPr>
          <p:nvPr/>
        </p:nvSpPr>
        <p:spPr bwMode="auto">
          <a:xfrm>
            <a:off x="492614" y="1470452"/>
            <a:ext cx="8387861" cy="2165656"/>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fontAlgn="base">
              <a:spcBef>
                <a:spcPct val="20000"/>
              </a:spcBef>
              <a:spcAft>
                <a:spcPct val="0"/>
              </a:spcAft>
              <a:buClr>
                <a:srgbClr val="FF3300"/>
              </a:buClr>
              <a:buSzPct val="70000"/>
              <a:buFont typeface="Wingdings" panose="05000000000000000000" pitchFamily="2" charset="2"/>
              <a:buNone/>
            </a:pPr>
            <a:r>
              <a:rPr lang="en-US" altLang="zh-CN" sz="2000" dirty="0">
                <a:latin typeface="华文细黑" panose="02010600040101010101" pitchFamily="2" charset="-122"/>
                <a:ea typeface="华文细黑" panose="02010600040101010101" pitchFamily="2" charset="-122"/>
              </a:rPr>
              <a:t>public class </a:t>
            </a:r>
            <a:r>
              <a:rPr lang="en-US" altLang="zh-CN" sz="2000" dirty="0" smtClean="0">
                <a:latin typeface="华文细黑" panose="02010600040101010101" pitchFamily="2" charset="-122"/>
                <a:ea typeface="华文细黑" panose="02010600040101010101" pitchFamily="2" charset="-122"/>
              </a:rPr>
              <a:t>Emailer {</a:t>
            </a:r>
            <a:endParaRPr lang="en-US" altLang="zh-CN" sz="2000" dirty="0">
              <a:latin typeface="华文细黑" panose="02010600040101010101" pitchFamily="2" charset="-122"/>
              <a:ea typeface="华文细黑" panose="02010600040101010101" pitchFamily="2" charset="-122"/>
            </a:endParaRPr>
          </a:p>
          <a:p>
            <a:pPr marL="342900" indent="-342900" fontAlgn="base">
              <a:spcBef>
                <a:spcPct val="20000"/>
              </a:spcBef>
              <a:spcAft>
                <a:spcPct val="0"/>
              </a:spcAft>
              <a:buClr>
                <a:srgbClr val="FF3300"/>
              </a:buClr>
              <a:buSzPct val="70000"/>
            </a:pPr>
            <a:r>
              <a:rPr lang="en-US" altLang="zh-CN" sz="2000" dirty="0">
                <a:latin typeface="华文细黑" panose="02010600040101010101" pitchFamily="2" charset="-122"/>
                <a:ea typeface="华文细黑" panose="02010600040101010101" pitchFamily="2" charset="-122"/>
              </a:rPr>
              <a:t>  </a:t>
            </a:r>
            <a:r>
              <a:rPr lang="en-US" altLang="zh-CN" sz="2000" dirty="0" smtClean="0">
                <a:latin typeface="华文细黑" panose="02010600040101010101" pitchFamily="2" charset="-122"/>
                <a:ea typeface="华文细黑" panose="02010600040101010101" pitchFamily="2" charset="-122"/>
              </a:rPr>
              <a:t>      public </a:t>
            </a:r>
            <a:r>
              <a:rPr lang="en-US" altLang="zh-CN" sz="2000" dirty="0">
                <a:latin typeface="华文细黑" panose="02010600040101010101" pitchFamily="2" charset="-122"/>
                <a:ea typeface="华文细黑" panose="02010600040101010101" pitchFamily="2" charset="-122"/>
              </a:rPr>
              <a:t>void </a:t>
            </a:r>
            <a:r>
              <a:rPr lang="en-US" altLang="zh-CN" sz="2000" dirty="0" err="1" smtClean="0">
                <a:latin typeface="华文细黑" panose="02010600040101010101" pitchFamily="2" charset="-122"/>
                <a:ea typeface="华文细黑" panose="02010600040101010101" pitchFamily="2" charset="-122"/>
              </a:rPr>
              <a:t>sendEmail</a:t>
            </a:r>
            <a:r>
              <a:rPr lang="en-US" altLang="zh-CN" sz="2000" dirty="0" smtClean="0">
                <a:latin typeface="华文细黑" panose="02010600040101010101" pitchFamily="2" charset="-122"/>
                <a:ea typeface="华文细黑" panose="02010600040101010101" pitchFamily="2" charset="-122"/>
              </a:rPr>
              <a:t> ( </a:t>
            </a:r>
            <a:r>
              <a:rPr lang="en-US" altLang="zh-CN" sz="2000" dirty="0" smtClean="0">
                <a:solidFill>
                  <a:srgbClr val="0000FF"/>
                </a:solidFill>
                <a:latin typeface="华文细黑" panose="02010600040101010101" pitchFamily="2" charset="-122"/>
                <a:ea typeface="华文细黑" panose="02010600040101010101" pitchFamily="2" charset="-122"/>
              </a:rPr>
              <a:t>String </a:t>
            </a:r>
            <a:r>
              <a:rPr lang="en-US" altLang="zh-CN" sz="2000" dirty="0">
                <a:solidFill>
                  <a:srgbClr val="0000FF"/>
                </a:solidFill>
                <a:latin typeface="华文细黑" panose="02010600040101010101" pitchFamily="2" charset="-122"/>
                <a:ea typeface="华文细黑" panose="02010600040101010101" pitchFamily="2" charset="-122"/>
              </a:rPr>
              <a:t>name</a:t>
            </a:r>
            <a:r>
              <a:rPr lang="en-US" altLang="zh-CN" sz="2000" dirty="0">
                <a:latin typeface="华文细黑" panose="02010600040101010101" pitchFamily="2" charset="-122"/>
                <a:ea typeface="华文细黑" panose="02010600040101010101" pitchFamily="2" charset="-122"/>
              </a:rPr>
              <a:t>, </a:t>
            </a:r>
            <a:r>
              <a:rPr lang="en-US" altLang="zh-CN" sz="2000" dirty="0" smtClean="0">
                <a:latin typeface="华文细黑" panose="02010600040101010101" pitchFamily="2" charset="-122"/>
                <a:ea typeface="华文细黑" panose="02010600040101010101" pitchFamily="2" charset="-122"/>
              </a:rPr>
              <a:t> </a:t>
            </a:r>
            <a:r>
              <a:rPr lang="en-US" altLang="zh-CN" sz="2000" dirty="0" smtClean="0">
                <a:solidFill>
                  <a:srgbClr val="0000FF"/>
                </a:solidFill>
                <a:latin typeface="华文细黑" panose="02010600040101010101" pitchFamily="2" charset="-122"/>
                <a:ea typeface="华文细黑" panose="02010600040101010101" pitchFamily="2" charset="-122"/>
              </a:rPr>
              <a:t>String </a:t>
            </a:r>
            <a:r>
              <a:rPr lang="en-US" altLang="zh-CN" sz="2000" dirty="0">
                <a:solidFill>
                  <a:srgbClr val="0000FF"/>
                </a:solidFill>
                <a:latin typeface="华文细黑" panose="02010600040101010101" pitchFamily="2" charset="-122"/>
                <a:ea typeface="华文细黑" panose="02010600040101010101" pitchFamily="2" charset="-122"/>
              </a:rPr>
              <a:t>email</a:t>
            </a:r>
            <a:r>
              <a:rPr lang="en-US" altLang="zh-CN" sz="2000" dirty="0">
                <a:latin typeface="华文细黑" panose="02010600040101010101" pitchFamily="2" charset="-122"/>
                <a:ea typeface="华文细黑" panose="02010600040101010101" pitchFamily="2" charset="-122"/>
              </a:rPr>
              <a:t>, </a:t>
            </a:r>
            <a:r>
              <a:rPr lang="en-US" altLang="zh-CN" sz="2000" dirty="0" smtClean="0">
                <a:latin typeface="华文细黑" panose="02010600040101010101" pitchFamily="2" charset="-122"/>
                <a:ea typeface="华文细黑" panose="02010600040101010101" pitchFamily="2" charset="-122"/>
              </a:rPr>
              <a:t> </a:t>
            </a:r>
            <a:r>
              <a:rPr lang="en-US" altLang="zh-CN" sz="2000" dirty="0" smtClean="0">
                <a:solidFill>
                  <a:srgbClr val="0000FF"/>
                </a:solidFill>
                <a:latin typeface="华文细黑" panose="02010600040101010101" pitchFamily="2" charset="-122"/>
                <a:ea typeface="华文细黑" panose="02010600040101010101" pitchFamily="2" charset="-122"/>
              </a:rPr>
              <a:t>String text </a:t>
            </a:r>
            <a:r>
              <a:rPr lang="en-US" altLang="zh-CN" sz="2000" dirty="0" smtClean="0">
                <a:latin typeface="华文细黑" panose="02010600040101010101" pitchFamily="2" charset="-122"/>
                <a:ea typeface="华文细黑" panose="02010600040101010101" pitchFamily="2" charset="-122"/>
              </a:rPr>
              <a:t>) </a:t>
            </a:r>
            <a:r>
              <a:rPr lang="en-US" altLang="zh-CN" sz="2000" dirty="0">
                <a:latin typeface="华文细黑" panose="02010600040101010101" pitchFamily="2" charset="-122"/>
                <a:ea typeface="华文细黑" panose="02010600040101010101" pitchFamily="2" charset="-122"/>
              </a:rPr>
              <a:t>{</a:t>
            </a:r>
          </a:p>
          <a:p>
            <a:pPr marL="342900" indent="-342900" fontAlgn="base">
              <a:spcBef>
                <a:spcPct val="20000"/>
              </a:spcBef>
              <a:spcAft>
                <a:spcPct val="0"/>
              </a:spcAft>
              <a:buClr>
                <a:srgbClr val="FF3300"/>
              </a:buClr>
              <a:buSzPct val="70000"/>
              <a:buFont typeface="Wingdings" panose="05000000000000000000" pitchFamily="2" charset="2"/>
              <a:buNone/>
            </a:pPr>
            <a:r>
              <a:rPr lang="en-US" altLang="zh-CN" sz="2000" dirty="0">
                <a:latin typeface="华文细黑" panose="02010600040101010101" pitchFamily="2" charset="-122"/>
                <a:ea typeface="华文细黑" panose="02010600040101010101" pitchFamily="2" charset="-122"/>
              </a:rPr>
              <a:t>   </a:t>
            </a:r>
            <a:r>
              <a:rPr lang="en-US" altLang="zh-CN" sz="2000" dirty="0" smtClean="0">
                <a:latin typeface="华文细黑" panose="02010600040101010101" pitchFamily="2" charset="-122"/>
                <a:ea typeface="华文细黑" panose="02010600040101010101" pitchFamily="2" charset="-122"/>
              </a:rPr>
              <a:t>          </a:t>
            </a:r>
            <a:r>
              <a:rPr lang="en-US" altLang="zh-CN" sz="2000" dirty="0">
                <a:latin typeface="华文细黑" panose="02010600040101010101" pitchFamily="2" charset="-122"/>
                <a:ea typeface="华文细黑" panose="02010600040101010101" pitchFamily="2" charset="-122"/>
              </a:rPr>
              <a:t>…</a:t>
            </a:r>
          </a:p>
          <a:p>
            <a:pPr marL="342900" indent="-342900" fontAlgn="base">
              <a:spcBef>
                <a:spcPct val="20000"/>
              </a:spcBef>
              <a:spcAft>
                <a:spcPct val="0"/>
              </a:spcAft>
              <a:buClr>
                <a:srgbClr val="FF3300"/>
              </a:buClr>
              <a:buSzPct val="70000"/>
              <a:buFont typeface="Wingdings" panose="05000000000000000000" pitchFamily="2" charset="2"/>
              <a:buNone/>
            </a:pPr>
            <a:r>
              <a:rPr lang="en-US" altLang="zh-CN" sz="2000" dirty="0">
                <a:latin typeface="华文细黑" panose="02010600040101010101" pitchFamily="2" charset="-122"/>
                <a:ea typeface="华文细黑" panose="02010600040101010101" pitchFamily="2" charset="-122"/>
              </a:rPr>
              <a:t>  </a:t>
            </a:r>
            <a:r>
              <a:rPr lang="en-US" altLang="zh-CN" sz="2000" dirty="0" smtClean="0">
                <a:latin typeface="华文细黑" panose="02010600040101010101" pitchFamily="2" charset="-122"/>
                <a:ea typeface="华文细黑" panose="02010600040101010101" pitchFamily="2" charset="-122"/>
              </a:rPr>
              <a:t>      }</a:t>
            </a:r>
            <a:endParaRPr lang="en-US" altLang="zh-CN" sz="2000" dirty="0">
              <a:latin typeface="华文细黑" panose="02010600040101010101" pitchFamily="2" charset="-122"/>
              <a:ea typeface="华文细黑" panose="02010600040101010101" pitchFamily="2" charset="-122"/>
            </a:endParaRPr>
          </a:p>
          <a:p>
            <a:pPr marL="342900" indent="-342900" fontAlgn="base">
              <a:spcBef>
                <a:spcPct val="20000"/>
              </a:spcBef>
              <a:spcAft>
                <a:spcPct val="0"/>
              </a:spcAft>
              <a:buClr>
                <a:srgbClr val="FF3300"/>
              </a:buClr>
              <a:buSzPct val="70000"/>
              <a:buFont typeface="Wingdings" panose="05000000000000000000" pitchFamily="2" charset="2"/>
              <a:buNone/>
            </a:pPr>
            <a:r>
              <a:rPr lang="en-US" altLang="zh-CN" sz="2000" dirty="0">
                <a:latin typeface="华文细黑" panose="02010600040101010101" pitchFamily="2" charset="-122"/>
                <a:ea typeface="华文细黑" panose="02010600040101010101" pitchFamily="2" charset="-122"/>
              </a:rPr>
              <a:t>  …</a:t>
            </a:r>
          </a:p>
          <a:p>
            <a:pPr marL="342900" indent="-342900" fontAlgn="base">
              <a:spcBef>
                <a:spcPct val="20000"/>
              </a:spcBef>
              <a:spcAft>
                <a:spcPct val="0"/>
              </a:spcAft>
              <a:buClr>
                <a:srgbClr val="FF3300"/>
              </a:buClr>
              <a:buSzPct val="70000"/>
              <a:buFont typeface="Wingdings" panose="05000000000000000000" pitchFamily="2" charset="2"/>
              <a:buNone/>
            </a:pPr>
            <a:r>
              <a:rPr lang="en-US" altLang="zh-CN" sz="2000" dirty="0">
                <a:latin typeface="华文细黑" panose="02010600040101010101" pitchFamily="2" charset="-122"/>
                <a:ea typeface="华文细黑" panose="02010600040101010101" pitchFamily="2" charset="-122"/>
              </a:rPr>
              <a:t>}</a:t>
            </a:r>
          </a:p>
        </p:txBody>
      </p:sp>
    </p:spTree>
    <p:extLst>
      <p:ext uri="{BB962C8B-B14F-4D97-AF65-F5344CB8AC3E}">
        <p14:creationId xmlns:p14="http://schemas.microsoft.com/office/powerpoint/2010/main" val="309075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4</a:t>
            </a:r>
            <a:r>
              <a:rPr lang="zh-CN" altLang="en-US" dirty="0"/>
              <a:t>）控制耦合 </a:t>
            </a:r>
            <a:r>
              <a:rPr lang="en-US" altLang="zh-CN" dirty="0"/>
              <a:t>Control Coupling</a:t>
            </a:r>
            <a:endParaRPr lang="zh-CN" altLang="en-US" dirty="0"/>
          </a:p>
        </p:txBody>
      </p:sp>
      <p:sp>
        <p:nvSpPr>
          <p:cNvPr id="3" name="内容占位符 2"/>
          <p:cNvSpPr>
            <a:spLocks noGrp="1"/>
          </p:cNvSpPr>
          <p:nvPr>
            <p:ph idx="1"/>
          </p:nvPr>
        </p:nvSpPr>
        <p:spPr>
          <a:xfrm>
            <a:off x="684213" y="1412875"/>
            <a:ext cx="7920037" cy="1286363"/>
          </a:xfrm>
        </p:spPr>
        <p:txBody>
          <a:bodyPr/>
          <a:lstStyle/>
          <a:p>
            <a:r>
              <a:rPr lang="zh-CN" altLang="en-US" dirty="0"/>
              <a:t>若一个模块通过传送</a:t>
            </a:r>
            <a:r>
              <a:rPr lang="zh-CN" altLang="en-US" dirty="0">
                <a:solidFill>
                  <a:srgbClr val="0000FF"/>
                </a:solidFill>
              </a:rPr>
              <a:t>开关、标志、命令等控制信息</a:t>
            </a:r>
            <a:r>
              <a:rPr lang="zh-CN" altLang="en-US" dirty="0"/>
              <a:t>，以控制</a:t>
            </a:r>
            <a:r>
              <a:rPr lang="zh-CN" altLang="en-US" dirty="0">
                <a:solidFill>
                  <a:srgbClr val="0000FF"/>
                </a:solidFill>
              </a:rPr>
              <a:t>选择另一模块的功能</a:t>
            </a:r>
            <a:r>
              <a:rPr lang="zh-CN" altLang="en-US" dirty="0"/>
              <a:t>，就是控制耦合</a:t>
            </a:r>
          </a:p>
        </p:txBody>
      </p:sp>
      <p:sp>
        <p:nvSpPr>
          <p:cNvPr id="4" name="Rectangle 5"/>
          <p:cNvSpPr>
            <a:spLocks noChangeArrowheads="1"/>
          </p:cNvSpPr>
          <p:nvPr/>
        </p:nvSpPr>
        <p:spPr bwMode="auto">
          <a:xfrm>
            <a:off x="2202478" y="2572608"/>
            <a:ext cx="1382713" cy="504825"/>
          </a:xfrm>
          <a:prstGeom prst="rect">
            <a:avLst/>
          </a:prstGeom>
          <a:solidFill>
            <a:srgbClr val="CC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8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A</a:t>
            </a:r>
          </a:p>
        </p:txBody>
      </p:sp>
      <p:sp>
        <p:nvSpPr>
          <p:cNvPr id="5" name="Rectangle 6"/>
          <p:cNvSpPr>
            <a:spLocks noChangeArrowheads="1"/>
          </p:cNvSpPr>
          <p:nvPr/>
        </p:nvSpPr>
        <p:spPr bwMode="auto">
          <a:xfrm>
            <a:off x="1908791" y="4877658"/>
            <a:ext cx="2016125" cy="1150937"/>
          </a:xfrm>
          <a:prstGeom prst="rect">
            <a:avLst/>
          </a:prstGeom>
          <a:solidFill>
            <a:srgbClr val="CC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2400" b="1" i="0" u="none" strike="noStrike" kern="0" cap="none" spc="0" normalizeH="0" baseline="0" noProof="0">
              <a:ln>
                <a:noFill/>
              </a:ln>
              <a:solidFill>
                <a:srgbClr val="000066"/>
              </a:solidFill>
              <a:effectLst/>
              <a:uLnTx/>
              <a:uFillTx/>
              <a:latin typeface="Tahoma" panose="020B0604030504040204" pitchFamily="34"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2000" b="1" i="0" u="none" strike="noStrike" kern="0" cap="none" spc="0" normalizeH="0" baseline="0" noProof="0">
              <a:ln>
                <a:noFill/>
              </a:ln>
              <a:solidFill>
                <a:srgbClr val="000066"/>
              </a:solidFill>
              <a:effectLst/>
              <a:uLnTx/>
              <a:uFillTx/>
              <a:latin typeface="Tahoma" panose="020B0604030504040204" pitchFamily="34" charset="0"/>
              <a:ea typeface="宋体" panose="02010600030101010101" pitchFamily="2" charset="-122"/>
            </a:endParaRPr>
          </a:p>
        </p:txBody>
      </p:sp>
      <p:sp>
        <p:nvSpPr>
          <p:cNvPr id="6" name="Line 7"/>
          <p:cNvSpPr>
            <a:spLocks noChangeShapeType="1"/>
          </p:cNvSpPr>
          <p:nvPr/>
        </p:nvSpPr>
        <p:spPr bwMode="auto">
          <a:xfrm>
            <a:off x="2853353" y="3077433"/>
            <a:ext cx="0" cy="18002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7" name="Line 9"/>
          <p:cNvSpPr>
            <a:spLocks noChangeShapeType="1"/>
          </p:cNvSpPr>
          <p:nvPr/>
        </p:nvSpPr>
        <p:spPr bwMode="auto">
          <a:xfrm>
            <a:off x="2446953" y="3436208"/>
            <a:ext cx="0" cy="7921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8" name="Oval 10"/>
          <p:cNvSpPr>
            <a:spLocks noChangeArrowheads="1"/>
          </p:cNvSpPr>
          <p:nvPr/>
        </p:nvSpPr>
        <p:spPr bwMode="auto">
          <a:xfrm>
            <a:off x="2364403" y="3293333"/>
            <a:ext cx="163513" cy="142875"/>
          </a:xfrm>
          <a:prstGeom prst="ellipse">
            <a:avLst/>
          </a:prstGeom>
          <a:solidFill>
            <a:srgbClr val="000000"/>
          </a:solidFill>
          <a:ln w="9525">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32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9" name="Oval 11"/>
          <p:cNvSpPr>
            <a:spLocks noChangeArrowheads="1"/>
          </p:cNvSpPr>
          <p:nvPr/>
        </p:nvSpPr>
        <p:spPr bwMode="auto">
          <a:xfrm>
            <a:off x="3097828" y="4085495"/>
            <a:ext cx="242888" cy="215900"/>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32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10" name="Line 12"/>
          <p:cNvSpPr>
            <a:spLocks noChangeShapeType="1"/>
          </p:cNvSpPr>
          <p:nvPr/>
        </p:nvSpPr>
        <p:spPr bwMode="auto">
          <a:xfrm flipV="1">
            <a:off x="3258166" y="3436208"/>
            <a:ext cx="0" cy="6477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1" name="Rectangle 13"/>
          <p:cNvSpPr>
            <a:spLocks noChangeArrowheads="1"/>
          </p:cNvSpPr>
          <p:nvPr/>
        </p:nvSpPr>
        <p:spPr bwMode="auto">
          <a:xfrm>
            <a:off x="467341" y="3436208"/>
            <a:ext cx="20161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400" b="0" dirty="0">
                <a:solidFill>
                  <a:srgbClr val="000066"/>
                </a:solidFill>
                <a:latin typeface="华文细黑" panose="02010600040101010101" pitchFamily="2" charset="-122"/>
                <a:ea typeface="华文细黑" panose="02010600040101010101" pitchFamily="2" charset="-122"/>
              </a:rPr>
              <a:t>平均</a:t>
            </a:r>
            <a:r>
              <a:rPr lang="en-US" altLang="zh-CN" sz="2400" b="0" dirty="0">
                <a:solidFill>
                  <a:srgbClr val="000066"/>
                </a:solidFill>
                <a:latin typeface="华文细黑" panose="02010600040101010101" pitchFamily="2" charset="-122"/>
                <a:ea typeface="华文细黑" panose="02010600040101010101" pitchFamily="2" charset="-122"/>
              </a:rPr>
              <a:t>/</a:t>
            </a:r>
            <a:r>
              <a:rPr lang="zh-CN" altLang="en-US" sz="2400" b="0" dirty="0">
                <a:solidFill>
                  <a:srgbClr val="000066"/>
                </a:solidFill>
                <a:latin typeface="华文细黑" panose="02010600040101010101" pitchFamily="2" charset="-122"/>
                <a:ea typeface="华文细黑" panose="02010600040101010101" pitchFamily="2" charset="-122"/>
              </a:rPr>
              <a:t>最高</a:t>
            </a:r>
          </a:p>
          <a:p>
            <a:pPr algn="ctr" eaLnBrk="1" fontAlgn="base" hangingPunct="1">
              <a:spcBef>
                <a:spcPct val="0"/>
              </a:spcBef>
              <a:spcAft>
                <a:spcPct val="0"/>
              </a:spcAft>
            </a:pPr>
            <a:r>
              <a:rPr lang="zh-CN" altLang="en-US" sz="2400" b="0" dirty="0">
                <a:solidFill>
                  <a:srgbClr val="000066"/>
                </a:solidFill>
                <a:latin typeface="华文细黑" panose="02010600040101010101" pitchFamily="2" charset="-122"/>
                <a:ea typeface="华文细黑" panose="02010600040101010101" pitchFamily="2" charset="-122"/>
              </a:rPr>
              <a:t>（控制信号）</a:t>
            </a:r>
            <a:r>
              <a:rPr lang="zh-CN" altLang="en-US" sz="2400" b="0" dirty="0">
                <a:solidFill>
                  <a:srgbClr val="000000"/>
                </a:solidFill>
                <a:latin typeface="华文细黑" panose="02010600040101010101" pitchFamily="2" charset="-122"/>
                <a:ea typeface="华文细黑" panose="02010600040101010101" pitchFamily="2" charset="-122"/>
              </a:rPr>
              <a:t> </a:t>
            </a:r>
          </a:p>
        </p:txBody>
      </p:sp>
      <p:sp>
        <p:nvSpPr>
          <p:cNvPr id="12" name="Rectangle 14"/>
          <p:cNvSpPr>
            <a:spLocks noChangeArrowheads="1"/>
          </p:cNvSpPr>
          <p:nvPr/>
        </p:nvSpPr>
        <p:spPr bwMode="auto">
          <a:xfrm>
            <a:off x="3132753" y="3509233"/>
            <a:ext cx="1082676"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400" b="0" dirty="0" smtClean="0">
                <a:solidFill>
                  <a:srgbClr val="000066"/>
                </a:solidFill>
                <a:latin typeface="华文细黑" panose="02010600040101010101" pitchFamily="2" charset="-122"/>
                <a:ea typeface="华文细黑" panose="02010600040101010101" pitchFamily="2" charset="-122"/>
              </a:rPr>
              <a:t>成绩</a:t>
            </a:r>
            <a:endParaRPr lang="zh-CN" altLang="en-US" sz="2400" b="0" dirty="0">
              <a:solidFill>
                <a:srgbClr val="000066"/>
              </a:solidFill>
              <a:latin typeface="华文细黑" panose="02010600040101010101" pitchFamily="2" charset="-122"/>
              <a:ea typeface="华文细黑" panose="02010600040101010101" pitchFamily="2" charset="-122"/>
            </a:endParaRPr>
          </a:p>
        </p:txBody>
      </p:sp>
      <p:sp>
        <p:nvSpPr>
          <p:cNvPr id="13" name="Rectangle 29"/>
          <p:cNvSpPr>
            <a:spLocks noChangeArrowheads="1"/>
          </p:cNvSpPr>
          <p:nvPr/>
        </p:nvSpPr>
        <p:spPr bwMode="auto">
          <a:xfrm>
            <a:off x="251441" y="4633183"/>
            <a:ext cx="1463675"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endParaRPr lang="en-US" altLang="zh-CN" sz="2400">
              <a:solidFill>
                <a:srgbClr val="000000"/>
              </a:solidFill>
              <a:latin typeface="Tahoma" panose="020B0604030504040204" pitchFamily="34" charset="0"/>
              <a:ea typeface="宋体" panose="02010600030101010101" pitchFamily="2" charset="-122"/>
            </a:endParaRPr>
          </a:p>
          <a:p>
            <a:pPr algn="ctr" eaLnBrk="1" fontAlgn="base" hangingPunct="1">
              <a:spcBef>
                <a:spcPct val="0"/>
              </a:spcBef>
              <a:spcAft>
                <a:spcPct val="0"/>
              </a:spcAft>
            </a:pPr>
            <a:endParaRPr lang="en-US" altLang="zh-CN" sz="2400">
              <a:solidFill>
                <a:srgbClr val="000000"/>
              </a:solidFill>
              <a:latin typeface="Tahoma" panose="020B0604030504040204" pitchFamily="34" charset="0"/>
              <a:ea typeface="宋体" panose="02010600030101010101" pitchFamily="2" charset="-122"/>
            </a:endParaRPr>
          </a:p>
        </p:txBody>
      </p:sp>
      <p:sp>
        <p:nvSpPr>
          <p:cNvPr id="14" name="Rectangle 17"/>
          <p:cNvSpPr>
            <a:spLocks noChangeArrowheads="1"/>
          </p:cNvSpPr>
          <p:nvPr/>
        </p:nvSpPr>
        <p:spPr bwMode="auto">
          <a:xfrm>
            <a:off x="1715116" y="4804633"/>
            <a:ext cx="2474911"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2800" b="0" dirty="0">
                <a:solidFill>
                  <a:srgbClr val="000066"/>
                </a:solidFill>
                <a:latin typeface="华文细黑" panose="02010600040101010101" pitchFamily="2" charset="-122"/>
                <a:ea typeface="华文细黑" panose="02010600040101010101" pitchFamily="2" charset="-122"/>
              </a:rPr>
              <a:t>B</a:t>
            </a:r>
          </a:p>
          <a:p>
            <a:pPr algn="ctr" eaLnBrk="1" fontAlgn="base" hangingPunct="1">
              <a:spcBef>
                <a:spcPct val="0"/>
              </a:spcBef>
              <a:spcAft>
                <a:spcPct val="0"/>
              </a:spcAft>
            </a:pPr>
            <a:r>
              <a:rPr lang="zh-CN" altLang="en-US" sz="2400" b="0" dirty="0">
                <a:solidFill>
                  <a:srgbClr val="000066"/>
                </a:solidFill>
                <a:latin typeface="华文细黑" panose="02010600040101010101" pitchFamily="2" charset="-122"/>
                <a:ea typeface="华文细黑" panose="02010600040101010101" pitchFamily="2" charset="-122"/>
              </a:rPr>
              <a:t>计算平均</a:t>
            </a:r>
          </a:p>
          <a:p>
            <a:pPr algn="ctr" eaLnBrk="1" fontAlgn="base" hangingPunct="1">
              <a:spcBef>
                <a:spcPct val="0"/>
              </a:spcBef>
              <a:spcAft>
                <a:spcPct val="0"/>
              </a:spcAft>
            </a:pPr>
            <a:r>
              <a:rPr lang="zh-CN" altLang="en-US" sz="2400" b="0" dirty="0">
                <a:solidFill>
                  <a:srgbClr val="000066"/>
                </a:solidFill>
                <a:latin typeface="华文细黑" panose="02010600040101010101" pitchFamily="2" charset="-122"/>
                <a:ea typeface="华文细黑" panose="02010600040101010101" pitchFamily="2" charset="-122"/>
              </a:rPr>
              <a:t>或最高分数</a:t>
            </a:r>
          </a:p>
        </p:txBody>
      </p:sp>
      <p:grpSp>
        <p:nvGrpSpPr>
          <p:cNvPr id="15" name="Group 18"/>
          <p:cNvGrpSpPr>
            <a:grpSpLocks/>
          </p:cNvGrpSpPr>
          <p:nvPr/>
        </p:nvGrpSpPr>
        <p:grpSpPr bwMode="auto">
          <a:xfrm>
            <a:off x="4356716" y="2428145"/>
            <a:ext cx="4176712" cy="3840163"/>
            <a:chOff x="2971" y="1570"/>
            <a:chExt cx="2631" cy="2419"/>
          </a:xfrm>
        </p:grpSpPr>
        <p:sp>
          <p:nvSpPr>
            <p:cNvPr id="16" name="Rectangle 15"/>
            <p:cNvSpPr>
              <a:spLocks noChangeArrowheads="1"/>
            </p:cNvSpPr>
            <p:nvPr/>
          </p:nvSpPr>
          <p:spPr bwMode="auto">
            <a:xfrm>
              <a:off x="3048" y="1706"/>
              <a:ext cx="2508" cy="2192"/>
            </a:xfrm>
            <a:prstGeom prst="rect">
              <a:avLst/>
            </a:prstGeom>
            <a:noFill/>
            <a:ln w="19050">
              <a:solidFill>
                <a:srgbClr val="330066"/>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zh-CN"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7" name="Rectangle 16"/>
            <p:cNvSpPr>
              <a:spLocks noChangeArrowheads="1"/>
            </p:cNvSpPr>
            <p:nvPr/>
          </p:nvSpPr>
          <p:spPr bwMode="auto">
            <a:xfrm>
              <a:off x="3867" y="1888"/>
              <a:ext cx="972" cy="227"/>
            </a:xfrm>
            <a:prstGeom prst="rect">
              <a:avLst/>
            </a:prstGeom>
            <a:solidFill>
              <a:srgbClr val="CC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endParaRPr>
            </a:p>
          </p:txBody>
        </p:sp>
        <p:sp>
          <p:nvSpPr>
            <p:cNvPr id="18" name="Rectangle 17"/>
            <p:cNvSpPr>
              <a:spLocks noChangeArrowheads="1"/>
            </p:cNvSpPr>
            <p:nvPr/>
          </p:nvSpPr>
          <p:spPr bwMode="auto">
            <a:xfrm>
              <a:off x="3151" y="1842"/>
              <a:ext cx="255"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8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rPr>
                <a:t>B</a:t>
              </a:r>
            </a:p>
          </p:txBody>
        </p:sp>
        <p:sp>
          <p:nvSpPr>
            <p:cNvPr id="19" name="AutoShape 18"/>
            <p:cNvSpPr>
              <a:spLocks noChangeArrowheads="1"/>
            </p:cNvSpPr>
            <p:nvPr/>
          </p:nvSpPr>
          <p:spPr bwMode="auto">
            <a:xfrm>
              <a:off x="3713" y="2296"/>
              <a:ext cx="1229" cy="363"/>
            </a:xfrm>
            <a:prstGeom prst="diamond">
              <a:avLst/>
            </a:prstGeom>
            <a:solidFill>
              <a:srgbClr val="CCFFCC"/>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endParaRPr>
            </a:p>
          </p:txBody>
        </p:sp>
        <p:sp>
          <p:nvSpPr>
            <p:cNvPr id="20" name="Rectangle 19"/>
            <p:cNvSpPr>
              <a:spLocks noChangeArrowheads="1"/>
            </p:cNvSpPr>
            <p:nvPr/>
          </p:nvSpPr>
          <p:spPr bwMode="auto">
            <a:xfrm>
              <a:off x="3152" y="2795"/>
              <a:ext cx="907" cy="454"/>
            </a:xfrm>
            <a:prstGeom prst="rect">
              <a:avLst/>
            </a:prstGeom>
            <a:solidFill>
              <a:srgbClr val="CC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a:ln>
                  <a:noFill/>
                </a:ln>
                <a:solidFill>
                  <a:srgbClr val="FFFFFF"/>
                </a:solidFill>
                <a:effectLst/>
                <a:uLnTx/>
                <a:uFillTx/>
                <a:latin typeface="华文细黑" panose="02010600040101010101" pitchFamily="2" charset="-122"/>
                <a:ea typeface="华文细黑" panose="02010600040101010101" pitchFamily="2" charset="-122"/>
              </a:endParaRPr>
            </a:p>
          </p:txBody>
        </p:sp>
        <p:sp>
          <p:nvSpPr>
            <p:cNvPr id="21" name="Rectangle 20"/>
            <p:cNvSpPr>
              <a:spLocks noChangeArrowheads="1"/>
            </p:cNvSpPr>
            <p:nvPr/>
          </p:nvSpPr>
          <p:spPr bwMode="auto">
            <a:xfrm>
              <a:off x="4558" y="2750"/>
              <a:ext cx="907" cy="499"/>
            </a:xfrm>
            <a:prstGeom prst="rect">
              <a:avLst/>
            </a:prstGeom>
            <a:solidFill>
              <a:srgbClr val="CC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endParaRPr>
            </a:p>
          </p:txBody>
        </p:sp>
        <p:sp>
          <p:nvSpPr>
            <p:cNvPr id="22" name="Rectangle 21"/>
            <p:cNvSpPr>
              <a:spLocks noChangeArrowheads="1"/>
            </p:cNvSpPr>
            <p:nvPr/>
          </p:nvSpPr>
          <p:spPr bwMode="auto">
            <a:xfrm>
              <a:off x="3787" y="3566"/>
              <a:ext cx="1043" cy="272"/>
            </a:xfrm>
            <a:prstGeom prst="rect">
              <a:avLst/>
            </a:prstGeom>
            <a:solidFill>
              <a:srgbClr val="CC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endParaRPr>
            </a:p>
          </p:txBody>
        </p:sp>
        <p:sp>
          <p:nvSpPr>
            <p:cNvPr id="23" name="Line 22"/>
            <p:cNvSpPr>
              <a:spLocks noChangeShapeType="1"/>
            </p:cNvSpPr>
            <p:nvPr/>
          </p:nvSpPr>
          <p:spPr bwMode="auto">
            <a:xfrm>
              <a:off x="4328" y="1570"/>
              <a:ext cx="0" cy="272"/>
            </a:xfrm>
            <a:prstGeom prst="line">
              <a:avLst/>
            </a:prstGeom>
            <a:noFill/>
            <a:ln w="9525">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4" name="Line 23"/>
            <p:cNvSpPr>
              <a:spLocks noChangeShapeType="1"/>
            </p:cNvSpPr>
            <p:nvPr/>
          </p:nvSpPr>
          <p:spPr bwMode="auto">
            <a:xfrm>
              <a:off x="4328" y="2115"/>
              <a:ext cx="0" cy="181"/>
            </a:xfrm>
            <a:prstGeom prst="line">
              <a:avLst/>
            </a:prstGeom>
            <a:noFill/>
            <a:ln w="9525">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cxnSp>
          <p:nvCxnSpPr>
            <p:cNvPr id="25" name="AutoShape 24"/>
            <p:cNvCxnSpPr>
              <a:cxnSpLocks noChangeShapeType="1"/>
              <a:stCxn id="19" idx="3"/>
              <a:endCxn id="21" idx="0"/>
            </p:cNvCxnSpPr>
            <p:nvPr/>
          </p:nvCxnSpPr>
          <p:spPr bwMode="auto">
            <a:xfrm>
              <a:off x="4942" y="2478"/>
              <a:ext cx="70" cy="272"/>
            </a:xfrm>
            <a:prstGeom prst="bentConnector2">
              <a:avLst/>
            </a:prstGeom>
            <a:noFill/>
            <a:ln w="9525">
              <a:solidFill>
                <a:srgbClr val="000000"/>
              </a:solidFill>
              <a:miter lim="800000"/>
              <a:headEnd/>
              <a:tailEnd type="triangle" w="lg" len="lg"/>
            </a:ln>
            <a:extLst>
              <a:ext uri="{909E8E84-426E-40DD-AFC4-6F175D3DCCD1}">
                <a14:hiddenFill xmlns:a14="http://schemas.microsoft.com/office/drawing/2010/main">
                  <a:noFill/>
                </a14:hiddenFill>
              </a:ext>
            </a:extLst>
          </p:spPr>
        </p:cxnSp>
        <p:cxnSp>
          <p:nvCxnSpPr>
            <p:cNvPr id="26" name="AutoShape 25"/>
            <p:cNvCxnSpPr>
              <a:cxnSpLocks noChangeShapeType="1"/>
              <a:stCxn id="19" idx="1"/>
              <a:endCxn id="20" idx="0"/>
            </p:cNvCxnSpPr>
            <p:nvPr/>
          </p:nvCxnSpPr>
          <p:spPr bwMode="auto">
            <a:xfrm rot="10800000" flipV="1">
              <a:off x="3606" y="2478"/>
              <a:ext cx="107" cy="317"/>
            </a:xfrm>
            <a:prstGeom prst="bentConnector2">
              <a:avLst/>
            </a:prstGeom>
            <a:noFill/>
            <a:ln w="9525">
              <a:solidFill>
                <a:srgbClr val="000000"/>
              </a:solidFill>
              <a:miter lim="800000"/>
              <a:headEnd/>
              <a:tailEnd type="triangle" w="lg" len="lg"/>
            </a:ln>
            <a:extLst>
              <a:ext uri="{909E8E84-426E-40DD-AFC4-6F175D3DCCD1}">
                <a14:hiddenFill xmlns:a14="http://schemas.microsoft.com/office/drawing/2010/main">
                  <a:noFill/>
                </a14:hiddenFill>
              </a:ext>
            </a:extLst>
          </p:spPr>
        </p:cxnSp>
        <p:cxnSp>
          <p:nvCxnSpPr>
            <p:cNvPr id="27" name="AutoShape 26"/>
            <p:cNvCxnSpPr>
              <a:cxnSpLocks noChangeShapeType="1"/>
            </p:cNvCxnSpPr>
            <p:nvPr/>
          </p:nvCxnSpPr>
          <p:spPr bwMode="auto">
            <a:xfrm rot="16200000" flipH="1">
              <a:off x="4308" y="2501"/>
              <a:ext cx="1" cy="1406"/>
            </a:xfrm>
            <a:prstGeom prst="bentConnector3">
              <a:avLst>
                <a:gd name="adj1" fmla="val 14400005"/>
              </a:avLst>
            </a:prstGeom>
            <a:noFill/>
            <a:ln w="9525">
              <a:solidFill>
                <a:srgbClr val="000000"/>
              </a:solidFill>
              <a:miter lim="800000"/>
              <a:headEnd/>
              <a:tailEnd/>
            </a:ln>
            <a:extLst>
              <a:ext uri="{909E8E84-426E-40DD-AFC4-6F175D3DCCD1}">
                <a14:hiddenFill xmlns:a14="http://schemas.microsoft.com/office/drawing/2010/main">
                  <a:noFill/>
                </a14:hiddenFill>
              </a:ext>
            </a:extLst>
          </p:spPr>
        </p:cxnSp>
        <p:sp>
          <p:nvSpPr>
            <p:cNvPr id="28" name="Line 27"/>
            <p:cNvSpPr>
              <a:spLocks noChangeShapeType="1"/>
            </p:cNvSpPr>
            <p:nvPr/>
          </p:nvSpPr>
          <p:spPr bwMode="auto">
            <a:xfrm>
              <a:off x="4276" y="3339"/>
              <a:ext cx="0" cy="227"/>
            </a:xfrm>
            <a:prstGeom prst="line">
              <a:avLst/>
            </a:prstGeom>
            <a:noFill/>
            <a:ln w="9525">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9" name="Line 28"/>
            <p:cNvSpPr>
              <a:spLocks noChangeShapeType="1"/>
            </p:cNvSpPr>
            <p:nvPr/>
          </p:nvSpPr>
          <p:spPr bwMode="auto">
            <a:xfrm flipH="1">
              <a:off x="4276" y="3838"/>
              <a:ext cx="0" cy="151"/>
            </a:xfrm>
            <a:prstGeom prst="line">
              <a:avLst/>
            </a:prstGeom>
            <a:noFill/>
            <a:ln w="9525">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0" name="Rectangle 31"/>
            <p:cNvSpPr>
              <a:spLocks noChangeArrowheads="1"/>
            </p:cNvSpPr>
            <p:nvPr/>
          </p:nvSpPr>
          <p:spPr bwMode="auto">
            <a:xfrm>
              <a:off x="3470" y="2205"/>
              <a:ext cx="2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rPr>
                <a:t>y</a:t>
              </a:r>
            </a:p>
          </p:txBody>
        </p:sp>
        <p:sp>
          <p:nvSpPr>
            <p:cNvPr id="31" name="Rectangle 32"/>
            <p:cNvSpPr>
              <a:spLocks noChangeArrowheads="1"/>
            </p:cNvSpPr>
            <p:nvPr/>
          </p:nvSpPr>
          <p:spPr bwMode="auto">
            <a:xfrm>
              <a:off x="4921" y="2205"/>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rPr>
                <a:t>n</a:t>
              </a:r>
            </a:p>
          </p:txBody>
        </p:sp>
        <p:sp>
          <p:nvSpPr>
            <p:cNvPr id="32" name="Rectangle 35"/>
            <p:cNvSpPr>
              <a:spLocks noChangeArrowheads="1"/>
            </p:cNvSpPr>
            <p:nvPr/>
          </p:nvSpPr>
          <p:spPr bwMode="auto">
            <a:xfrm>
              <a:off x="3470" y="1842"/>
              <a:ext cx="18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读入分数</a:t>
              </a:r>
            </a:p>
          </p:txBody>
        </p:sp>
        <p:sp>
          <p:nvSpPr>
            <p:cNvPr id="33" name="Rectangle 36"/>
            <p:cNvSpPr>
              <a:spLocks noChangeArrowheads="1"/>
            </p:cNvSpPr>
            <p:nvPr/>
          </p:nvSpPr>
          <p:spPr bwMode="auto">
            <a:xfrm>
              <a:off x="3560" y="2341"/>
              <a:ext cx="151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66"/>
                  </a:solidFill>
                  <a:effectLst/>
                  <a:uLnTx/>
                  <a:uFillTx/>
                  <a:latin typeface="华文细黑" panose="02010600040101010101" pitchFamily="2" charset="-122"/>
                  <a:ea typeface="华文细黑" panose="02010600040101010101" pitchFamily="2" charset="-122"/>
                </a:rPr>
                <a:t>平均</a:t>
              </a:r>
              <a:r>
                <a:rPr kumimoji="0" lang="en-US" altLang="zh-CN" sz="2000" b="0" i="0" u="none" strike="noStrike" kern="0" cap="none" spc="0" normalizeH="0" baseline="0" noProof="0" dirty="0">
                  <a:ln>
                    <a:noFill/>
                  </a:ln>
                  <a:solidFill>
                    <a:srgbClr val="000066"/>
                  </a:solidFill>
                  <a:effectLst/>
                  <a:uLnTx/>
                  <a:uFillTx/>
                  <a:latin typeface="华文细黑" panose="02010600040101010101" pitchFamily="2" charset="-122"/>
                  <a:ea typeface="华文细黑" panose="02010600040101010101" pitchFamily="2" charset="-122"/>
                </a:rPr>
                <a:t>/</a:t>
              </a:r>
              <a:r>
                <a:rPr kumimoji="0" lang="zh-CN" altLang="en-US" sz="2000" b="0" i="0" u="none" strike="noStrike" kern="0" cap="none" spc="0" normalizeH="0" baseline="0" noProof="0" dirty="0" smtClean="0">
                  <a:ln>
                    <a:noFill/>
                  </a:ln>
                  <a:solidFill>
                    <a:srgbClr val="000066"/>
                  </a:solidFill>
                  <a:effectLst/>
                  <a:uLnTx/>
                  <a:uFillTx/>
                  <a:latin typeface="华文细黑" panose="02010600040101010101" pitchFamily="2" charset="-122"/>
                  <a:ea typeface="华文细黑" panose="02010600040101010101" pitchFamily="2" charset="-122"/>
                </a:rPr>
                <a:t>最高</a:t>
              </a:r>
              <a:r>
                <a:rPr lang="zh-CN" altLang="en-US" sz="2000" b="0" kern="0" dirty="0">
                  <a:solidFill>
                    <a:srgbClr val="000066"/>
                  </a:solidFill>
                  <a:latin typeface="华文细黑" panose="02010600040101010101" pitchFamily="2" charset="-122"/>
                  <a:ea typeface="华文细黑" panose="02010600040101010101" pitchFamily="2" charset="-122"/>
                </a:rPr>
                <a:t>？</a:t>
              </a:r>
              <a:endParaRPr kumimoji="0" lang="en-US" altLang="zh-CN" sz="2000" b="0" i="0" u="none" strike="noStrike" kern="0" cap="none" spc="0" normalizeH="0" baseline="0" noProof="0" dirty="0">
                <a:ln>
                  <a:noFill/>
                </a:ln>
                <a:solidFill>
                  <a:srgbClr val="000066"/>
                </a:solidFill>
                <a:effectLst/>
                <a:uLnTx/>
                <a:uFillTx/>
                <a:latin typeface="华文细黑" panose="02010600040101010101" pitchFamily="2" charset="-122"/>
                <a:ea typeface="华文细黑" panose="02010600040101010101" pitchFamily="2" charset="-122"/>
              </a:endParaRPr>
            </a:p>
          </p:txBody>
        </p:sp>
        <p:sp>
          <p:nvSpPr>
            <p:cNvPr id="34" name="Rectangle 37"/>
            <p:cNvSpPr>
              <a:spLocks noChangeArrowheads="1"/>
            </p:cNvSpPr>
            <p:nvPr/>
          </p:nvSpPr>
          <p:spPr bwMode="auto">
            <a:xfrm>
              <a:off x="2971" y="2750"/>
              <a:ext cx="1270"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计算</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平均分数</a:t>
              </a:r>
            </a:p>
          </p:txBody>
        </p:sp>
        <p:sp>
          <p:nvSpPr>
            <p:cNvPr id="35" name="Rectangle 38"/>
            <p:cNvSpPr>
              <a:spLocks noChangeArrowheads="1"/>
            </p:cNvSpPr>
            <p:nvPr/>
          </p:nvSpPr>
          <p:spPr bwMode="auto">
            <a:xfrm>
              <a:off x="4475" y="2750"/>
              <a:ext cx="1127"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000066"/>
                  </a:solidFill>
                  <a:effectLst/>
                  <a:uLnTx/>
                  <a:uFillTx/>
                  <a:latin typeface="华文细黑" panose="02010600040101010101" pitchFamily="2" charset="-122"/>
                  <a:ea typeface="华文细黑" panose="02010600040101010101" pitchFamily="2" charset="-122"/>
                </a:rPr>
                <a:t>计算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000066"/>
                  </a:solidFill>
                  <a:effectLst/>
                  <a:uLnTx/>
                  <a:uFillTx/>
                  <a:latin typeface="华文细黑" panose="02010600040101010101" pitchFamily="2" charset="-122"/>
                  <a:ea typeface="华文细黑" panose="02010600040101010101" pitchFamily="2" charset="-122"/>
                </a:rPr>
                <a:t> 最高分数</a:t>
              </a:r>
            </a:p>
          </p:txBody>
        </p:sp>
        <p:sp>
          <p:nvSpPr>
            <p:cNvPr id="36" name="Rectangle 39"/>
            <p:cNvSpPr>
              <a:spLocks noChangeArrowheads="1"/>
            </p:cNvSpPr>
            <p:nvPr/>
          </p:nvSpPr>
          <p:spPr bwMode="auto">
            <a:xfrm>
              <a:off x="3424" y="3566"/>
              <a:ext cx="183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输出结果</a:t>
              </a:r>
            </a:p>
          </p:txBody>
        </p:sp>
      </p:grpSp>
    </p:spTree>
    <p:extLst>
      <p:ext uri="{BB962C8B-B14F-4D97-AF65-F5344CB8AC3E}">
        <p14:creationId xmlns:p14="http://schemas.microsoft.com/office/powerpoint/2010/main" val="28407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randombar(horizontal)">
                                      <p:cBhvr>
                                        <p:cTn id="18" dur="500"/>
                                        <p:tgtEl>
                                          <p:spTgt spid="14"/>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randombar(horizontal)">
                                      <p:cBhvr>
                                        <p:cTn id="26" dur="500"/>
                                        <p:tgtEl>
                                          <p:spTgt spid="7"/>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horizontal)">
                                      <p:cBhvr>
                                        <p:cTn id="29" dur="500"/>
                                        <p:tgtEl>
                                          <p:spTgt spid="8"/>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randombar(horizont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randombar(horizontal)">
                                      <p:cBhvr>
                                        <p:cTn id="37" dur="500"/>
                                        <p:tgtEl>
                                          <p:spTgt spid="12"/>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randombar(horizontal)">
                                      <p:cBhvr>
                                        <p:cTn id="40" dur="500"/>
                                        <p:tgtEl>
                                          <p:spTgt spid="10"/>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randombar(horizontal)">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randombar(horizontal)">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8" grpId="0" animBg="1"/>
      <p:bldP spid="9" grpId="0" animBg="1"/>
      <p:bldP spid="10" grpId="0" animBg="1"/>
      <p:bldP spid="11" grpId="0"/>
      <p:bldP spid="12"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总体设计的任务</a:t>
            </a:r>
          </a:p>
        </p:txBody>
      </p:sp>
      <p:graphicFrame>
        <p:nvGraphicFramePr>
          <p:cNvPr id="26" name="图示 25"/>
          <p:cNvGraphicFramePr/>
          <p:nvPr>
            <p:extLst>
              <p:ext uri="{D42A27DB-BD31-4B8C-83A1-F6EECF244321}">
                <p14:modId xmlns:p14="http://schemas.microsoft.com/office/powerpoint/2010/main" val="1733512547"/>
              </p:ext>
            </p:extLst>
          </p:nvPr>
        </p:nvGraphicFramePr>
        <p:xfrm>
          <a:off x="828053" y="1723415"/>
          <a:ext cx="7656526" cy="3675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50471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控制耦合实例</a:t>
            </a:r>
          </a:p>
        </p:txBody>
      </p:sp>
      <p:sp>
        <p:nvSpPr>
          <p:cNvPr id="4" name="Rectangle 4"/>
          <p:cNvSpPr>
            <a:spLocks noChangeArrowheads="1"/>
          </p:cNvSpPr>
          <p:nvPr/>
        </p:nvSpPr>
        <p:spPr bwMode="auto">
          <a:xfrm>
            <a:off x="558006" y="1308586"/>
            <a:ext cx="8224044" cy="356235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fontAlgn="base">
              <a:spcBef>
                <a:spcPct val="20000"/>
              </a:spcBef>
              <a:spcAft>
                <a:spcPct val="0"/>
              </a:spcAft>
              <a:buClr>
                <a:srgbClr val="FF3300"/>
              </a:buClr>
              <a:buSzPct val="70000"/>
              <a:buFont typeface="Wingdings" panose="05000000000000000000" pitchFamily="2" charset="2"/>
              <a:buNone/>
            </a:pPr>
            <a:r>
              <a:rPr lang="en-US" altLang="zh-CN" sz="2400" dirty="0">
                <a:latin typeface="华文细黑" panose="02010600040101010101" pitchFamily="2" charset="-122"/>
                <a:ea typeface="华文细黑" panose="02010600040101010101" pitchFamily="2" charset="-122"/>
              </a:rPr>
              <a:t>public </a:t>
            </a:r>
            <a:r>
              <a:rPr lang="en-US" altLang="zh-CN" sz="2400" dirty="0" err="1">
                <a:latin typeface="华文细黑" panose="02010600040101010101" pitchFamily="2" charset="-122"/>
                <a:ea typeface="华文细黑" panose="02010600040101010101" pitchFamily="2" charset="-122"/>
              </a:rPr>
              <a:t>routineX</a:t>
            </a:r>
            <a:r>
              <a:rPr lang="en-US" altLang="zh-CN" sz="2400" dirty="0">
                <a:latin typeface="华文细黑" panose="02010600040101010101" pitchFamily="2" charset="-122"/>
                <a:ea typeface="华文细黑" panose="02010600040101010101" pitchFamily="2" charset="-122"/>
              </a:rPr>
              <a:t>(String command){</a:t>
            </a:r>
          </a:p>
          <a:p>
            <a:pPr marL="342900" indent="-342900" fontAlgn="base">
              <a:spcBef>
                <a:spcPct val="20000"/>
              </a:spcBef>
              <a:spcAft>
                <a:spcPct val="0"/>
              </a:spcAft>
              <a:buClr>
                <a:srgbClr val="FF3300"/>
              </a:buClr>
              <a:buSzPct val="70000"/>
              <a:buFont typeface="Wingdings" panose="05000000000000000000" pitchFamily="2" charset="2"/>
              <a:buNone/>
            </a:pPr>
            <a:r>
              <a:rPr lang="en-US" altLang="zh-CN" sz="2400" dirty="0">
                <a:latin typeface="华文细黑" panose="02010600040101010101" pitchFamily="2" charset="-122"/>
                <a:ea typeface="华文细黑" panose="02010600040101010101" pitchFamily="2" charset="-122"/>
              </a:rPr>
              <a:t>  </a:t>
            </a:r>
            <a:r>
              <a:rPr lang="en-US" altLang="zh-CN" sz="2400" dirty="0" smtClean="0">
                <a:latin typeface="华文细黑" panose="02010600040101010101" pitchFamily="2" charset="-122"/>
                <a:ea typeface="华文细黑" panose="02010600040101010101" pitchFamily="2" charset="-122"/>
              </a:rPr>
              <a:t>      if ( </a:t>
            </a:r>
            <a:r>
              <a:rPr lang="en-US" altLang="zh-CN" sz="2400" dirty="0" err="1" smtClean="0">
                <a:latin typeface="华文细黑" panose="02010600040101010101" pitchFamily="2" charset="-122"/>
                <a:ea typeface="华文细黑" panose="02010600040101010101" pitchFamily="2" charset="-122"/>
              </a:rPr>
              <a:t>command.equals</a:t>
            </a:r>
            <a:r>
              <a:rPr lang="en-US" altLang="zh-CN" sz="2400" dirty="0" smtClean="0">
                <a:latin typeface="华文细黑" panose="02010600040101010101" pitchFamily="2" charset="-122"/>
                <a:ea typeface="华文细黑" panose="02010600040101010101" pitchFamily="2" charset="-122"/>
              </a:rPr>
              <a:t> (“</a:t>
            </a:r>
            <a:r>
              <a:rPr lang="en-US" altLang="zh-CN" sz="2400" dirty="0" err="1">
                <a:latin typeface="华文细黑" panose="02010600040101010101" pitchFamily="2" charset="-122"/>
                <a:ea typeface="华文细黑" panose="02010600040101010101" pitchFamily="2" charset="-122"/>
              </a:rPr>
              <a:t>drawCircle</a:t>
            </a:r>
            <a:r>
              <a:rPr lang="en-US" altLang="zh-CN" sz="2400" dirty="0" smtClean="0">
                <a:latin typeface="华文细黑" panose="02010600040101010101" pitchFamily="2" charset="-122"/>
                <a:ea typeface="华文细黑" panose="02010600040101010101" pitchFamily="2" charset="-122"/>
              </a:rPr>
              <a:t>”)  </a:t>
            </a:r>
            <a:r>
              <a:rPr lang="en-US" altLang="zh-CN" sz="2400" dirty="0">
                <a:latin typeface="华文细黑" panose="02010600040101010101" pitchFamily="2" charset="-122"/>
                <a:ea typeface="华文细黑" panose="02010600040101010101" pitchFamily="2" charset="-122"/>
              </a:rPr>
              <a:t>{</a:t>
            </a:r>
          </a:p>
          <a:p>
            <a:pPr marL="342900" indent="-342900" fontAlgn="base">
              <a:spcBef>
                <a:spcPct val="20000"/>
              </a:spcBef>
              <a:spcAft>
                <a:spcPct val="0"/>
              </a:spcAft>
              <a:buClr>
                <a:srgbClr val="FF3300"/>
              </a:buClr>
              <a:buSzPct val="70000"/>
              <a:buFont typeface="Wingdings" panose="05000000000000000000" pitchFamily="2" charset="2"/>
              <a:buNone/>
            </a:pPr>
            <a:r>
              <a:rPr lang="en-US" altLang="zh-CN" sz="2400" dirty="0">
                <a:latin typeface="华文细黑" panose="02010600040101010101" pitchFamily="2" charset="-122"/>
                <a:ea typeface="华文细黑" panose="02010600040101010101" pitchFamily="2" charset="-122"/>
              </a:rPr>
              <a:t>   </a:t>
            </a:r>
            <a:r>
              <a:rPr lang="en-US" altLang="zh-CN" sz="2400" dirty="0" smtClean="0">
                <a:latin typeface="华文细黑" panose="02010600040101010101" pitchFamily="2" charset="-122"/>
                <a:ea typeface="华文细黑" panose="02010600040101010101" pitchFamily="2" charset="-122"/>
              </a:rPr>
              <a:t>           </a:t>
            </a:r>
            <a:r>
              <a:rPr lang="en-US" altLang="zh-CN" sz="2400" dirty="0" err="1">
                <a:latin typeface="华文细黑" panose="02010600040101010101" pitchFamily="2" charset="-122"/>
                <a:ea typeface="华文细黑" panose="02010600040101010101" pitchFamily="2" charset="-122"/>
              </a:rPr>
              <a:t>drawCircle</a:t>
            </a:r>
            <a:r>
              <a:rPr lang="en-US" altLang="zh-CN" sz="2400" dirty="0">
                <a:latin typeface="华文细黑" panose="02010600040101010101" pitchFamily="2" charset="-122"/>
                <a:ea typeface="华文细黑" panose="02010600040101010101" pitchFamily="2" charset="-122"/>
              </a:rPr>
              <a:t>();</a:t>
            </a:r>
          </a:p>
          <a:p>
            <a:pPr marL="342900" indent="-342900" fontAlgn="base">
              <a:spcBef>
                <a:spcPct val="20000"/>
              </a:spcBef>
              <a:spcAft>
                <a:spcPct val="0"/>
              </a:spcAft>
              <a:buClr>
                <a:srgbClr val="FF3300"/>
              </a:buClr>
              <a:buSzPct val="70000"/>
              <a:buFont typeface="Wingdings" panose="05000000000000000000" pitchFamily="2" charset="2"/>
              <a:buNone/>
            </a:pPr>
            <a:r>
              <a:rPr lang="en-US" altLang="zh-CN" sz="2400" dirty="0">
                <a:latin typeface="华文细黑" panose="02010600040101010101" pitchFamily="2" charset="-122"/>
                <a:ea typeface="华文细黑" panose="02010600040101010101" pitchFamily="2" charset="-122"/>
              </a:rPr>
              <a:t> </a:t>
            </a:r>
            <a:r>
              <a:rPr lang="en-US" altLang="zh-CN" sz="2400" dirty="0" smtClean="0">
                <a:latin typeface="华文细黑" panose="02010600040101010101" pitchFamily="2" charset="-122"/>
                <a:ea typeface="华文细黑" panose="02010600040101010101" pitchFamily="2" charset="-122"/>
              </a:rPr>
              <a:t>       </a:t>
            </a:r>
            <a:r>
              <a:rPr lang="en-US" altLang="zh-CN" sz="2400" dirty="0">
                <a:latin typeface="华文细黑" panose="02010600040101010101" pitchFamily="2" charset="-122"/>
                <a:ea typeface="华文细黑" panose="02010600040101010101" pitchFamily="2" charset="-122"/>
              </a:rPr>
              <a:t>}</a:t>
            </a:r>
          </a:p>
          <a:p>
            <a:pPr marL="342900" indent="-342900" fontAlgn="base">
              <a:spcBef>
                <a:spcPct val="20000"/>
              </a:spcBef>
              <a:spcAft>
                <a:spcPct val="0"/>
              </a:spcAft>
              <a:buClr>
                <a:srgbClr val="FF3300"/>
              </a:buClr>
              <a:buSzPct val="70000"/>
              <a:buFont typeface="Wingdings" panose="05000000000000000000" pitchFamily="2" charset="2"/>
              <a:buNone/>
            </a:pPr>
            <a:r>
              <a:rPr lang="en-US" altLang="zh-CN" sz="2400" dirty="0">
                <a:latin typeface="华文细黑" panose="02010600040101010101" pitchFamily="2" charset="-122"/>
                <a:ea typeface="华文细黑" panose="02010600040101010101" pitchFamily="2" charset="-122"/>
              </a:rPr>
              <a:t>  </a:t>
            </a:r>
            <a:r>
              <a:rPr lang="en-US" altLang="zh-CN" sz="2400" dirty="0" smtClean="0">
                <a:latin typeface="华文细黑" panose="02010600040101010101" pitchFamily="2" charset="-122"/>
                <a:ea typeface="华文细黑" panose="02010600040101010101" pitchFamily="2" charset="-122"/>
              </a:rPr>
              <a:t>      </a:t>
            </a:r>
            <a:r>
              <a:rPr lang="en-US" altLang="zh-CN" sz="2400" dirty="0">
                <a:latin typeface="华文细黑" panose="02010600040101010101" pitchFamily="2" charset="-122"/>
                <a:ea typeface="华文细黑" panose="02010600040101010101" pitchFamily="2" charset="-122"/>
              </a:rPr>
              <a:t>else {</a:t>
            </a:r>
          </a:p>
          <a:p>
            <a:pPr marL="342900" indent="-342900" fontAlgn="base">
              <a:spcBef>
                <a:spcPct val="20000"/>
              </a:spcBef>
              <a:spcAft>
                <a:spcPct val="0"/>
              </a:spcAft>
              <a:buClr>
                <a:srgbClr val="FF3300"/>
              </a:buClr>
              <a:buSzPct val="70000"/>
              <a:buFont typeface="Wingdings" panose="05000000000000000000" pitchFamily="2" charset="2"/>
              <a:buNone/>
            </a:pPr>
            <a:r>
              <a:rPr lang="en-US" altLang="zh-CN" sz="2400" dirty="0">
                <a:latin typeface="华文细黑" panose="02010600040101010101" pitchFamily="2" charset="-122"/>
                <a:ea typeface="华文细黑" panose="02010600040101010101" pitchFamily="2" charset="-122"/>
              </a:rPr>
              <a:t>      </a:t>
            </a:r>
            <a:r>
              <a:rPr lang="en-US" altLang="zh-CN" sz="2400" dirty="0" smtClean="0">
                <a:latin typeface="华文细黑" panose="02010600040101010101" pitchFamily="2" charset="-122"/>
                <a:ea typeface="华文细黑" panose="02010600040101010101" pitchFamily="2" charset="-122"/>
              </a:rPr>
              <a:t>       </a:t>
            </a:r>
            <a:r>
              <a:rPr lang="en-US" altLang="zh-CN" sz="2400" dirty="0" err="1" smtClean="0">
                <a:latin typeface="华文细黑" panose="02010600040101010101" pitchFamily="2" charset="-122"/>
                <a:ea typeface="华文细黑" panose="02010600040101010101" pitchFamily="2" charset="-122"/>
              </a:rPr>
              <a:t>drawRectangle</a:t>
            </a:r>
            <a:r>
              <a:rPr lang="en-US" altLang="zh-CN" sz="2400" dirty="0">
                <a:latin typeface="华文细黑" panose="02010600040101010101" pitchFamily="2" charset="-122"/>
                <a:ea typeface="华文细黑" panose="02010600040101010101" pitchFamily="2" charset="-122"/>
              </a:rPr>
              <a:t>();</a:t>
            </a:r>
          </a:p>
          <a:p>
            <a:pPr marL="342900" indent="-342900" fontAlgn="base">
              <a:spcBef>
                <a:spcPct val="20000"/>
              </a:spcBef>
              <a:spcAft>
                <a:spcPct val="0"/>
              </a:spcAft>
              <a:buClr>
                <a:srgbClr val="FF3300"/>
              </a:buClr>
              <a:buSzPct val="70000"/>
              <a:buFont typeface="Wingdings" panose="05000000000000000000" pitchFamily="2" charset="2"/>
              <a:buNone/>
            </a:pPr>
            <a:r>
              <a:rPr lang="en-US" altLang="zh-CN" sz="2400" dirty="0">
                <a:latin typeface="华文细黑" panose="02010600040101010101" pitchFamily="2" charset="-122"/>
                <a:ea typeface="华文细黑" panose="02010600040101010101" pitchFamily="2" charset="-122"/>
              </a:rPr>
              <a:t>  </a:t>
            </a:r>
            <a:r>
              <a:rPr lang="en-US" altLang="zh-CN" sz="2400" dirty="0" smtClean="0">
                <a:latin typeface="华文细黑" panose="02010600040101010101" pitchFamily="2" charset="-122"/>
                <a:ea typeface="华文细黑" panose="02010600040101010101" pitchFamily="2" charset="-122"/>
              </a:rPr>
              <a:t>     </a:t>
            </a:r>
            <a:r>
              <a:rPr lang="en-US" altLang="zh-CN" sz="2400" dirty="0">
                <a:latin typeface="华文细黑" panose="02010600040101010101" pitchFamily="2" charset="-122"/>
                <a:ea typeface="华文细黑" panose="02010600040101010101" pitchFamily="2" charset="-122"/>
              </a:rPr>
              <a:t>}</a:t>
            </a:r>
          </a:p>
          <a:p>
            <a:pPr marL="342900" indent="-342900" fontAlgn="base">
              <a:spcBef>
                <a:spcPct val="20000"/>
              </a:spcBef>
              <a:spcAft>
                <a:spcPct val="0"/>
              </a:spcAft>
              <a:buClr>
                <a:srgbClr val="FF3300"/>
              </a:buClr>
              <a:buSzPct val="70000"/>
              <a:buFont typeface="Wingdings" panose="05000000000000000000" pitchFamily="2" charset="2"/>
              <a:buNone/>
            </a:pPr>
            <a:r>
              <a:rPr lang="en-US" altLang="zh-CN" sz="2400" dirty="0">
                <a:latin typeface="华文细黑" panose="02010600040101010101" pitchFamily="2" charset="-122"/>
                <a:ea typeface="华文细黑" panose="02010600040101010101" pitchFamily="2" charset="-122"/>
              </a:rPr>
              <a:t>}</a:t>
            </a:r>
          </a:p>
        </p:txBody>
      </p:sp>
      <p:sp>
        <p:nvSpPr>
          <p:cNvPr id="5" name="Rectangle 40"/>
          <p:cNvSpPr>
            <a:spLocks noChangeArrowheads="1"/>
          </p:cNvSpPr>
          <p:nvPr/>
        </p:nvSpPr>
        <p:spPr bwMode="auto">
          <a:xfrm>
            <a:off x="4276725" y="2257425"/>
            <a:ext cx="443865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fontAlgn="base">
              <a:lnSpc>
                <a:spcPct val="115000"/>
              </a:lnSpc>
              <a:spcBef>
                <a:spcPct val="20000"/>
              </a:spcBef>
              <a:spcAft>
                <a:spcPct val="20000"/>
              </a:spcAft>
              <a:buClr>
                <a:srgbClr val="800000"/>
              </a:buClr>
              <a:buSzPct val="70000"/>
              <a:buFont typeface="Wingdings" pitchFamily="2" charset="2"/>
              <a:buChar char="§"/>
            </a:pPr>
            <a:r>
              <a:rPr lang="zh-CN" altLang="en-US" sz="2000" b="0" dirty="0">
                <a:solidFill>
                  <a:srgbClr val="0000FF"/>
                </a:solidFill>
                <a:latin typeface="华文细黑" panose="02010600040101010101" pitchFamily="2" charset="-122"/>
                <a:ea typeface="华文细黑" panose="02010600040101010101" pitchFamily="2" charset="-122"/>
              </a:rPr>
              <a:t>只要方法</a:t>
            </a:r>
            <a:r>
              <a:rPr lang="en-US" altLang="zh-CN" sz="2000" b="0" dirty="0" err="1">
                <a:solidFill>
                  <a:srgbClr val="0000FF"/>
                </a:solidFill>
                <a:latin typeface="华文细黑" panose="02010600040101010101" pitchFamily="2" charset="-122"/>
                <a:ea typeface="华文细黑" panose="02010600040101010101" pitchFamily="2" charset="-122"/>
              </a:rPr>
              <a:t>routineX</a:t>
            </a:r>
            <a:r>
              <a:rPr lang="zh-CN" altLang="en-US" sz="2000" b="0" dirty="0">
                <a:solidFill>
                  <a:srgbClr val="0000FF"/>
                </a:solidFill>
                <a:latin typeface="华文细黑" panose="02010600040101010101" pitchFamily="2" charset="-122"/>
                <a:ea typeface="华文细黑" panose="02010600040101010101" pitchFamily="2" charset="-122"/>
              </a:rPr>
              <a:t>的任何调用者增加、删除等新的</a:t>
            </a:r>
            <a:r>
              <a:rPr lang="zh-CN" altLang="en-US" sz="2000" b="0" dirty="0" smtClean="0">
                <a:solidFill>
                  <a:srgbClr val="0000FF"/>
                </a:solidFill>
                <a:latin typeface="华文细黑" panose="02010600040101010101" pitchFamily="2" charset="-122"/>
                <a:ea typeface="华文细黑" panose="02010600040101010101" pitchFamily="2" charset="-122"/>
              </a:rPr>
              <a:t>命令，就要</a:t>
            </a:r>
            <a:r>
              <a:rPr lang="zh-CN" altLang="en-US" sz="2000" b="0" dirty="0">
                <a:solidFill>
                  <a:srgbClr val="0000FF"/>
                </a:solidFill>
                <a:latin typeface="华文细黑" panose="02010600040101010101" pitchFamily="2" charset="-122"/>
                <a:ea typeface="华文细黑" panose="02010600040101010101" pitchFamily="2" charset="-122"/>
              </a:rPr>
              <a:t>修改该方法</a:t>
            </a:r>
            <a:r>
              <a:rPr lang="en-US" altLang="zh-CN" sz="2000" b="0" dirty="0">
                <a:solidFill>
                  <a:srgbClr val="0000FF"/>
                </a:solidFill>
                <a:latin typeface="华文细黑" panose="02010600040101010101" pitchFamily="2" charset="-122"/>
                <a:ea typeface="华文细黑" panose="02010600040101010101" pitchFamily="2" charset="-122"/>
              </a:rPr>
              <a:t>.</a:t>
            </a:r>
          </a:p>
        </p:txBody>
      </p:sp>
      <p:sp>
        <p:nvSpPr>
          <p:cNvPr id="6" name="Rectangle 42"/>
          <p:cNvSpPr>
            <a:spLocks noChangeArrowheads="1"/>
          </p:cNvSpPr>
          <p:nvPr/>
        </p:nvSpPr>
        <p:spPr bwMode="auto">
          <a:xfrm>
            <a:off x="4276725" y="3409950"/>
            <a:ext cx="450532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342900" indent="-342900" fontAlgn="base">
              <a:lnSpc>
                <a:spcPct val="115000"/>
              </a:lnSpc>
              <a:spcBef>
                <a:spcPct val="20000"/>
              </a:spcBef>
              <a:spcAft>
                <a:spcPct val="20000"/>
              </a:spcAft>
              <a:buClr>
                <a:srgbClr val="800000"/>
              </a:buClr>
              <a:buSzPct val="70000"/>
              <a:buFont typeface="Wingdings" pitchFamily="2" charset="2"/>
              <a:buChar char="§"/>
            </a:pPr>
            <a:r>
              <a:rPr lang="zh-CN" altLang="en-US" sz="2000" b="0" dirty="0" smtClean="0">
                <a:solidFill>
                  <a:srgbClr val="0000FF"/>
                </a:solidFill>
                <a:latin typeface="华文细黑" panose="02010600040101010101" pitchFamily="2" charset="-122"/>
                <a:ea typeface="华文细黑" panose="02010600040101010101" pitchFamily="2" charset="-122"/>
              </a:rPr>
              <a:t>如果让</a:t>
            </a:r>
            <a:r>
              <a:rPr lang="en-US" altLang="zh-CN" sz="2000" b="0" dirty="0" err="1">
                <a:solidFill>
                  <a:srgbClr val="0000FF"/>
                </a:solidFill>
                <a:latin typeface="华文细黑" panose="02010600040101010101" pitchFamily="2" charset="-122"/>
                <a:ea typeface="华文细黑" panose="02010600040101010101" pitchFamily="2" charset="-122"/>
              </a:rPr>
              <a:t>routineX</a:t>
            </a:r>
            <a:r>
              <a:rPr lang="zh-CN" altLang="en-US" sz="2000" b="0" dirty="0">
                <a:solidFill>
                  <a:srgbClr val="0000FF"/>
                </a:solidFill>
                <a:latin typeface="华文细黑" panose="02010600040101010101" pitchFamily="2" charset="-122"/>
                <a:ea typeface="华文细黑" panose="02010600040101010101" pitchFamily="2" charset="-122"/>
              </a:rPr>
              <a:t>的调用者直接调用</a:t>
            </a:r>
            <a:r>
              <a:rPr lang="en-US" altLang="zh-CN" sz="2000" b="0" dirty="0" err="1">
                <a:solidFill>
                  <a:srgbClr val="0000FF"/>
                </a:solidFill>
                <a:latin typeface="华文细黑" panose="02010600040101010101" pitchFamily="2" charset="-122"/>
                <a:ea typeface="华文细黑" panose="02010600040101010101" pitchFamily="2" charset="-122"/>
              </a:rPr>
              <a:t>drawCircle</a:t>
            </a:r>
            <a:r>
              <a:rPr lang="zh-CN" altLang="en-US" sz="2000" b="0" dirty="0">
                <a:solidFill>
                  <a:srgbClr val="0000FF"/>
                </a:solidFill>
                <a:latin typeface="华文细黑" panose="02010600040101010101" pitchFamily="2" charset="-122"/>
                <a:ea typeface="华文细黑" panose="02010600040101010101" pitchFamily="2" charset="-122"/>
              </a:rPr>
              <a:t>或</a:t>
            </a:r>
            <a:r>
              <a:rPr lang="en-US" altLang="zh-CN" sz="2000" b="0" dirty="0" err="1">
                <a:solidFill>
                  <a:srgbClr val="0000FF"/>
                </a:solidFill>
                <a:latin typeface="华文细黑" panose="02010600040101010101" pitchFamily="2" charset="-122"/>
                <a:ea typeface="华文细黑" panose="02010600040101010101" pitchFamily="2" charset="-122"/>
              </a:rPr>
              <a:t>drawRectangle</a:t>
            </a:r>
            <a:r>
              <a:rPr lang="zh-CN" altLang="en-US" sz="2000" b="0" dirty="0">
                <a:solidFill>
                  <a:srgbClr val="0000FF"/>
                </a:solidFill>
                <a:latin typeface="华文细黑" panose="02010600040101010101" pitchFamily="2" charset="-122"/>
                <a:ea typeface="华文细黑" panose="02010600040101010101" pitchFamily="2" charset="-122"/>
              </a:rPr>
              <a:t>方法可降低耦合</a:t>
            </a:r>
          </a:p>
        </p:txBody>
      </p:sp>
      <p:sp>
        <p:nvSpPr>
          <p:cNvPr id="7" name="Rectangle 43"/>
          <p:cNvSpPr>
            <a:spLocks noChangeArrowheads="1"/>
          </p:cNvSpPr>
          <p:nvPr/>
        </p:nvSpPr>
        <p:spPr bwMode="auto">
          <a:xfrm>
            <a:off x="558006" y="4913312"/>
            <a:ext cx="8224044" cy="121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fontAlgn="base">
              <a:lnSpc>
                <a:spcPct val="115000"/>
              </a:lnSpc>
              <a:spcBef>
                <a:spcPct val="20000"/>
              </a:spcBef>
              <a:spcAft>
                <a:spcPct val="20000"/>
              </a:spcAft>
              <a:buClr>
                <a:srgbClr val="800000"/>
              </a:buClr>
              <a:buSzPct val="70000"/>
              <a:buFont typeface="Wingdings" pitchFamily="2" charset="2"/>
              <a:buChar char="§"/>
            </a:pPr>
            <a:r>
              <a:rPr lang="zh-CN" altLang="en-US" sz="2400" b="0" dirty="0">
                <a:solidFill>
                  <a:srgbClr val="0000FF"/>
                </a:solidFill>
                <a:latin typeface="华文细黑" panose="02010600040101010101" pitchFamily="2" charset="-122"/>
                <a:ea typeface="华文细黑" panose="02010600040101010101" pitchFamily="2" charset="-122"/>
              </a:rPr>
              <a:t>使用多态</a:t>
            </a:r>
            <a:r>
              <a:rPr lang="zh-CN" altLang="en-US" sz="2400" b="0" dirty="0">
                <a:latin typeface="华文细黑" panose="02010600040101010101" pitchFamily="2" charset="-122"/>
                <a:ea typeface="华文细黑" panose="02010600040101010101" pitchFamily="2" charset="-122"/>
              </a:rPr>
              <a:t>，构建两个独立的类</a:t>
            </a:r>
            <a:r>
              <a:rPr lang="en-US" altLang="zh-CN" sz="2400" b="0" dirty="0">
                <a:latin typeface="华文细黑" panose="02010600040101010101" pitchFamily="2" charset="-122"/>
                <a:ea typeface="华文细黑" panose="02010600040101010101" pitchFamily="2" charset="-122"/>
              </a:rPr>
              <a:t>Circle</a:t>
            </a:r>
            <a:r>
              <a:rPr lang="zh-CN" altLang="en-US" sz="2400" b="0" dirty="0">
                <a:latin typeface="华文细黑" panose="02010600040101010101" pitchFamily="2" charset="-122"/>
                <a:ea typeface="华文细黑" panose="02010600040101010101" pitchFamily="2" charset="-122"/>
              </a:rPr>
              <a:t>和</a:t>
            </a:r>
            <a:r>
              <a:rPr lang="en-US" altLang="zh-CN" sz="2400" b="0" dirty="0" smtClean="0">
                <a:latin typeface="华文细黑" panose="02010600040101010101" pitchFamily="2" charset="-122"/>
                <a:ea typeface="华文细黑" panose="02010600040101010101" pitchFamily="2" charset="-122"/>
              </a:rPr>
              <a:t>Rectangle</a:t>
            </a:r>
            <a:r>
              <a:rPr lang="zh-CN" altLang="en-US" sz="2400" b="0" dirty="0" smtClean="0">
                <a:latin typeface="华文细黑" panose="02010600040101010101" pitchFamily="2" charset="-122"/>
                <a:ea typeface="华文细黑" panose="02010600040101010101" pitchFamily="2" charset="-122"/>
              </a:rPr>
              <a:t>，每个</a:t>
            </a:r>
            <a:r>
              <a:rPr lang="zh-CN" altLang="en-US" sz="2400" b="0" dirty="0">
                <a:latin typeface="华文细黑" panose="02010600040101010101" pitchFamily="2" charset="-122"/>
                <a:ea typeface="华文细黑" panose="02010600040101010101" pitchFamily="2" charset="-122"/>
              </a:rPr>
              <a:t>类实现</a:t>
            </a:r>
            <a:r>
              <a:rPr lang="en-US" altLang="zh-CN" sz="2400" b="0" dirty="0">
                <a:latin typeface="华文细黑" panose="02010600040101010101" pitchFamily="2" charset="-122"/>
                <a:ea typeface="华文细黑" panose="02010600040101010101" pitchFamily="2" charset="-122"/>
              </a:rPr>
              <a:t>draw</a:t>
            </a:r>
            <a:r>
              <a:rPr lang="zh-CN" altLang="en-US" sz="2400" b="0" dirty="0">
                <a:latin typeface="华文细黑" panose="02010600040101010101" pitchFamily="2" charset="-122"/>
                <a:ea typeface="华文细黑" panose="02010600040101010101" pitchFamily="2" charset="-122"/>
              </a:rPr>
              <a:t>方法。</a:t>
            </a:r>
            <a:r>
              <a:rPr lang="en-US" altLang="zh-CN" sz="2400" b="0" dirty="0" err="1">
                <a:latin typeface="华文细黑" panose="02010600040101010101" pitchFamily="2" charset="-122"/>
                <a:ea typeface="华文细黑" panose="02010600040101010101" pitchFamily="2" charset="-122"/>
              </a:rPr>
              <a:t>routineX</a:t>
            </a:r>
            <a:r>
              <a:rPr lang="zh-CN" altLang="en-US" sz="2400" b="0" dirty="0">
                <a:latin typeface="华文细黑" panose="02010600040101010101" pitchFamily="2" charset="-122"/>
                <a:ea typeface="华文细黑" panose="02010600040101010101" pitchFamily="2" charset="-122"/>
              </a:rPr>
              <a:t>类可由系统决定调用哪个类的</a:t>
            </a:r>
            <a:r>
              <a:rPr lang="en-US" altLang="zh-CN" sz="2400" b="0" dirty="0">
                <a:latin typeface="华文细黑" panose="02010600040101010101" pitchFamily="2" charset="-122"/>
                <a:ea typeface="华文细黑" panose="02010600040101010101" pitchFamily="2" charset="-122"/>
              </a:rPr>
              <a:t>draw</a:t>
            </a:r>
            <a:r>
              <a:rPr lang="zh-CN" altLang="en-US" sz="2400" b="0" dirty="0">
                <a:latin typeface="华文细黑" panose="02010600040101010101" pitchFamily="2" charset="-122"/>
                <a:ea typeface="华文细黑" panose="02010600040101010101" pitchFamily="2" charset="-122"/>
              </a:rPr>
              <a:t>方法</a:t>
            </a:r>
            <a:r>
              <a:rPr lang="en-US" altLang="zh-CN" sz="2400" b="0" dirty="0">
                <a:latin typeface="华文细黑" panose="02010600040101010101" pitchFamily="2" charset="-122"/>
                <a:ea typeface="华文细黑" panose="02010600040101010101" pitchFamily="2" charset="-122"/>
              </a:rPr>
              <a:t>.</a:t>
            </a:r>
          </a:p>
        </p:txBody>
      </p:sp>
    </p:spTree>
    <p:extLst>
      <p:ext uri="{BB962C8B-B14F-4D97-AF65-F5344CB8AC3E}">
        <p14:creationId xmlns:p14="http://schemas.microsoft.com/office/powerpoint/2010/main" val="173417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5</a:t>
            </a:r>
            <a:r>
              <a:rPr lang="zh-CN" altLang="en-US" dirty="0"/>
              <a:t>）外部耦合 </a:t>
            </a:r>
            <a:r>
              <a:rPr lang="en-US" altLang="zh-CN" dirty="0"/>
              <a:t>External Coupling</a:t>
            </a:r>
            <a:endParaRPr lang="zh-CN" altLang="en-US" dirty="0"/>
          </a:p>
        </p:txBody>
      </p:sp>
      <p:sp>
        <p:nvSpPr>
          <p:cNvPr id="3" name="内容占位符 2"/>
          <p:cNvSpPr>
            <a:spLocks noGrp="1"/>
          </p:cNvSpPr>
          <p:nvPr>
            <p:ph idx="1"/>
          </p:nvPr>
        </p:nvSpPr>
        <p:spPr>
          <a:xfrm>
            <a:off x="684213" y="1412875"/>
            <a:ext cx="7920037" cy="4692650"/>
          </a:xfrm>
        </p:spPr>
        <p:txBody>
          <a:bodyPr/>
          <a:lstStyle/>
          <a:p>
            <a:r>
              <a:rPr lang="zh-CN" altLang="en-US" sz="2400" dirty="0"/>
              <a:t>一组模块访问同一</a:t>
            </a:r>
            <a:r>
              <a:rPr lang="zh-CN" altLang="en-US" sz="2400" dirty="0">
                <a:solidFill>
                  <a:srgbClr val="0000FF"/>
                </a:solidFill>
              </a:rPr>
              <a:t>全局变量</a:t>
            </a:r>
            <a:r>
              <a:rPr lang="zh-CN" altLang="en-US" sz="2400" dirty="0"/>
              <a:t>而不是同一</a:t>
            </a:r>
            <a:r>
              <a:rPr lang="zh-CN" altLang="en-US" sz="2400" dirty="0" smtClean="0"/>
              <a:t>全局</a:t>
            </a:r>
            <a:r>
              <a:rPr lang="zh-CN" altLang="en-US" sz="2400" dirty="0"/>
              <a:t>数据结构，</a:t>
            </a:r>
            <a:r>
              <a:rPr lang="zh-CN" altLang="en-US" sz="2400" dirty="0">
                <a:solidFill>
                  <a:srgbClr val="0000FF"/>
                </a:solidFill>
              </a:rPr>
              <a:t>而且不是通过参数表传递该</a:t>
            </a:r>
            <a:r>
              <a:rPr lang="zh-CN" altLang="en-US" sz="2400" dirty="0" smtClean="0">
                <a:solidFill>
                  <a:srgbClr val="0000FF"/>
                </a:solidFill>
              </a:rPr>
              <a:t>全局变量</a:t>
            </a:r>
            <a:r>
              <a:rPr lang="zh-CN" altLang="en-US" sz="2400" dirty="0"/>
              <a:t>的信息，则称之为外部耦合。</a:t>
            </a:r>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zh-CN" altLang="en-US" sz="2400" dirty="0"/>
          </a:p>
        </p:txBody>
      </p:sp>
      <p:grpSp>
        <p:nvGrpSpPr>
          <p:cNvPr id="4" name="Group 38"/>
          <p:cNvGrpSpPr>
            <a:grpSpLocks/>
          </p:cNvGrpSpPr>
          <p:nvPr/>
        </p:nvGrpSpPr>
        <p:grpSpPr bwMode="auto">
          <a:xfrm>
            <a:off x="1459706" y="2779714"/>
            <a:ext cx="6197600" cy="2136775"/>
            <a:chOff x="1152" y="1961"/>
            <a:chExt cx="3904" cy="1346"/>
          </a:xfrm>
        </p:grpSpPr>
        <p:sp>
          <p:nvSpPr>
            <p:cNvPr id="5" name="AutoShape 9"/>
            <p:cNvSpPr>
              <a:spLocks noChangeArrowheads="1"/>
            </p:cNvSpPr>
            <p:nvPr/>
          </p:nvSpPr>
          <p:spPr bwMode="auto">
            <a:xfrm>
              <a:off x="2256" y="2192"/>
              <a:ext cx="1262" cy="875"/>
            </a:xfrm>
            <a:prstGeom prst="cloudCallout">
              <a:avLst>
                <a:gd name="adj1" fmla="val 9546"/>
                <a:gd name="adj2" fmla="val 11255"/>
              </a:avLst>
            </a:prstGeom>
            <a:solidFill>
              <a:srgbClr val="FFFFFF"/>
            </a:solidFill>
            <a:ln w="22225">
              <a:solidFill>
                <a:srgbClr val="000000"/>
              </a:solidFill>
              <a:round/>
              <a:headEnd type="none" w="sm" len="sm"/>
              <a:tailEnd type="none" w="sm" len="sm"/>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zh-CN" sz="24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 name="Freeform 10"/>
            <p:cNvSpPr>
              <a:spLocks/>
            </p:cNvSpPr>
            <p:nvPr/>
          </p:nvSpPr>
          <p:spPr bwMode="auto">
            <a:xfrm>
              <a:off x="2748" y="2368"/>
              <a:ext cx="684" cy="630"/>
            </a:xfrm>
            <a:custGeom>
              <a:avLst/>
              <a:gdLst>
                <a:gd name="T0" fmla="*/ 256 w 787"/>
                <a:gd name="T1" fmla="*/ 607 h 620"/>
                <a:gd name="T2" fmla="*/ 20 w 787"/>
                <a:gd name="T3" fmla="*/ 468 h 620"/>
                <a:gd name="T4" fmla="*/ 138 w 787"/>
                <a:gd name="T5" fmla="*/ 54 h 620"/>
                <a:gd name="T6" fmla="*/ 612 w 787"/>
                <a:gd name="T7" fmla="*/ 145 h 620"/>
                <a:gd name="T8" fmla="*/ 572 w 787"/>
                <a:gd name="T9" fmla="*/ 514 h 620"/>
                <a:gd name="T10" fmla="*/ 415 w 787"/>
                <a:gd name="T11" fmla="*/ 607 h 620"/>
                <a:gd name="T12" fmla="*/ 256 w 787"/>
                <a:gd name="T13" fmla="*/ 607 h 620"/>
                <a:gd name="T14" fmla="*/ 0 60000 65536"/>
                <a:gd name="T15" fmla="*/ 0 60000 65536"/>
                <a:gd name="T16" fmla="*/ 0 60000 65536"/>
                <a:gd name="T17" fmla="*/ 0 60000 65536"/>
                <a:gd name="T18" fmla="*/ 0 60000 65536"/>
                <a:gd name="T19" fmla="*/ 0 60000 65536"/>
                <a:gd name="T20" fmla="*/ 0 60000 65536"/>
                <a:gd name="T21" fmla="*/ 0 w 787"/>
                <a:gd name="T22" fmla="*/ 0 h 620"/>
                <a:gd name="T23" fmla="*/ 787 w 787"/>
                <a:gd name="T24" fmla="*/ 620 h 6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7" h="620">
                  <a:moveTo>
                    <a:pt x="295" y="597"/>
                  </a:moveTo>
                  <a:cubicBezTo>
                    <a:pt x="219" y="574"/>
                    <a:pt x="46" y="552"/>
                    <a:pt x="23" y="461"/>
                  </a:cubicBezTo>
                  <a:cubicBezTo>
                    <a:pt x="0" y="370"/>
                    <a:pt x="46" y="106"/>
                    <a:pt x="159" y="53"/>
                  </a:cubicBezTo>
                  <a:cubicBezTo>
                    <a:pt x="272" y="0"/>
                    <a:pt x="621" y="67"/>
                    <a:pt x="704" y="143"/>
                  </a:cubicBezTo>
                  <a:cubicBezTo>
                    <a:pt x="787" y="219"/>
                    <a:pt x="696" y="431"/>
                    <a:pt x="658" y="506"/>
                  </a:cubicBezTo>
                  <a:cubicBezTo>
                    <a:pt x="620" y="581"/>
                    <a:pt x="537" y="582"/>
                    <a:pt x="477" y="597"/>
                  </a:cubicBezTo>
                  <a:cubicBezTo>
                    <a:pt x="417" y="612"/>
                    <a:pt x="371" y="620"/>
                    <a:pt x="295" y="597"/>
                  </a:cubicBezTo>
                  <a:close/>
                </a:path>
              </a:pathLst>
            </a:custGeom>
            <a:solidFill>
              <a:srgbClr val="FFFFFF"/>
            </a:solidFill>
            <a:ln w="22225">
              <a:solidFill>
                <a:srgbClr val="000000"/>
              </a:solidFill>
              <a:round/>
              <a:headEnd type="none" w="sm" len="sm"/>
              <a:tailEnd type="none" w="sm" len="sm"/>
            </a:ln>
          </p:spPr>
          <p:txBody>
            <a:bodyPr wrap="none"/>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7" name="Text Box 11"/>
            <p:cNvSpPr txBox="1">
              <a:spLocks noChangeArrowheads="1"/>
            </p:cNvSpPr>
            <p:nvPr/>
          </p:nvSpPr>
          <p:spPr bwMode="auto">
            <a:xfrm>
              <a:off x="1507" y="2191"/>
              <a:ext cx="237" cy="233"/>
            </a:xfrm>
            <a:prstGeom prst="rect">
              <a:avLst/>
            </a:prstGeom>
            <a:solidFill>
              <a:srgbClr val="E7FFE7"/>
            </a:solidFill>
            <a:ln w="22225" algn="ctr">
              <a:solidFill>
                <a:srgbClr val="336600"/>
              </a:solidFill>
              <a:miter lim="800000"/>
              <a:headEnd type="none" w="sm" len="sm"/>
              <a:tailEnd type="none" w="sm" len="sm"/>
            </a:ln>
          </p:spPr>
          <p:txBody>
            <a:bodyPr lIns="0" tIns="0" rIns="0" bIns="0" anchor="ctr" anchorCtr="1">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1" lang="en-US" altLang="zh-CN" sz="2400" b="0" i="0" u="none" strike="noStrike" kern="0" cap="none" spc="0" normalizeH="0" baseline="0" noProof="0">
                  <a:ln>
                    <a:noFill/>
                  </a:ln>
                  <a:solidFill>
                    <a:srgbClr val="003300"/>
                  </a:solidFill>
                  <a:effectLst/>
                  <a:uLnTx/>
                  <a:uFillTx/>
                  <a:latin typeface="华文细黑" panose="02010600040101010101" pitchFamily="2" charset="-122"/>
                  <a:ea typeface="华文细黑" panose="02010600040101010101" pitchFamily="2" charset="-122"/>
                </a:rPr>
                <a:t>A</a:t>
              </a:r>
            </a:p>
          </p:txBody>
        </p:sp>
        <p:sp>
          <p:nvSpPr>
            <p:cNvPr id="8" name="Text Box 12"/>
            <p:cNvSpPr txBox="1">
              <a:spLocks noChangeArrowheads="1"/>
            </p:cNvSpPr>
            <p:nvPr/>
          </p:nvSpPr>
          <p:spPr bwMode="auto">
            <a:xfrm>
              <a:off x="3557" y="3074"/>
              <a:ext cx="237" cy="233"/>
            </a:xfrm>
            <a:prstGeom prst="rect">
              <a:avLst/>
            </a:prstGeom>
            <a:solidFill>
              <a:srgbClr val="E7FFE7"/>
            </a:solidFill>
            <a:ln w="22225" algn="ctr">
              <a:solidFill>
                <a:srgbClr val="336600"/>
              </a:solidFill>
              <a:miter lim="800000"/>
              <a:headEnd type="none" w="sm" len="sm"/>
              <a:tailEnd type="none" w="sm" len="sm"/>
            </a:ln>
          </p:spPr>
          <p:txBody>
            <a:bodyPr lIns="0" tIns="0" rIns="0" bIns="0" anchor="ctr" anchorCtr="1">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1" lang="en-US" altLang="zh-CN" sz="2400" b="0" i="0" u="none" strike="noStrike" kern="0" cap="none" spc="0" normalizeH="0" baseline="0" noProof="0">
                  <a:ln>
                    <a:noFill/>
                  </a:ln>
                  <a:solidFill>
                    <a:srgbClr val="003300"/>
                  </a:solidFill>
                  <a:effectLst/>
                  <a:uLnTx/>
                  <a:uFillTx/>
                  <a:latin typeface="华文细黑" panose="02010600040101010101" pitchFamily="2" charset="-122"/>
                  <a:ea typeface="华文细黑" panose="02010600040101010101" pitchFamily="2" charset="-122"/>
                </a:rPr>
                <a:t>N</a:t>
              </a:r>
            </a:p>
          </p:txBody>
        </p:sp>
        <p:sp>
          <p:nvSpPr>
            <p:cNvPr id="9" name="Text Box 13"/>
            <p:cNvSpPr txBox="1">
              <a:spLocks noChangeArrowheads="1"/>
            </p:cNvSpPr>
            <p:nvPr/>
          </p:nvSpPr>
          <p:spPr bwMode="auto">
            <a:xfrm>
              <a:off x="4266" y="2521"/>
              <a:ext cx="236" cy="233"/>
            </a:xfrm>
            <a:prstGeom prst="rect">
              <a:avLst/>
            </a:prstGeom>
            <a:solidFill>
              <a:srgbClr val="E7FFE7"/>
            </a:solidFill>
            <a:ln w="22225" algn="ctr">
              <a:solidFill>
                <a:srgbClr val="336600"/>
              </a:solidFill>
              <a:miter lim="800000"/>
              <a:headEnd type="none" w="sm" len="sm"/>
              <a:tailEnd type="none" w="sm" len="sm"/>
            </a:ln>
          </p:spPr>
          <p:txBody>
            <a:bodyPr lIns="0" tIns="0" rIns="0" bIns="0" anchor="ctr" anchorCtr="1">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1" lang="en-US" altLang="zh-CN" sz="2400" b="0" i="0" u="none" strike="noStrike" kern="0" cap="none" spc="0" normalizeH="0" baseline="0" noProof="0">
                  <a:ln>
                    <a:noFill/>
                  </a:ln>
                  <a:solidFill>
                    <a:srgbClr val="003300"/>
                  </a:solidFill>
                  <a:effectLst/>
                  <a:uLnTx/>
                  <a:uFillTx/>
                  <a:latin typeface="华文细黑" panose="02010600040101010101" pitchFamily="2" charset="-122"/>
                  <a:ea typeface="华文细黑" panose="02010600040101010101" pitchFamily="2" charset="-122"/>
                </a:rPr>
                <a:t>M</a:t>
              </a:r>
            </a:p>
          </p:txBody>
        </p:sp>
        <p:sp>
          <p:nvSpPr>
            <p:cNvPr id="10" name="Text Box 14"/>
            <p:cNvSpPr txBox="1">
              <a:spLocks noChangeArrowheads="1"/>
            </p:cNvSpPr>
            <p:nvPr/>
          </p:nvSpPr>
          <p:spPr bwMode="auto">
            <a:xfrm>
              <a:off x="3557" y="2521"/>
              <a:ext cx="237" cy="233"/>
            </a:xfrm>
            <a:prstGeom prst="rect">
              <a:avLst/>
            </a:prstGeom>
            <a:solidFill>
              <a:srgbClr val="E7FFE7"/>
            </a:solidFill>
            <a:ln w="22225" algn="ctr">
              <a:solidFill>
                <a:srgbClr val="336600"/>
              </a:solidFill>
              <a:miter lim="800000"/>
              <a:headEnd type="none" w="sm" len="sm"/>
              <a:tailEnd type="none" w="sm" len="sm"/>
            </a:ln>
          </p:spPr>
          <p:txBody>
            <a:bodyPr lIns="0" tIns="0" rIns="0" bIns="0" anchor="ctr" anchorCtr="1">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1" lang="en-US" altLang="zh-CN" sz="24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L</a:t>
              </a:r>
            </a:p>
          </p:txBody>
        </p:sp>
        <p:sp>
          <p:nvSpPr>
            <p:cNvPr id="11" name="Text Box 15"/>
            <p:cNvSpPr txBox="1">
              <a:spLocks noChangeArrowheads="1"/>
            </p:cNvSpPr>
            <p:nvPr/>
          </p:nvSpPr>
          <p:spPr bwMode="auto">
            <a:xfrm>
              <a:off x="2415" y="3074"/>
              <a:ext cx="236" cy="233"/>
            </a:xfrm>
            <a:prstGeom prst="rect">
              <a:avLst/>
            </a:prstGeom>
            <a:solidFill>
              <a:srgbClr val="E7FFE7"/>
            </a:solidFill>
            <a:ln w="22225" algn="ctr">
              <a:solidFill>
                <a:srgbClr val="336600"/>
              </a:solidFill>
              <a:miter lim="800000"/>
              <a:headEnd type="none" w="sm" len="sm"/>
              <a:tailEnd type="none" w="sm" len="sm"/>
            </a:ln>
          </p:spPr>
          <p:txBody>
            <a:bodyPr lIns="0" tIns="0" rIns="0" bIns="0" anchor="ctr" anchorCtr="1">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1" lang="en-US" altLang="zh-CN"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F</a:t>
              </a:r>
            </a:p>
          </p:txBody>
        </p:sp>
        <p:sp>
          <p:nvSpPr>
            <p:cNvPr id="12" name="Text Box 16"/>
            <p:cNvSpPr txBox="1">
              <a:spLocks noChangeArrowheads="1"/>
            </p:cNvSpPr>
            <p:nvPr/>
          </p:nvSpPr>
          <p:spPr bwMode="auto">
            <a:xfrm>
              <a:off x="1823" y="3074"/>
              <a:ext cx="237" cy="233"/>
            </a:xfrm>
            <a:prstGeom prst="rect">
              <a:avLst/>
            </a:prstGeom>
            <a:solidFill>
              <a:srgbClr val="E7FFE7"/>
            </a:solidFill>
            <a:ln w="22225" algn="ctr">
              <a:solidFill>
                <a:srgbClr val="336600"/>
              </a:solidFill>
              <a:miter lim="800000"/>
              <a:headEnd type="none" w="sm" len="sm"/>
              <a:tailEnd type="none" w="sm" len="sm"/>
            </a:ln>
          </p:spPr>
          <p:txBody>
            <a:bodyPr lIns="0" tIns="0" rIns="0" bIns="0" anchor="ctr" anchorCtr="1">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1" lang="en-US" altLang="zh-CN" sz="2400" b="0" i="0" u="none" strike="noStrike" kern="0" cap="none" spc="0" normalizeH="0" baseline="0" noProof="0">
                  <a:ln>
                    <a:noFill/>
                  </a:ln>
                  <a:solidFill>
                    <a:srgbClr val="003300"/>
                  </a:solidFill>
                  <a:effectLst/>
                  <a:uLnTx/>
                  <a:uFillTx/>
                  <a:latin typeface="华文细黑" panose="02010600040101010101" pitchFamily="2" charset="-122"/>
                  <a:ea typeface="华文细黑" panose="02010600040101010101" pitchFamily="2" charset="-122"/>
                </a:rPr>
                <a:t>E</a:t>
              </a:r>
            </a:p>
          </p:txBody>
        </p:sp>
        <p:sp>
          <p:nvSpPr>
            <p:cNvPr id="13" name="Text Box 17"/>
            <p:cNvSpPr txBox="1">
              <a:spLocks noChangeArrowheads="1"/>
            </p:cNvSpPr>
            <p:nvPr/>
          </p:nvSpPr>
          <p:spPr bwMode="auto">
            <a:xfrm>
              <a:off x="1152" y="3074"/>
              <a:ext cx="239" cy="233"/>
            </a:xfrm>
            <a:prstGeom prst="rect">
              <a:avLst/>
            </a:prstGeom>
            <a:solidFill>
              <a:srgbClr val="E7FFE7"/>
            </a:solidFill>
            <a:ln w="22225" algn="ctr">
              <a:solidFill>
                <a:srgbClr val="336600"/>
              </a:solidFill>
              <a:miter lim="800000"/>
              <a:headEnd type="none" w="sm" len="sm"/>
              <a:tailEnd type="none" w="sm" len="sm"/>
            </a:ln>
          </p:spPr>
          <p:txBody>
            <a:bodyPr lIns="0" tIns="0" rIns="0" bIns="0" anchor="ctr" anchorCtr="1">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1" lang="en-US" altLang="zh-CN" sz="2400" b="0" i="0" u="none" strike="noStrike" kern="0" cap="none" spc="0" normalizeH="0" baseline="0" noProof="0">
                  <a:ln>
                    <a:noFill/>
                  </a:ln>
                  <a:solidFill>
                    <a:srgbClr val="003300"/>
                  </a:solidFill>
                  <a:effectLst/>
                  <a:uLnTx/>
                  <a:uFillTx/>
                  <a:latin typeface="华文细黑" panose="02010600040101010101" pitchFamily="2" charset="-122"/>
                  <a:ea typeface="华文细黑" panose="02010600040101010101" pitchFamily="2" charset="-122"/>
                </a:rPr>
                <a:t>D</a:t>
              </a:r>
            </a:p>
          </p:txBody>
        </p:sp>
        <p:sp>
          <p:nvSpPr>
            <p:cNvPr id="14" name="Text Box 18"/>
            <p:cNvSpPr txBox="1">
              <a:spLocks noChangeArrowheads="1"/>
            </p:cNvSpPr>
            <p:nvPr/>
          </p:nvSpPr>
          <p:spPr bwMode="auto">
            <a:xfrm>
              <a:off x="1823" y="2569"/>
              <a:ext cx="237" cy="233"/>
            </a:xfrm>
            <a:prstGeom prst="rect">
              <a:avLst/>
            </a:prstGeom>
            <a:solidFill>
              <a:srgbClr val="E7FFE7"/>
            </a:solidFill>
            <a:ln w="22225" algn="ctr">
              <a:solidFill>
                <a:srgbClr val="336600"/>
              </a:solidFill>
              <a:miter lim="800000"/>
              <a:headEnd type="none" w="sm" len="sm"/>
              <a:tailEnd type="none" w="sm" len="sm"/>
            </a:ln>
          </p:spPr>
          <p:txBody>
            <a:bodyPr lIns="0" tIns="0" rIns="0" bIns="0" anchor="ctr" anchorCtr="1">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1" lang="en-US" altLang="zh-CN" sz="2400" b="0" i="0" u="none" strike="noStrike" kern="0" cap="none" spc="0" normalizeH="0" baseline="0" noProof="0" dirty="0">
                  <a:ln>
                    <a:noFill/>
                  </a:ln>
                  <a:solidFill>
                    <a:srgbClr val="003300"/>
                  </a:solidFill>
                  <a:effectLst/>
                  <a:uLnTx/>
                  <a:uFillTx/>
                  <a:latin typeface="华文细黑" panose="02010600040101010101" pitchFamily="2" charset="-122"/>
                  <a:ea typeface="华文细黑" panose="02010600040101010101" pitchFamily="2" charset="-122"/>
                </a:rPr>
                <a:t>C</a:t>
              </a:r>
            </a:p>
          </p:txBody>
        </p:sp>
        <p:sp>
          <p:nvSpPr>
            <p:cNvPr id="15" name="Text Box 19"/>
            <p:cNvSpPr txBox="1">
              <a:spLocks noChangeArrowheads="1"/>
            </p:cNvSpPr>
            <p:nvPr/>
          </p:nvSpPr>
          <p:spPr bwMode="auto">
            <a:xfrm>
              <a:off x="1152" y="2569"/>
              <a:ext cx="239" cy="233"/>
            </a:xfrm>
            <a:prstGeom prst="rect">
              <a:avLst/>
            </a:prstGeom>
            <a:solidFill>
              <a:srgbClr val="E7FFE7"/>
            </a:solidFill>
            <a:ln w="22225" algn="ctr">
              <a:solidFill>
                <a:srgbClr val="336600"/>
              </a:solidFill>
              <a:miter lim="800000"/>
              <a:headEnd type="none" w="sm" len="sm"/>
              <a:tailEnd type="none" w="sm" len="sm"/>
            </a:ln>
          </p:spPr>
          <p:txBody>
            <a:bodyPr lIns="0" tIns="0" rIns="0" bIns="0" anchor="ctr" anchorCtr="1">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1" lang="en-US" altLang="zh-CN" sz="2400" b="0" i="0" u="none" strike="noStrike" kern="0" cap="none" spc="0" normalizeH="0" baseline="0" noProof="0">
                  <a:ln>
                    <a:noFill/>
                  </a:ln>
                  <a:solidFill>
                    <a:srgbClr val="003300"/>
                  </a:solidFill>
                  <a:effectLst/>
                  <a:uLnTx/>
                  <a:uFillTx/>
                  <a:latin typeface="华文细黑" panose="02010600040101010101" pitchFamily="2" charset="-122"/>
                  <a:ea typeface="华文细黑" panose="02010600040101010101" pitchFamily="2" charset="-122"/>
                </a:rPr>
                <a:t>B</a:t>
              </a:r>
            </a:p>
          </p:txBody>
        </p:sp>
        <p:sp>
          <p:nvSpPr>
            <p:cNvPr id="16" name="Text Box 20"/>
            <p:cNvSpPr txBox="1">
              <a:spLocks noChangeArrowheads="1"/>
            </p:cNvSpPr>
            <p:nvPr/>
          </p:nvSpPr>
          <p:spPr bwMode="auto">
            <a:xfrm>
              <a:off x="4267" y="3074"/>
              <a:ext cx="237" cy="233"/>
            </a:xfrm>
            <a:prstGeom prst="rect">
              <a:avLst/>
            </a:prstGeom>
            <a:solidFill>
              <a:srgbClr val="E7FFE7"/>
            </a:solidFill>
            <a:ln w="22225" algn="ctr">
              <a:solidFill>
                <a:srgbClr val="336600"/>
              </a:solidFill>
              <a:miter lim="800000"/>
              <a:headEnd type="none" w="sm" len="sm"/>
              <a:tailEnd type="none" w="sm" len="sm"/>
            </a:ln>
          </p:spPr>
          <p:txBody>
            <a:bodyPr lIns="0" tIns="0" rIns="0" bIns="0" anchor="ctr" anchorCtr="1">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1" lang="en-US" altLang="zh-CN" sz="2400" b="0" i="0" u="none" strike="noStrike" kern="0" cap="none" spc="0" normalizeH="0" baseline="0" noProof="0">
                  <a:ln>
                    <a:noFill/>
                  </a:ln>
                  <a:solidFill>
                    <a:srgbClr val="003300"/>
                  </a:solidFill>
                  <a:effectLst/>
                  <a:uLnTx/>
                  <a:uFillTx/>
                  <a:latin typeface="华文细黑" panose="02010600040101010101" pitchFamily="2" charset="-122"/>
                  <a:ea typeface="华文细黑" panose="02010600040101010101" pitchFamily="2" charset="-122"/>
                </a:rPr>
                <a:t>O</a:t>
              </a:r>
            </a:p>
          </p:txBody>
        </p:sp>
        <p:sp>
          <p:nvSpPr>
            <p:cNvPr id="17" name="Text Box 21"/>
            <p:cNvSpPr txBox="1">
              <a:spLocks noChangeArrowheads="1"/>
            </p:cNvSpPr>
            <p:nvPr/>
          </p:nvSpPr>
          <p:spPr bwMode="auto">
            <a:xfrm>
              <a:off x="4819" y="3074"/>
              <a:ext cx="237" cy="233"/>
            </a:xfrm>
            <a:prstGeom prst="rect">
              <a:avLst/>
            </a:prstGeom>
            <a:solidFill>
              <a:srgbClr val="E7FFE7"/>
            </a:solidFill>
            <a:ln w="22225" algn="ctr">
              <a:solidFill>
                <a:srgbClr val="336600"/>
              </a:solidFill>
              <a:miter lim="800000"/>
              <a:headEnd type="none" w="sm" len="sm"/>
              <a:tailEnd type="none" w="sm" len="sm"/>
            </a:ln>
          </p:spPr>
          <p:txBody>
            <a:bodyPr lIns="0" tIns="0" rIns="0" bIns="0" anchor="ctr" anchorCtr="1">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1" lang="en-US" altLang="zh-CN" sz="2400" b="0" i="0" u="none" strike="noStrike" kern="0" cap="none" spc="0" normalizeH="0" baseline="0" noProof="0">
                  <a:ln>
                    <a:noFill/>
                  </a:ln>
                  <a:solidFill>
                    <a:srgbClr val="003300"/>
                  </a:solidFill>
                  <a:effectLst/>
                  <a:uLnTx/>
                  <a:uFillTx/>
                  <a:latin typeface="华文细黑" panose="02010600040101010101" pitchFamily="2" charset="-122"/>
                  <a:ea typeface="华文细黑" panose="02010600040101010101" pitchFamily="2" charset="-122"/>
                </a:rPr>
                <a:t>P</a:t>
              </a:r>
            </a:p>
          </p:txBody>
        </p:sp>
        <p:sp>
          <p:nvSpPr>
            <p:cNvPr id="18" name="Text Box 22"/>
            <p:cNvSpPr txBox="1">
              <a:spLocks noChangeArrowheads="1"/>
            </p:cNvSpPr>
            <p:nvPr/>
          </p:nvSpPr>
          <p:spPr bwMode="auto">
            <a:xfrm>
              <a:off x="2966" y="2613"/>
              <a:ext cx="237" cy="233"/>
            </a:xfrm>
            <a:prstGeom prst="rect">
              <a:avLst/>
            </a:prstGeom>
            <a:solidFill>
              <a:srgbClr val="FFCC00"/>
            </a:solidFill>
            <a:ln w="22225" algn="ctr">
              <a:solidFill>
                <a:srgbClr val="000000"/>
              </a:solidFill>
              <a:miter lim="800000"/>
              <a:headEnd type="none" w="sm" len="sm"/>
              <a:tailEnd type="none" w="sm" len="sm"/>
            </a:ln>
          </p:spPr>
          <p:txBody>
            <a:bodyPr lIns="0" tIns="0" rIns="0" bIns="0" anchor="ctr" anchorCtr="1">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endParaRPr kumimoji="1" lang="zh-CN" altLang="zh-CN" sz="2400" b="0" i="0" u="none" strike="noStrike" kern="0" cap="none" spc="0" normalizeH="0" baseline="0" noProof="0">
                <a:ln>
                  <a:noFill/>
                </a:ln>
                <a:solidFill>
                  <a:srgbClr val="003300"/>
                </a:solidFill>
                <a:effectLst/>
                <a:uLnTx/>
                <a:uFillTx/>
                <a:latin typeface="华文细黑" panose="02010600040101010101" pitchFamily="2" charset="-122"/>
                <a:ea typeface="华文细黑" panose="02010600040101010101" pitchFamily="2" charset="-122"/>
              </a:endParaRPr>
            </a:p>
          </p:txBody>
        </p:sp>
        <p:sp>
          <p:nvSpPr>
            <p:cNvPr id="19" name="Line 23"/>
            <p:cNvSpPr>
              <a:spLocks noChangeShapeType="1"/>
            </p:cNvSpPr>
            <p:nvPr/>
          </p:nvSpPr>
          <p:spPr bwMode="auto">
            <a:xfrm>
              <a:off x="1625" y="1961"/>
              <a:ext cx="0" cy="231"/>
            </a:xfrm>
            <a:prstGeom prst="line">
              <a:avLst/>
            </a:prstGeom>
            <a:noFill/>
            <a:ln w="22225">
              <a:solidFill>
                <a:srgbClr val="000000"/>
              </a:solidFill>
              <a:round/>
              <a:headEnd type="none" w="sm" len="sm"/>
              <a:tailEnd type="triangle" w="lg" len="me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0" name="Line 24"/>
            <p:cNvSpPr>
              <a:spLocks noChangeShapeType="1"/>
            </p:cNvSpPr>
            <p:nvPr/>
          </p:nvSpPr>
          <p:spPr bwMode="auto">
            <a:xfrm flipH="1">
              <a:off x="1271" y="2422"/>
              <a:ext cx="236" cy="138"/>
            </a:xfrm>
            <a:prstGeom prst="line">
              <a:avLst/>
            </a:prstGeom>
            <a:noFill/>
            <a:ln w="22225">
              <a:solidFill>
                <a:srgbClr val="000000"/>
              </a:solidFill>
              <a:round/>
              <a:headEnd type="none" w="sm" len="sm"/>
              <a:tailEnd type="triangle" w="med" len="lg"/>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1" name="Line 25"/>
            <p:cNvSpPr>
              <a:spLocks noChangeShapeType="1"/>
            </p:cNvSpPr>
            <p:nvPr/>
          </p:nvSpPr>
          <p:spPr bwMode="auto">
            <a:xfrm>
              <a:off x="1744" y="2422"/>
              <a:ext cx="197" cy="138"/>
            </a:xfrm>
            <a:prstGeom prst="line">
              <a:avLst/>
            </a:prstGeom>
            <a:noFill/>
            <a:ln w="22225">
              <a:solidFill>
                <a:srgbClr val="000000"/>
              </a:solidFill>
              <a:round/>
              <a:headEnd type="none" w="sm" len="sm"/>
              <a:tailEnd type="triangle" w="med" len="lg"/>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2" name="Line 26"/>
            <p:cNvSpPr>
              <a:spLocks noChangeShapeType="1"/>
            </p:cNvSpPr>
            <p:nvPr/>
          </p:nvSpPr>
          <p:spPr bwMode="auto">
            <a:xfrm>
              <a:off x="1941" y="2790"/>
              <a:ext cx="0" cy="277"/>
            </a:xfrm>
            <a:prstGeom prst="line">
              <a:avLst/>
            </a:prstGeom>
            <a:noFill/>
            <a:ln w="22225">
              <a:solidFill>
                <a:srgbClr val="000000"/>
              </a:solidFill>
              <a:round/>
              <a:headEnd type="none" w="sm" len="sm"/>
              <a:tailEnd type="triangle" w="med" len="lg"/>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3" name="Line 27"/>
            <p:cNvSpPr>
              <a:spLocks noChangeShapeType="1"/>
            </p:cNvSpPr>
            <p:nvPr/>
          </p:nvSpPr>
          <p:spPr bwMode="auto">
            <a:xfrm flipH="1">
              <a:off x="1349" y="2790"/>
              <a:ext cx="474" cy="277"/>
            </a:xfrm>
            <a:prstGeom prst="line">
              <a:avLst/>
            </a:prstGeom>
            <a:noFill/>
            <a:ln w="22225">
              <a:solidFill>
                <a:srgbClr val="000000"/>
              </a:solidFill>
              <a:round/>
              <a:headEnd type="none" w="sm" len="sm"/>
              <a:tailEnd type="triangle" w="med" len="lg"/>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4" name="Line 28"/>
            <p:cNvSpPr>
              <a:spLocks noChangeShapeType="1"/>
            </p:cNvSpPr>
            <p:nvPr/>
          </p:nvSpPr>
          <p:spPr bwMode="auto">
            <a:xfrm>
              <a:off x="2059" y="2790"/>
              <a:ext cx="434" cy="277"/>
            </a:xfrm>
            <a:prstGeom prst="line">
              <a:avLst/>
            </a:prstGeom>
            <a:noFill/>
            <a:ln w="22225">
              <a:solidFill>
                <a:srgbClr val="000000"/>
              </a:solidFill>
              <a:round/>
              <a:headEnd type="none" w="sm" len="sm"/>
              <a:tailEnd type="triangle" w="med" len="lg"/>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5" name="Line 29"/>
            <p:cNvSpPr>
              <a:spLocks noChangeShapeType="1"/>
            </p:cNvSpPr>
            <p:nvPr/>
          </p:nvSpPr>
          <p:spPr bwMode="auto">
            <a:xfrm flipH="1">
              <a:off x="1230" y="2813"/>
              <a:ext cx="20" cy="276"/>
            </a:xfrm>
            <a:prstGeom prst="line">
              <a:avLst/>
            </a:prstGeom>
            <a:noFill/>
            <a:ln w="22225">
              <a:solidFill>
                <a:srgbClr val="000000"/>
              </a:solidFill>
              <a:round/>
              <a:headEnd type="none" w="sm" len="sm"/>
              <a:tailEnd type="triangle" w="med" len="lg"/>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6" name="Line 30"/>
            <p:cNvSpPr>
              <a:spLocks noChangeShapeType="1"/>
            </p:cNvSpPr>
            <p:nvPr/>
          </p:nvSpPr>
          <p:spPr bwMode="auto">
            <a:xfrm>
              <a:off x="3676" y="2237"/>
              <a:ext cx="0" cy="277"/>
            </a:xfrm>
            <a:prstGeom prst="line">
              <a:avLst/>
            </a:prstGeom>
            <a:noFill/>
            <a:ln w="22225">
              <a:solidFill>
                <a:srgbClr val="000000"/>
              </a:solidFill>
              <a:round/>
              <a:headEnd type="none" w="sm" len="sm"/>
              <a:tailEnd type="triangle" w="med" len="lg"/>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7" name="Line 31"/>
            <p:cNvSpPr>
              <a:spLocks noChangeShapeType="1"/>
            </p:cNvSpPr>
            <p:nvPr/>
          </p:nvSpPr>
          <p:spPr bwMode="auto">
            <a:xfrm>
              <a:off x="4346" y="2192"/>
              <a:ext cx="0" cy="322"/>
            </a:xfrm>
            <a:prstGeom prst="line">
              <a:avLst/>
            </a:prstGeom>
            <a:noFill/>
            <a:ln w="22225">
              <a:solidFill>
                <a:srgbClr val="000000"/>
              </a:solidFill>
              <a:round/>
              <a:headEnd type="none" w="sm" len="sm"/>
              <a:tailEnd type="triangle" w="med" len="lg"/>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8" name="Line 32"/>
            <p:cNvSpPr>
              <a:spLocks noChangeShapeType="1"/>
            </p:cNvSpPr>
            <p:nvPr/>
          </p:nvSpPr>
          <p:spPr bwMode="auto">
            <a:xfrm>
              <a:off x="3676" y="2790"/>
              <a:ext cx="0" cy="277"/>
            </a:xfrm>
            <a:prstGeom prst="line">
              <a:avLst/>
            </a:prstGeom>
            <a:noFill/>
            <a:ln w="22225">
              <a:solidFill>
                <a:srgbClr val="000000"/>
              </a:solidFill>
              <a:round/>
              <a:headEnd type="none" w="sm" len="sm"/>
              <a:tailEnd type="triangle" w="med" len="lg"/>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9" name="Line 33"/>
            <p:cNvSpPr>
              <a:spLocks noChangeShapeType="1"/>
            </p:cNvSpPr>
            <p:nvPr/>
          </p:nvSpPr>
          <p:spPr bwMode="auto">
            <a:xfrm flipH="1">
              <a:off x="3715" y="2744"/>
              <a:ext cx="552" cy="323"/>
            </a:xfrm>
            <a:prstGeom prst="line">
              <a:avLst/>
            </a:prstGeom>
            <a:noFill/>
            <a:ln w="22225">
              <a:solidFill>
                <a:srgbClr val="000000"/>
              </a:solidFill>
              <a:round/>
              <a:headEnd type="none" w="sm" len="sm"/>
              <a:tailEnd type="triangle" w="med" len="lg"/>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0" name="Line 34"/>
            <p:cNvSpPr>
              <a:spLocks noChangeShapeType="1"/>
            </p:cNvSpPr>
            <p:nvPr/>
          </p:nvSpPr>
          <p:spPr bwMode="auto">
            <a:xfrm>
              <a:off x="4346" y="2744"/>
              <a:ext cx="0" cy="323"/>
            </a:xfrm>
            <a:prstGeom prst="line">
              <a:avLst/>
            </a:prstGeom>
            <a:noFill/>
            <a:ln w="22225">
              <a:solidFill>
                <a:srgbClr val="000000"/>
              </a:solidFill>
              <a:round/>
              <a:headEnd type="none" w="sm" len="sm"/>
              <a:tailEnd type="triangle" w="med" len="lg"/>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1" name="Line 35"/>
            <p:cNvSpPr>
              <a:spLocks noChangeShapeType="1"/>
            </p:cNvSpPr>
            <p:nvPr/>
          </p:nvSpPr>
          <p:spPr bwMode="auto">
            <a:xfrm>
              <a:off x="4503" y="2744"/>
              <a:ext cx="395" cy="323"/>
            </a:xfrm>
            <a:prstGeom prst="line">
              <a:avLst/>
            </a:prstGeom>
            <a:noFill/>
            <a:ln w="22225">
              <a:solidFill>
                <a:srgbClr val="000000"/>
              </a:solidFill>
              <a:round/>
              <a:headEnd type="none" w="sm" len="sm"/>
              <a:tailEnd type="triangle" w="med" len="lg"/>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cxnSp>
          <p:nvCxnSpPr>
            <p:cNvPr id="32" name="AutoShape 36"/>
            <p:cNvCxnSpPr>
              <a:cxnSpLocks noChangeShapeType="1"/>
              <a:stCxn id="11" idx="3"/>
              <a:endCxn id="18" idx="2"/>
            </p:cNvCxnSpPr>
            <p:nvPr/>
          </p:nvCxnSpPr>
          <p:spPr bwMode="auto">
            <a:xfrm flipV="1">
              <a:off x="2651" y="2846"/>
              <a:ext cx="433" cy="345"/>
            </a:xfrm>
            <a:prstGeom prst="curvedConnector2">
              <a:avLst/>
            </a:prstGeom>
            <a:noFill/>
            <a:ln w="22225">
              <a:solidFill>
                <a:srgbClr val="FF3300"/>
              </a:solidFill>
              <a:prstDash val="dash"/>
              <a:round/>
              <a:headEnd type="none" w="sm" len="sm"/>
              <a:tailEnd type="none" w="med" len="lg"/>
            </a:ln>
            <a:extLst>
              <a:ext uri="{909E8E84-426E-40DD-AFC4-6F175D3DCCD1}">
                <a14:hiddenFill xmlns:a14="http://schemas.microsoft.com/office/drawing/2010/main">
                  <a:noFill/>
                </a14:hiddenFill>
              </a:ext>
            </a:extLst>
          </p:spPr>
        </p:cxnSp>
        <p:cxnSp>
          <p:nvCxnSpPr>
            <p:cNvPr id="33" name="AutoShape 37"/>
            <p:cNvCxnSpPr>
              <a:cxnSpLocks noChangeShapeType="1"/>
              <a:stCxn id="18" idx="3"/>
              <a:endCxn id="10" idx="2"/>
            </p:cNvCxnSpPr>
            <p:nvPr/>
          </p:nvCxnSpPr>
          <p:spPr bwMode="auto">
            <a:xfrm>
              <a:off x="3203" y="2730"/>
              <a:ext cx="473" cy="25"/>
            </a:xfrm>
            <a:prstGeom prst="curvedConnector4">
              <a:avLst>
                <a:gd name="adj1" fmla="val 37460"/>
                <a:gd name="adj2" fmla="val 687751"/>
              </a:avLst>
            </a:prstGeom>
            <a:noFill/>
            <a:ln w="22225">
              <a:solidFill>
                <a:srgbClr val="FF0000"/>
              </a:solidFill>
              <a:prstDash val="dash"/>
              <a:round/>
              <a:headEnd type="none" w="sm" len="sm"/>
              <a:tailEnd type="none" w="med" len="lg"/>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65556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外部耦合实例</a:t>
            </a:r>
          </a:p>
        </p:txBody>
      </p:sp>
      <p:grpSp>
        <p:nvGrpSpPr>
          <p:cNvPr id="4" name="Group 23"/>
          <p:cNvGrpSpPr>
            <a:grpSpLocks/>
          </p:cNvGrpSpPr>
          <p:nvPr/>
        </p:nvGrpSpPr>
        <p:grpSpPr bwMode="auto">
          <a:xfrm>
            <a:off x="373062" y="1974057"/>
            <a:ext cx="3455987" cy="2225675"/>
            <a:chOff x="3198" y="1117"/>
            <a:chExt cx="1951" cy="1402"/>
          </a:xfrm>
        </p:grpSpPr>
        <p:sp>
          <p:nvSpPr>
            <p:cNvPr id="5" name="Rectangle 7"/>
            <p:cNvSpPr>
              <a:spLocks noChangeArrowheads="1"/>
            </p:cNvSpPr>
            <p:nvPr/>
          </p:nvSpPr>
          <p:spPr bwMode="auto">
            <a:xfrm>
              <a:off x="3261" y="1117"/>
              <a:ext cx="653" cy="32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8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A</a:t>
              </a:r>
            </a:p>
          </p:txBody>
        </p:sp>
        <p:sp>
          <p:nvSpPr>
            <p:cNvPr id="6" name="Rectangle 8"/>
            <p:cNvSpPr>
              <a:spLocks noChangeArrowheads="1"/>
            </p:cNvSpPr>
            <p:nvPr/>
          </p:nvSpPr>
          <p:spPr bwMode="auto">
            <a:xfrm>
              <a:off x="4349" y="1117"/>
              <a:ext cx="654" cy="33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8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B</a:t>
              </a:r>
            </a:p>
          </p:txBody>
        </p:sp>
        <p:sp>
          <p:nvSpPr>
            <p:cNvPr id="7" name="Rectangle 9"/>
            <p:cNvSpPr>
              <a:spLocks noChangeArrowheads="1"/>
            </p:cNvSpPr>
            <p:nvPr/>
          </p:nvSpPr>
          <p:spPr bwMode="auto">
            <a:xfrm>
              <a:off x="3315" y="1822"/>
              <a:ext cx="1688" cy="33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global  variable </a:t>
              </a:r>
            </a:p>
          </p:txBody>
        </p:sp>
        <p:sp>
          <p:nvSpPr>
            <p:cNvPr id="8" name="Line 13"/>
            <p:cNvSpPr>
              <a:spLocks noChangeShapeType="1"/>
            </p:cNvSpPr>
            <p:nvPr/>
          </p:nvSpPr>
          <p:spPr bwMode="auto">
            <a:xfrm>
              <a:off x="3587" y="1446"/>
              <a:ext cx="0" cy="37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9" name="Line 14"/>
            <p:cNvSpPr>
              <a:spLocks noChangeShapeType="1"/>
            </p:cNvSpPr>
            <p:nvPr/>
          </p:nvSpPr>
          <p:spPr bwMode="auto">
            <a:xfrm flipV="1">
              <a:off x="4676" y="1446"/>
              <a:ext cx="0" cy="376"/>
            </a:xfrm>
            <a:prstGeom prst="line">
              <a:avLst/>
            </a:prstGeom>
            <a:noFill/>
            <a:ln w="9525">
              <a:solidFill>
                <a:srgbClr val="000000"/>
              </a:solidFill>
              <a:round/>
              <a:headEnd type="triangle" w="med" len="med"/>
              <a:tailEnd type="non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0" name="Rectangle 22"/>
            <p:cNvSpPr>
              <a:spLocks noChangeArrowheads="1"/>
            </p:cNvSpPr>
            <p:nvPr/>
          </p:nvSpPr>
          <p:spPr bwMode="auto">
            <a:xfrm>
              <a:off x="3198" y="2231"/>
              <a:ext cx="19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A50021"/>
                  </a:solidFill>
                  <a:effectLst/>
                  <a:uLnTx/>
                  <a:uFillTx/>
                  <a:latin typeface="华文细黑" panose="02010600040101010101" pitchFamily="2" charset="-122"/>
                  <a:ea typeface="华文细黑" panose="02010600040101010101" pitchFamily="2" charset="-122"/>
                </a:rPr>
                <a:t>外部耦合实例</a:t>
              </a:r>
            </a:p>
          </p:txBody>
        </p:sp>
      </p:grpSp>
      <p:sp>
        <p:nvSpPr>
          <p:cNvPr id="11" name="Rectangle 3"/>
          <p:cNvSpPr>
            <a:spLocks noChangeArrowheads="1"/>
          </p:cNvSpPr>
          <p:nvPr/>
        </p:nvSpPr>
        <p:spPr bwMode="auto">
          <a:xfrm>
            <a:off x="3829049" y="1936750"/>
            <a:ext cx="4743451" cy="2644775"/>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pPr marL="342900" indent="-342900" fontAlgn="base">
              <a:spcBef>
                <a:spcPct val="20000"/>
              </a:spcBef>
              <a:spcAft>
                <a:spcPct val="0"/>
              </a:spcAft>
              <a:buClr>
                <a:srgbClr val="FF3300"/>
              </a:buClr>
              <a:buSzPct val="70000"/>
              <a:buFont typeface="Wingdings" panose="05000000000000000000" pitchFamily="2" charset="2"/>
              <a:buNone/>
            </a:pPr>
            <a:r>
              <a:rPr lang="en-US" altLang="zh-CN" sz="2400" dirty="0" smtClean="0">
                <a:latin typeface="华文细黑" panose="02010600040101010101" pitchFamily="2" charset="-122"/>
                <a:ea typeface="华文细黑" panose="02010600040101010101" pitchFamily="2" charset="-122"/>
              </a:rPr>
              <a:t> while </a:t>
            </a:r>
            <a:r>
              <a:rPr lang="en-US" altLang="zh-CN" sz="2400" dirty="0">
                <a:latin typeface="华文细黑" panose="02010600040101010101" pitchFamily="2" charset="-122"/>
                <a:ea typeface="华文细黑" panose="02010600040101010101" pitchFamily="2" charset="-122"/>
              </a:rPr>
              <a:t>(global variable == </a:t>
            </a:r>
            <a:r>
              <a:rPr lang="en-US" altLang="zh-CN" sz="2400" dirty="0" smtClean="0">
                <a:latin typeface="华文细黑" panose="02010600040101010101" pitchFamily="2" charset="-122"/>
                <a:ea typeface="华文细黑" panose="02010600040101010101" pitchFamily="2" charset="-122"/>
              </a:rPr>
              <a:t>0 ) {</a:t>
            </a:r>
            <a:endParaRPr lang="en-US" altLang="zh-CN" sz="2400" dirty="0">
              <a:latin typeface="华文细黑" panose="02010600040101010101" pitchFamily="2" charset="-122"/>
              <a:ea typeface="华文细黑" panose="02010600040101010101" pitchFamily="2" charset="-122"/>
            </a:endParaRPr>
          </a:p>
          <a:p>
            <a:pPr marL="342900" indent="-342900" fontAlgn="base">
              <a:spcBef>
                <a:spcPct val="20000"/>
              </a:spcBef>
              <a:spcAft>
                <a:spcPct val="0"/>
              </a:spcAft>
              <a:buClr>
                <a:srgbClr val="FF3300"/>
              </a:buClr>
              <a:buSzPct val="70000"/>
              <a:buFont typeface="Wingdings" panose="05000000000000000000" pitchFamily="2" charset="2"/>
              <a:buNone/>
            </a:pPr>
            <a:r>
              <a:rPr lang="en-US" altLang="zh-CN" sz="2400" dirty="0">
                <a:latin typeface="华文细黑" panose="02010600040101010101" pitchFamily="2" charset="-122"/>
                <a:ea typeface="华文细黑" panose="02010600040101010101" pitchFamily="2" charset="-122"/>
              </a:rPr>
              <a:t> </a:t>
            </a:r>
            <a:r>
              <a:rPr lang="en-US" altLang="zh-CN" sz="2400" dirty="0" smtClean="0">
                <a:latin typeface="华文细黑" panose="02010600040101010101" pitchFamily="2" charset="-122"/>
                <a:ea typeface="华文细黑" panose="02010600040101010101" pitchFamily="2" charset="-122"/>
              </a:rPr>
              <a:t>      if ( argument </a:t>
            </a:r>
            <a:r>
              <a:rPr lang="en-US" altLang="zh-CN" sz="2400" dirty="0">
                <a:latin typeface="华文细黑" panose="02010600040101010101" pitchFamily="2" charset="-122"/>
                <a:ea typeface="华文细黑" panose="02010600040101010101" pitchFamily="2" charset="-122"/>
              </a:rPr>
              <a:t>XYZ &gt; </a:t>
            </a:r>
            <a:r>
              <a:rPr lang="en-US" altLang="zh-CN" sz="2400" dirty="0" smtClean="0">
                <a:latin typeface="华文细黑" panose="02010600040101010101" pitchFamily="2" charset="-122"/>
                <a:ea typeface="华文细黑" panose="02010600040101010101" pitchFamily="2" charset="-122"/>
              </a:rPr>
              <a:t>25 )</a:t>
            </a:r>
            <a:endParaRPr lang="en-US" altLang="zh-CN" sz="2400" dirty="0">
              <a:latin typeface="华文细黑" panose="02010600040101010101" pitchFamily="2" charset="-122"/>
              <a:ea typeface="华文细黑" panose="02010600040101010101" pitchFamily="2" charset="-122"/>
            </a:endParaRPr>
          </a:p>
          <a:p>
            <a:pPr marL="342900" indent="-342900" fontAlgn="base">
              <a:spcBef>
                <a:spcPct val="20000"/>
              </a:spcBef>
              <a:spcAft>
                <a:spcPct val="0"/>
              </a:spcAft>
              <a:buClr>
                <a:srgbClr val="FF3300"/>
              </a:buClr>
              <a:buSzPct val="70000"/>
              <a:buFont typeface="Wingdings" panose="05000000000000000000" pitchFamily="2" charset="2"/>
              <a:buNone/>
            </a:pPr>
            <a:r>
              <a:rPr lang="en-US" altLang="zh-CN" sz="2400" dirty="0">
                <a:latin typeface="华文细黑" panose="02010600040101010101" pitchFamily="2" charset="-122"/>
                <a:ea typeface="华文细黑" panose="02010600040101010101" pitchFamily="2" charset="-122"/>
              </a:rPr>
              <a:t>     </a:t>
            </a:r>
            <a:r>
              <a:rPr lang="en-US" altLang="zh-CN" sz="2400" dirty="0" smtClean="0">
                <a:latin typeface="华文细黑" panose="02010600040101010101" pitchFamily="2" charset="-122"/>
                <a:ea typeface="华文细黑" panose="02010600040101010101" pitchFamily="2" charset="-122"/>
              </a:rPr>
              <a:t>        </a:t>
            </a:r>
            <a:r>
              <a:rPr lang="en-US" altLang="zh-CN" sz="2400" dirty="0" err="1" smtClean="0">
                <a:latin typeface="华文细黑" panose="02010600040101010101" pitchFamily="2" charset="-122"/>
                <a:ea typeface="华文细黑" panose="02010600040101010101" pitchFamily="2" charset="-122"/>
              </a:rPr>
              <a:t>moduleA</a:t>
            </a:r>
            <a:r>
              <a:rPr lang="en-US" altLang="zh-CN" sz="2400" dirty="0">
                <a:latin typeface="华文细黑" panose="02010600040101010101" pitchFamily="2" charset="-122"/>
                <a:ea typeface="华文细黑" panose="02010600040101010101" pitchFamily="2" charset="-122"/>
              </a:rPr>
              <a:t>();</a:t>
            </a:r>
          </a:p>
          <a:p>
            <a:pPr marL="342900" indent="-342900" fontAlgn="base">
              <a:spcBef>
                <a:spcPct val="20000"/>
              </a:spcBef>
              <a:spcAft>
                <a:spcPct val="0"/>
              </a:spcAft>
              <a:buClr>
                <a:srgbClr val="FF3300"/>
              </a:buClr>
              <a:buSzPct val="70000"/>
              <a:buFont typeface="Wingdings" panose="05000000000000000000" pitchFamily="2" charset="2"/>
              <a:buNone/>
            </a:pPr>
            <a:r>
              <a:rPr lang="en-US" altLang="zh-CN" sz="2400" dirty="0">
                <a:latin typeface="华文细黑" panose="02010600040101010101" pitchFamily="2" charset="-122"/>
                <a:ea typeface="华文细黑" panose="02010600040101010101" pitchFamily="2" charset="-122"/>
              </a:rPr>
              <a:t>  </a:t>
            </a:r>
            <a:r>
              <a:rPr lang="en-US" altLang="zh-CN" sz="2400" dirty="0" smtClean="0">
                <a:latin typeface="华文细黑" panose="02010600040101010101" pitchFamily="2" charset="-122"/>
                <a:ea typeface="华文细黑" panose="02010600040101010101" pitchFamily="2" charset="-122"/>
              </a:rPr>
              <a:t>     else</a:t>
            </a:r>
            <a:endParaRPr lang="en-US" altLang="zh-CN" sz="2400" dirty="0">
              <a:latin typeface="华文细黑" panose="02010600040101010101" pitchFamily="2" charset="-122"/>
              <a:ea typeface="华文细黑" panose="02010600040101010101" pitchFamily="2" charset="-122"/>
            </a:endParaRPr>
          </a:p>
          <a:p>
            <a:pPr marL="342900" indent="-342900" fontAlgn="base">
              <a:spcBef>
                <a:spcPct val="20000"/>
              </a:spcBef>
              <a:spcAft>
                <a:spcPct val="0"/>
              </a:spcAft>
              <a:buClr>
                <a:srgbClr val="FF3300"/>
              </a:buClr>
              <a:buSzPct val="70000"/>
              <a:buFont typeface="Wingdings" panose="05000000000000000000" pitchFamily="2" charset="2"/>
              <a:buNone/>
            </a:pPr>
            <a:r>
              <a:rPr lang="en-US" altLang="zh-CN" sz="2400" dirty="0">
                <a:latin typeface="华文细黑" panose="02010600040101010101" pitchFamily="2" charset="-122"/>
                <a:ea typeface="华文细黑" panose="02010600040101010101" pitchFamily="2" charset="-122"/>
              </a:rPr>
              <a:t>    </a:t>
            </a:r>
            <a:r>
              <a:rPr lang="en-US" altLang="zh-CN" sz="2400" dirty="0" smtClean="0">
                <a:latin typeface="华文细黑" panose="02010600040101010101" pitchFamily="2" charset="-122"/>
                <a:ea typeface="华文细黑" panose="02010600040101010101" pitchFamily="2" charset="-122"/>
              </a:rPr>
              <a:t>         </a:t>
            </a:r>
            <a:r>
              <a:rPr lang="en-US" altLang="zh-CN" sz="2400" dirty="0" err="1">
                <a:latin typeface="华文细黑" panose="02010600040101010101" pitchFamily="2" charset="-122"/>
                <a:ea typeface="华文细黑" panose="02010600040101010101" pitchFamily="2" charset="-122"/>
              </a:rPr>
              <a:t>moduleB</a:t>
            </a:r>
            <a:r>
              <a:rPr lang="en-US" altLang="zh-CN" sz="2400" dirty="0">
                <a:latin typeface="华文细黑" panose="02010600040101010101" pitchFamily="2" charset="-122"/>
                <a:ea typeface="华文细黑" panose="02010600040101010101" pitchFamily="2" charset="-122"/>
              </a:rPr>
              <a:t>();</a:t>
            </a:r>
          </a:p>
          <a:p>
            <a:pPr marL="342900" indent="-342900" fontAlgn="base">
              <a:spcBef>
                <a:spcPct val="20000"/>
              </a:spcBef>
              <a:spcAft>
                <a:spcPct val="0"/>
              </a:spcAft>
              <a:buClr>
                <a:srgbClr val="FF3300"/>
              </a:buClr>
              <a:buSzPct val="70000"/>
              <a:buFont typeface="Wingdings" panose="05000000000000000000" pitchFamily="2" charset="2"/>
              <a:buNone/>
            </a:pPr>
            <a:r>
              <a:rPr lang="en-US" altLang="zh-CN" sz="2400" dirty="0" smtClean="0">
                <a:latin typeface="华文细黑" panose="02010600040101010101" pitchFamily="2" charset="-122"/>
                <a:ea typeface="华文细黑" panose="02010600040101010101" pitchFamily="2" charset="-122"/>
              </a:rPr>
              <a:t> }</a:t>
            </a:r>
            <a:endParaRPr lang="en-US" altLang="zh-CN" sz="2400" dirty="0">
              <a:latin typeface="华文细黑" panose="02010600040101010101" pitchFamily="2" charset="-122"/>
              <a:ea typeface="华文细黑" panose="02010600040101010101" pitchFamily="2" charset="-122"/>
            </a:endParaRPr>
          </a:p>
        </p:txBody>
      </p:sp>
      <p:sp>
        <p:nvSpPr>
          <p:cNvPr id="12" name="Rectangle 24"/>
          <p:cNvSpPr>
            <a:spLocks noChangeArrowheads="1"/>
          </p:cNvSpPr>
          <p:nvPr/>
        </p:nvSpPr>
        <p:spPr bwMode="auto">
          <a:xfrm>
            <a:off x="580315" y="5014118"/>
            <a:ext cx="8137525" cy="757237"/>
          </a:xfrm>
          <a:prstGeom prst="rect">
            <a:avLst/>
          </a:prstGeom>
          <a:noFill/>
          <a:ln w="9525">
            <a:noFill/>
            <a:miter lim="800000"/>
            <a:headEnd/>
            <a:tailEnd/>
          </a:ln>
          <a:effectLst/>
        </p:spPr>
        <p:txBody>
          <a:bodyPr/>
          <a:lstStyle/>
          <a:p>
            <a:pPr marL="342900" indent="-342900" eaLnBrk="0" fontAlgn="base" hangingPunct="0">
              <a:spcBef>
                <a:spcPct val="20000"/>
              </a:spcBef>
              <a:spcAft>
                <a:spcPct val="20000"/>
              </a:spcAft>
              <a:buClr>
                <a:srgbClr val="800000"/>
              </a:buClr>
              <a:buSzPct val="70000"/>
              <a:buFont typeface="Wingdings" pitchFamily="2" charset="2"/>
              <a:buChar char="§"/>
              <a:defRPr/>
            </a:pPr>
            <a:r>
              <a:rPr lang="zh-CN" altLang="en-US" sz="2400" dirty="0">
                <a:latin typeface="华文细黑" panose="02010600040101010101" pitchFamily="2" charset="-122"/>
                <a:ea typeface="华文细黑" panose="02010600040101010101" pitchFamily="2" charset="-122"/>
              </a:rPr>
              <a:t>模块</a:t>
            </a:r>
            <a:r>
              <a:rPr lang="en-US" altLang="zh-CN" sz="2400" dirty="0">
                <a:latin typeface="华文细黑" panose="02010600040101010101" pitchFamily="2" charset="-122"/>
                <a:ea typeface="华文细黑" panose="02010600040101010101" pitchFamily="2" charset="-122"/>
              </a:rPr>
              <a:t>A</a:t>
            </a:r>
            <a:r>
              <a:rPr lang="zh-CN" altLang="en-US" sz="2400" dirty="0">
                <a:latin typeface="华文细黑" panose="02010600040101010101" pitchFamily="2" charset="-122"/>
                <a:ea typeface="华文细黑" panose="02010600040101010101" pitchFamily="2" charset="-122"/>
              </a:rPr>
              <a:t> ，</a:t>
            </a:r>
            <a:r>
              <a:rPr lang="en-US" altLang="zh-CN" sz="2400" dirty="0" smtClean="0">
                <a:latin typeface="华文细黑" panose="02010600040101010101" pitchFamily="2" charset="-122"/>
                <a:ea typeface="华文细黑" panose="02010600040101010101" pitchFamily="2" charset="-122"/>
              </a:rPr>
              <a:t>B</a:t>
            </a:r>
            <a:r>
              <a:rPr lang="zh-CN" altLang="en-US" sz="2400" dirty="0" smtClean="0">
                <a:latin typeface="华文细黑" panose="02010600040101010101" pitchFamily="2" charset="-122"/>
                <a:ea typeface="华文细黑" panose="02010600040101010101" pitchFamily="2" charset="-122"/>
              </a:rPr>
              <a:t>的程序代码</a:t>
            </a:r>
            <a:r>
              <a:rPr lang="zh-CN" altLang="en-US" sz="2400" dirty="0" smtClean="0">
                <a:solidFill>
                  <a:srgbClr val="0000FF"/>
                </a:solidFill>
                <a:latin typeface="华文细黑" panose="02010600040101010101" pitchFamily="2" charset="-122"/>
                <a:ea typeface="华文细黑" panose="02010600040101010101" pitchFamily="2" charset="-122"/>
              </a:rPr>
              <a:t>可存取和修改全局变量模块的值</a:t>
            </a:r>
            <a:r>
              <a:rPr lang="zh-CN" altLang="en-US" sz="2400" dirty="0" smtClean="0">
                <a:latin typeface="华文细黑" panose="02010600040101010101" pitchFamily="2" charset="-122"/>
                <a:ea typeface="华文细黑" panose="02010600040101010101" pitchFamily="2" charset="-122"/>
              </a:rPr>
              <a:t>，</a:t>
            </a:r>
            <a:r>
              <a:rPr lang="zh-CN" altLang="en-US" sz="2400" dirty="0">
                <a:latin typeface="华文细黑" panose="02010600040101010101" pitchFamily="2" charset="-122"/>
                <a:ea typeface="华文细黑" panose="02010600040101010101" pitchFamily="2" charset="-122"/>
              </a:rPr>
              <a:t>这是很危险</a:t>
            </a:r>
            <a:r>
              <a:rPr lang="zh-CN" altLang="en-US" sz="2400" dirty="0" smtClean="0">
                <a:latin typeface="华文细黑" panose="02010600040101010101" pitchFamily="2" charset="-122"/>
                <a:ea typeface="华文细黑" panose="02010600040101010101" pitchFamily="2" charset="-122"/>
              </a:rPr>
              <a:t>的，极易造成程序漏洞</a:t>
            </a:r>
            <a:endParaRPr lang="zh-CN" altLang="en-US" sz="2400" dirty="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335557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外部耦合实例</a:t>
            </a:r>
          </a:p>
        </p:txBody>
      </p:sp>
      <p:sp>
        <p:nvSpPr>
          <p:cNvPr id="3" name="内容占位符 2"/>
          <p:cNvSpPr>
            <a:spLocks noGrp="1"/>
          </p:cNvSpPr>
          <p:nvPr>
            <p:ph idx="1"/>
          </p:nvPr>
        </p:nvSpPr>
        <p:spPr/>
        <p:txBody>
          <a:bodyPr/>
          <a:lstStyle/>
          <a:p>
            <a:r>
              <a:rPr lang="zh-CN" altLang="en-US" dirty="0"/>
              <a:t>使用全局变量的</a:t>
            </a:r>
            <a:r>
              <a:rPr lang="zh-CN" altLang="en-US" dirty="0" smtClean="0"/>
              <a:t>模块是相互耦合的</a:t>
            </a:r>
            <a:r>
              <a:rPr lang="en-US" altLang="zh-CN" dirty="0" smtClean="0"/>
              <a:t>.</a:t>
            </a:r>
            <a:endParaRPr lang="en-US" altLang="zh-CN" dirty="0"/>
          </a:p>
          <a:p>
            <a:pPr lvl="1"/>
            <a:r>
              <a:rPr lang="en-US" altLang="zh-CN" dirty="0"/>
              <a:t>C++</a:t>
            </a:r>
            <a:r>
              <a:rPr lang="zh-CN" altLang="en-US" dirty="0"/>
              <a:t>中的</a:t>
            </a:r>
            <a:r>
              <a:rPr lang="en-US" altLang="zh-CN" dirty="0" err="1">
                <a:solidFill>
                  <a:srgbClr val="0000FF"/>
                </a:solidFill>
              </a:rPr>
              <a:t>const</a:t>
            </a:r>
            <a:r>
              <a:rPr lang="en-US" altLang="zh-CN" dirty="0">
                <a:solidFill>
                  <a:srgbClr val="0000FF"/>
                </a:solidFill>
              </a:rPr>
              <a:t> </a:t>
            </a:r>
            <a:r>
              <a:rPr lang="zh-CN" altLang="en-US" dirty="0"/>
              <a:t>或</a:t>
            </a:r>
            <a:r>
              <a:rPr lang="en-US" altLang="zh-CN" dirty="0"/>
              <a:t>Java</a:t>
            </a:r>
            <a:r>
              <a:rPr lang="zh-CN" altLang="en-US" dirty="0"/>
              <a:t>中的公有静态变量</a:t>
            </a:r>
            <a:r>
              <a:rPr lang="en-US" altLang="zh-CN" dirty="0">
                <a:solidFill>
                  <a:srgbClr val="0000FF"/>
                </a:solidFill>
              </a:rPr>
              <a:t>public static final</a:t>
            </a:r>
            <a:r>
              <a:rPr lang="zh-CN" altLang="en-US" dirty="0"/>
              <a:t>是</a:t>
            </a:r>
            <a:r>
              <a:rPr lang="zh-CN" altLang="en-US" dirty="0" smtClean="0"/>
              <a:t>全局变量，使用全局变量的模块都会造成外部耦合。</a:t>
            </a:r>
            <a:endParaRPr lang="en-US" altLang="zh-CN" dirty="0"/>
          </a:p>
          <a:p>
            <a:r>
              <a:rPr lang="zh-CN" altLang="en-US" dirty="0"/>
              <a:t>解决方案：为</a:t>
            </a:r>
            <a:r>
              <a:rPr lang="zh-CN" altLang="en-US" dirty="0">
                <a:solidFill>
                  <a:srgbClr val="0000FF"/>
                </a:solidFill>
              </a:rPr>
              <a:t>全局变量创建一个包含公有方法的模块</a:t>
            </a:r>
            <a:r>
              <a:rPr lang="zh-CN" altLang="en-US" dirty="0"/>
              <a:t>，通过调用这些方法来获取与设置数据</a:t>
            </a:r>
            <a:r>
              <a:rPr lang="en-US" altLang="zh-CN" dirty="0"/>
              <a:t>.</a:t>
            </a:r>
          </a:p>
          <a:p>
            <a:r>
              <a:rPr lang="zh-CN" altLang="en-US" dirty="0"/>
              <a:t>这样数据的内部表示就易于修改，且可访止恶意的破坏，利用</a:t>
            </a:r>
            <a:r>
              <a:rPr lang="en-US" altLang="zh-CN" dirty="0">
                <a:solidFill>
                  <a:srgbClr val="0000FF"/>
                </a:solidFill>
              </a:rPr>
              <a:t>set</a:t>
            </a:r>
            <a:r>
              <a:rPr lang="zh-CN" altLang="en-US" dirty="0">
                <a:solidFill>
                  <a:srgbClr val="0000FF"/>
                </a:solidFill>
              </a:rPr>
              <a:t>方法</a:t>
            </a:r>
            <a:r>
              <a:rPr lang="zh-CN" altLang="en-US" dirty="0"/>
              <a:t>可以检查修改的合法性</a:t>
            </a:r>
            <a:endParaRPr lang="en-US" altLang="zh-CN" dirty="0"/>
          </a:p>
          <a:p>
            <a:endParaRPr lang="zh-CN" altLang="en-US" dirty="0"/>
          </a:p>
        </p:txBody>
      </p:sp>
    </p:spTree>
    <p:extLst>
      <p:ext uri="{BB962C8B-B14F-4D97-AF65-F5344CB8AC3E}">
        <p14:creationId xmlns:p14="http://schemas.microsoft.com/office/powerpoint/2010/main" val="58866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6</a:t>
            </a:r>
            <a:r>
              <a:rPr lang="zh-CN" altLang="en-US" dirty="0"/>
              <a:t>）公共耦合 </a:t>
            </a:r>
            <a:r>
              <a:rPr lang="en-US" altLang="zh-CN" dirty="0"/>
              <a:t>Common Coupling</a:t>
            </a:r>
            <a:endParaRPr lang="zh-CN" altLang="en-US" dirty="0"/>
          </a:p>
        </p:txBody>
      </p:sp>
      <p:sp>
        <p:nvSpPr>
          <p:cNvPr id="3" name="内容占位符 2"/>
          <p:cNvSpPr>
            <a:spLocks noGrp="1"/>
          </p:cNvSpPr>
          <p:nvPr>
            <p:ph idx="1"/>
          </p:nvPr>
        </p:nvSpPr>
        <p:spPr>
          <a:xfrm>
            <a:off x="684213" y="1412875"/>
            <a:ext cx="7920037" cy="1444625"/>
          </a:xfrm>
        </p:spPr>
        <p:txBody>
          <a:bodyPr/>
          <a:lstStyle/>
          <a:p>
            <a:r>
              <a:rPr lang="zh-CN" altLang="en-US" dirty="0"/>
              <a:t>一组模块访问同</a:t>
            </a:r>
            <a:r>
              <a:rPr lang="zh-CN" altLang="en-US" dirty="0" smtClean="0"/>
              <a:t>一数据</a:t>
            </a:r>
            <a:r>
              <a:rPr lang="zh-CN" altLang="en-US" dirty="0"/>
              <a:t>区。同一数据区指：</a:t>
            </a:r>
            <a:r>
              <a:rPr lang="zh-CN" altLang="en-US" dirty="0">
                <a:solidFill>
                  <a:srgbClr val="0000FF"/>
                </a:solidFill>
              </a:rPr>
              <a:t>全局数据结构、共享通讯区、内存公共覆盖区、公共的数据库</a:t>
            </a:r>
            <a:r>
              <a:rPr lang="zh-CN" altLang="en-US" dirty="0"/>
              <a:t>等。</a:t>
            </a:r>
            <a:endParaRPr lang="en-US" altLang="zh-CN" dirty="0"/>
          </a:p>
          <a:p>
            <a:endParaRPr lang="en-US" altLang="zh-CN" dirty="0"/>
          </a:p>
          <a:p>
            <a:endParaRPr lang="en-US" altLang="zh-CN" dirty="0"/>
          </a:p>
          <a:p>
            <a:endParaRPr lang="en-US" altLang="zh-CN" dirty="0"/>
          </a:p>
          <a:p>
            <a:endParaRPr lang="en-US" altLang="zh-CN" dirty="0"/>
          </a:p>
          <a:p>
            <a:r>
              <a:rPr lang="zh-CN" altLang="en-US" dirty="0" smtClean="0"/>
              <a:t>模块的</a:t>
            </a:r>
            <a:r>
              <a:rPr lang="zh-CN" altLang="en-US" dirty="0" smtClean="0">
                <a:solidFill>
                  <a:srgbClr val="0000FF"/>
                </a:solidFill>
              </a:rPr>
              <a:t>可读性</a:t>
            </a:r>
            <a:r>
              <a:rPr lang="zh-CN" altLang="en-US" dirty="0">
                <a:solidFill>
                  <a:srgbClr val="0000FF"/>
                </a:solidFill>
              </a:rPr>
              <a:t>、可修改性、可维护、可复用性差</a:t>
            </a:r>
            <a:r>
              <a:rPr lang="zh-CN" altLang="en-US" dirty="0"/>
              <a:t>，数据暴露的</a:t>
            </a:r>
            <a:r>
              <a:rPr lang="zh-CN" altLang="en-US" dirty="0" smtClean="0"/>
              <a:t>多</a:t>
            </a:r>
            <a:r>
              <a:rPr lang="zh-CN" altLang="en-US" dirty="0"/>
              <a:t>，</a:t>
            </a:r>
            <a:r>
              <a:rPr lang="zh-CN" altLang="en-US" dirty="0" smtClean="0"/>
              <a:t>不安全。</a:t>
            </a:r>
            <a:endParaRPr lang="zh-CN" altLang="en-US" dirty="0"/>
          </a:p>
          <a:p>
            <a:endParaRPr lang="zh-CN" altLang="en-US" dirty="0"/>
          </a:p>
        </p:txBody>
      </p:sp>
      <p:grpSp>
        <p:nvGrpSpPr>
          <p:cNvPr id="14" name="组合 13"/>
          <p:cNvGrpSpPr/>
          <p:nvPr/>
        </p:nvGrpSpPr>
        <p:grpSpPr>
          <a:xfrm>
            <a:off x="1477963" y="2952750"/>
            <a:ext cx="2765426" cy="2184400"/>
            <a:chOff x="1477963" y="2952750"/>
            <a:chExt cx="2765426" cy="2184400"/>
          </a:xfrm>
        </p:grpSpPr>
        <p:sp>
          <p:nvSpPr>
            <p:cNvPr id="5" name="Rectangle 4"/>
            <p:cNvSpPr>
              <a:spLocks noChangeArrowheads="1"/>
            </p:cNvSpPr>
            <p:nvPr/>
          </p:nvSpPr>
          <p:spPr bwMode="auto">
            <a:xfrm>
              <a:off x="1477963" y="2952750"/>
              <a:ext cx="1036637" cy="522288"/>
            </a:xfrm>
            <a:prstGeom prst="rect">
              <a:avLst/>
            </a:prstGeom>
            <a:solidFill>
              <a:srgbClr val="CC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8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A</a:t>
              </a:r>
            </a:p>
          </p:txBody>
        </p:sp>
        <p:sp>
          <p:nvSpPr>
            <p:cNvPr id="6" name="Rectangle 5"/>
            <p:cNvSpPr>
              <a:spLocks noChangeArrowheads="1"/>
            </p:cNvSpPr>
            <p:nvPr/>
          </p:nvSpPr>
          <p:spPr bwMode="auto">
            <a:xfrm>
              <a:off x="3205163" y="2952750"/>
              <a:ext cx="1038225" cy="523875"/>
            </a:xfrm>
            <a:prstGeom prst="rect">
              <a:avLst/>
            </a:prstGeom>
            <a:solidFill>
              <a:srgbClr val="CC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8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B</a:t>
              </a:r>
            </a:p>
          </p:txBody>
        </p:sp>
        <p:sp>
          <p:nvSpPr>
            <p:cNvPr id="7" name="Rectangle 6"/>
            <p:cNvSpPr>
              <a:spLocks noChangeArrowheads="1"/>
            </p:cNvSpPr>
            <p:nvPr/>
          </p:nvSpPr>
          <p:spPr bwMode="auto">
            <a:xfrm>
              <a:off x="1563688" y="4071938"/>
              <a:ext cx="2679700" cy="523875"/>
            </a:xfrm>
            <a:prstGeom prst="rect">
              <a:avLst/>
            </a:prstGeom>
            <a:solidFill>
              <a:srgbClr val="CC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2400" b="0" i="0" u="none" strike="noStrike" kern="0" cap="none" spc="0" normalizeH="0" baseline="0" noProof="0">
                <a:ln>
                  <a:noFill/>
                </a:ln>
                <a:solidFill>
                  <a:srgbClr val="330066"/>
                </a:solidFill>
                <a:effectLst/>
                <a:uLnTx/>
                <a:uFillTx/>
                <a:latin typeface="华文细黑" panose="02010600040101010101" pitchFamily="2" charset="-122"/>
                <a:ea typeface="华文细黑" panose="02010600040101010101" pitchFamily="2" charset="-122"/>
              </a:endParaRPr>
            </a:p>
          </p:txBody>
        </p:sp>
        <p:sp>
          <p:nvSpPr>
            <p:cNvPr id="8" name="Line 10"/>
            <p:cNvSpPr>
              <a:spLocks noChangeShapeType="1"/>
            </p:cNvSpPr>
            <p:nvPr/>
          </p:nvSpPr>
          <p:spPr bwMode="auto">
            <a:xfrm>
              <a:off x="1995488" y="3475038"/>
              <a:ext cx="0" cy="596900"/>
            </a:xfrm>
            <a:prstGeom prst="line">
              <a:avLst/>
            </a:prstGeom>
            <a:noFill/>
            <a:ln w="9525">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9" name="Line 11"/>
            <p:cNvSpPr>
              <a:spLocks noChangeShapeType="1"/>
            </p:cNvSpPr>
            <p:nvPr/>
          </p:nvSpPr>
          <p:spPr bwMode="auto">
            <a:xfrm flipV="1">
              <a:off x="3724275" y="3475038"/>
              <a:ext cx="0" cy="596900"/>
            </a:xfrm>
            <a:prstGeom prst="line">
              <a:avLst/>
            </a:prstGeom>
            <a:noFill/>
            <a:ln w="9525">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1" name="Rectangle 22"/>
            <p:cNvSpPr>
              <a:spLocks noChangeArrowheads="1"/>
            </p:cNvSpPr>
            <p:nvPr/>
          </p:nvSpPr>
          <p:spPr bwMode="auto">
            <a:xfrm>
              <a:off x="1563689" y="4679950"/>
              <a:ext cx="267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A50021"/>
                  </a:solidFill>
                  <a:effectLst/>
                  <a:uLnTx/>
                  <a:uFillTx/>
                  <a:latin typeface="华文细黑" panose="02010600040101010101" pitchFamily="2" charset="-122"/>
                  <a:ea typeface="华文细黑" panose="02010600040101010101" pitchFamily="2" charset="-122"/>
                </a:rPr>
                <a:t>松散的公共耦合</a:t>
              </a:r>
            </a:p>
          </p:txBody>
        </p:sp>
        <p:sp>
          <p:nvSpPr>
            <p:cNvPr id="12" name="Rectangle 14"/>
            <p:cNvSpPr>
              <a:spLocks noChangeArrowheads="1"/>
            </p:cNvSpPr>
            <p:nvPr/>
          </p:nvSpPr>
          <p:spPr bwMode="auto">
            <a:xfrm>
              <a:off x="1724024" y="4094163"/>
              <a:ext cx="234315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000066"/>
                  </a:solidFill>
                  <a:effectLst/>
                  <a:uLnTx/>
                  <a:uFillTx/>
                  <a:latin typeface="华文细黑" panose="02010600040101010101" pitchFamily="2" charset="-122"/>
                  <a:ea typeface="华文细黑" panose="02010600040101010101" pitchFamily="2" charset="-122"/>
                </a:rPr>
                <a:t>公共数据区</a:t>
              </a:r>
            </a:p>
          </p:txBody>
        </p:sp>
      </p:grpSp>
      <p:grpSp>
        <p:nvGrpSpPr>
          <p:cNvPr id="25" name="组合 24"/>
          <p:cNvGrpSpPr/>
          <p:nvPr/>
        </p:nvGrpSpPr>
        <p:grpSpPr>
          <a:xfrm>
            <a:off x="4948238" y="2952750"/>
            <a:ext cx="3028950" cy="2181225"/>
            <a:chOff x="4948238" y="2952750"/>
            <a:chExt cx="3028950" cy="2181225"/>
          </a:xfrm>
        </p:grpSpPr>
        <p:sp>
          <p:nvSpPr>
            <p:cNvPr id="17" name="Rectangle 9"/>
            <p:cNvSpPr>
              <a:spLocks noChangeArrowheads="1"/>
            </p:cNvSpPr>
            <p:nvPr/>
          </p:nvSpPr>
          <p:spPr bwMode="auto">
            <a:xfrm>
              <a:off x="4948238" y="4060825"/>
              <a:ext cx="2765425" cy="534988"/>
            </a:xfrm>
            <a:prstGeom prst="rect">
              <a:avLst/>
            </a:prstGeom>
            <a:solidFill>
              <a:srgbClr val="CC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8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 </a:t>
              </a:r>
            </a:p>
          </p:txBody>
        </p:sp>
        <p:sp>
          <p:nvSpPr>
            <p:cNvPr id="18" name="Line 12"/>
            <p:cNvSpPr>
              <a:spLocks noChangeShapeType="1"/>
            </p:cNvSpPr>
            <p:nvPr/>
          </p:nvSpPr>
          <p:spPr bwMode="auto">
            <a:xfrm flipH="1">
              <a:off x="5291137" y="3400425"/>
              <a:ext cx="3176" cy="628650"/>
            </a:xfrm>
            <a:prstGeom prst="line">
              <a:avLst/>
            </a:prstGeom>
            <a:noFill/>
            <a:ln w="9525">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9" name="Line 13"/>
            <p:cNvSpPr>
              <a:spLocks noChangeShapeType="1"/>
            </p:cNvSpPr>
            <p:nvPr/>
          </p:nvSpPr>
          <p:spPr bwMode="auto">
            <a:xfrm>
              <a:off x="5638801" y="3476625"/>
              <a:ext cx="0" cy="552450"/>
            </a:xfrm>
            <a:prstGeom prst="line">
              <a:avLst/>
            </a:prstGeom>
            <a:noFill/>
            <a:ln w="9525">
              <a:solidFill>
                <a:srgbClr val="000000"/>
              </a:solidFill>
              <a:round/>
              <a:headEnd type="stealth" w="lg" len="lg"/>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0" name="Line 14"/>
            <p:cNvSpPr>
              <a:spLocks noChangeShapeType="1"/>
            </p:cNvSpPr>
            <p:nvPr/>
          </p:nvSpPr>
          <p:spPr bwMode="auto">
            <a:xfrm>
              <a:off x="7108826" y="3505200"/>
              <a:ext cx="0" cy="523875"/>
            </a:xfrm>
            <a:prstGeom prst="line">
              <a:avLst/>
            </a:prstGeom>
            <a:noFill/>
            <a:ln w="9525">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1" name="Line 15"/>
            <p:cNvSpPr>
              <a:spLocks noChangeShapeType="1"/>
            </p:cNvSpPr>
            <p:nvPr/>
          </p:nvSpPr>
          <p:spPr bwMode="auto">
            <a:xfrm flipV="1">
              <a:off x="7369176" y="3476624"/>
              <a:ext cx="0" cy="503238"/>
            </a:xfrm>
            <a:prstGeom prst="line">
              <a:avLst/>
            </a:prstGeom>
            <a:noFill/>
            <a:ln w="9525">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2" name="Rectangle 20"/>
            <p:cNvSpPr>
              <a:spLocks noChangeArrowheads="1"/>
            </p:cNvSpPr>
            <p:nvPr/>
          </p:nvSpPr>
          <p:spPr bwMode="auto">
            <a:xfrm>
              <a:off x="5048251" y="4676775"/>
              <a:ext cx="2928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eaLnBrk="1" fontAlgn="base" hangingPunct="1">
                <a:spcBef>
                  <a:spcPct val="0"/>
                </a:spcBef>
                <a:spcAft>
                  <a:spcPct val="0"/>
                </a:spcAft>
              </a:pPr>
              <a:r>
                <a:rPr lang="zh-CN" altLang="en-US" sz="2400" b="0">
                  <a:solidFill>
                    <a:srgbClr val="A50021"/>
                  </a:solidFill>
                  <a:latin typeface="华文细黑" panose="02010600040101010101" pitchFamily="2" charset="-122"/>
                  <a:ea typeface="华文细黑" panose="02010600040101010101" pitchFamily="2" charset="-122"/>
                </a:rPr>
                <a:t>紧密的公共耦合</a:t>
              </a:r>
            </a:p>
          </p:txBody>
        </p:sp>
        <p:sp>
          <p:nvSpPr>
            <p:cNvPr id="23" name="Rectangle 24"/>
            <p:cNvSpPr>
              <a:spLocks noChangeArrowheads="1"/>
            </p:cNvSpPr>
            <p:nvPr/>
          </p:nvSpPr>
          <p:spPr bwMode="auto">
            <a:xfrm>
              <a:off x="5291137" y="4103042"/>
              <a:ext cx="20050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400" b="0" dirty="0">
                  <a:solidFill>
                    <a:srgbClr val="000066"/>
                  </a:solidFill>
                  <a:latin typeface="华文细黑" panose="02010600040101010101" pitchFamily="2" charset="-122"/>
                  <a:ea typeface="华文细黑" panose="02010600040101010101" pitchFamily="2" charset="-122"/>
                </a:rPr>
                <a:t>数据库</a:t>
              </a:r>
            </a:p>
          </p:txBody>
        </p:sp>
        <p:sp>
          <p:nvSpPr>
            <p:cNvPr id="15" name="Rectangle 7"/>
            <p:cNvSpPr>
              <a:spLocks noChangeArrowheads="1"/>
            </p:cNvSpPr>
            <p:nvPr/>
          </p:nvSpPr>
          <p:spPr bwMode="auto">
            <a:xfrm>
              <a:off x="5035551" y="2952750"/>
              <a:ext cx="1038225" cy="522288"/>
            </a:xfrm>
            <a:prstGeom prst="rect">
              <a:avLst/>
            </a:prstGeom>
            <a:solidFill>
              <a:srgbClr val="CC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dirty="0">
                  <a:ln>
                    <a:noFill/>
                  </a:ln>
                  <a:solidFill>
                    <a:srgbClr val="000066"/>
                  </a:solidFill>
                  <a:effectLst/>
                  <a:uLnTx/>
                  <a:uFillTx/>
                  <a:latin typeface="华文细黑" panose="02010600040101010101" pitchFamily="2" charset="-122"/>
                  <a:ea typeface="华文细黑" panose="02010600040101010101" pitchFamily="2" charset="-122"/>
                </a:rPr>
                <a:t>A</a:t>
              </a:r>
            </a:p>
          </p:txBody>
        </p:sp>
        <p:sp>
          <p:nvSpPr>
            <p:cNvPr id="16" name="Rectangle 8"/>
            <p:cNvSpPr>
              <a:spLocks noChangeArrowheads="1"/>
            </p:cNvSpPr>
            <p:nvPr/>
          </p:nvSpPr>
          <p:spPr bwMode="auto">
            <a:xfrm>
              <a:off x="6850063" y="2952750"/>
              <a:ext cx="863600" cy="522288"/>
            </a:xfrm>
            <a:prstGeom prst="rect">
              <a:avLst/>
            </a:prstGeom>
            <a:solidFill>
              <a:srgbClr val="CC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dirty="0">
                  <a:ln>
                    <a:noFill/>
                  </a:ln>
                  <a:solidFill>
                    <a:srgbClr val="000066"/>
                  </a:solidFill>
                  <a:effectLst/>
                  <a:uLnTx/>
                  <a:uFillTx/>
                  <a:latin typeface="华文细黑" panose="02010600040101010101" pitchFamily="2" charset="-122"/>
                  <a:ea typeface="华文细黑" panose="02010600040101010101" pitchFamily="2" charset="-122"/>
                </a:rPr>
                <a:t>B</a:t>
              </a:r>
            </a:p>
          </p:txBody>
        </p:sp>
      </p:grpSp>
    </p:spTree>
    <p:extLst>
      <p:ext uri="{BB962C8B-B14F-4D97-AF65-F5344CB8AC3E}">
        <p14:creationId xmlns:p14="http://schemas.microsoft.com/office/powerpoint/2010/main" val="213298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randombar(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randombar(horizontal)">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7</a:t>
            </a:r>
            <a:r>
              <a:rPr lang="zh-CN" altLang="en-US" dirty="0"/>
              <a:t>）内容耦合 </a:t>
            </a:r>
            <a:r>
              <a:rPr lang="en-US" altLang="zh-CN" dirty="0"/>
              <a:t>Content Coupling</a:t>
            </a:r>
            <a:endParaRPr lang="zh-CN" altLang="en-US" dirty="0"/>
          </a:p>
        </p:txBody>
      </p:sp>
      <p:sp>
        <p:nvSpPr>
          <p:cNvPr id="3" name="内容占位符 2"/>
          <p:cNvSpPr>
            <a:spLocks noGrp="1"/>
          </p:cNvSpPr>
          <p:nvPr>
            <p:ph idx="1"/>
          </p:nvPr>
        </p:nvSpPr>
        <p:spPr/>
        <p:txBody>
          <a:bodyPr/>
          <a:lstStyle/>
          <a:p>
            <a:r>
              <a:rPr lang="zh-CN" altLang="en-US" dirty="0"/>
              <a:t>如果发生下列情形，两个模块之间就发生了内容耦合：</a:t>
            </a:r>
          </a:p>
          <a:p>
            <a:pPr lvl="1"/>
            <a:r>
              <a:rPr lang="zh-CN" altLang="en-US" dirty="0"/>
              <a:t>一个模块</a:t>
            </a:r>
            <a:r>
              <a:rPr lang="zh-CN" altLang="en-US" dirty="0">
                <a:solidFill>
                  <a:srgbClr val="0000FF"/>
                </a:solidFill>
              </a:rPr>
              <a:t>直接访问或修改另一个模块的内部数据</a:t>
            </a:r>
            <a:r>
              <a:rPr lang="en-US" altLang="zh-CN" dirty="0"/>
              <a:t>;</a:t>
            </a:r>
          </a:p>
          <a:p>
            <a:pPr lvl="1"/>
            <a:r>
              <a:rPr lang="zh-CN" altLang="en-US" dirty="0"/>
              <a:t>一个模块</a:t>
            </a:r>
            <a:r>
              <a:rPr lang="zh-CN" altLang="en-US" dirty="0">
                <a:solidFill>
                  <a:srgbClr val="0000FF"/>
                </a:solidFill>
              </a:rPr>
              <a:t>不通过正常入口转到另一模块内部</a:t>
            </a:r>
            <a:r>
              <a:rPr lang="en-US" altLang="zh-CN" dirty="0"/>
              <a:t>;</a:t>
            </a:r>
          </a:p>
          <a:p>
            <a:pPr lvl="1"/>
            <a:r>
              <a:rPr lang="zh-CN" altLang="en-US" dirty="0"/>
              <a:t>两个模块</a:t>
            </a:r>
            <a:r>
              <a:rPr lang="zh-CN" altLang="en-US" dirty="0">
                <a:solidFill>
                  <a:srgbClr val="0000FF"/>
                </a:solidFill>
              </a:rPr>
              <a:t>有一部分程序代码重迭</a:t>
            </a:r>
            <a:r>
              <a:rPr lang="en-US" altLang="zh-CN" dirty="0"/>
              <a:t>(</a:t>
            </a:r>
            <a:r>
              <a:rPr lang="zh-CN" altLang="en-US" dirty="0"/>
              <a:t>只可能出现在汇编语言中</a:t>
            </a:r>
            <a:r>
              <a:rPr lang="en-US" altLang="zh-CN" dirty="0"/>
              <a:t>);</a:t>
            </a:r>
          </a:p>
          <a:p>
            <a:pPr lvl="1"/>
            <a:r>
              <a:rPr lang="zh-CN" altLang="en-US" dirty="0"/>
              <a:t>一个模块有</a:t>
            </a:r>
            <a:r>
              <a:rPr lang="zh-CN" altLang="en-US" dirty="0">
                <a:solidFill>
                  <a:srgbClr val="0000FF"/>
                </a:solidFill>
              </a:rPr>
              <a:t>多个入口</a:t>
            </a:r>
            <a:r>
              <a:rPr lang="zh-CN" altLang="en-US" dirty="0"/>
              <a:t>。</a:t>
            </a:r>
          </a:p>
        </p:txBody>
      </p:sp>
    </p:spTree>
    <p:extLst>
      <p:ext uri="{BB962C8B-B14F-4D97-AF65-F5344CB8AC3E}">
        <p14:creationId xmlns:p14="http://schemas.microsoft.com/office/powerpoint/2010/main" val="10039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图片 143"/>
          <p:cNvPicPr>
            <a:picLocks noChangeAspect="1"/>
          </p:cNvPicPr>
          <p:nvPr/>
        </p:nvPicPr>
        <p:blipFill>
          <a:blip r:embed="rId2"/>
          <a:stretch>
            <a:fillRect/>
          </a:stretch>
        </p:blipFill>
        <p:spPr>
          <a:xfrm>
            <a:off x="3320354" y="1833505"/>
            <a:ext cx="1304730" cy="876358"/>
          </a:xfrm>
          <a:prstGeom prst="rect">
            <a:avLst/>
          </a:prstGeom>
        </p:spPr>
      </p:pic>
      <p:sp>
        <p:nvSpPr>
          <p:cNvPr id="2" name="标题 1"/>
          <p:cNvSpPr>
            <a:spLocks noGrp="1"/>
          </p:cNvSpPr>
          <p:nvPr>
            <p:ph type="title"/>
          </p:nvPr>
        </p:nvSpPr>
        <p:spPr/>
        <p:txBody>
          <a:bodyPr/>
          <a:lstStyle/>
          <a:p>
            <a:r>
              <a:rPr lang="zh-CN" altLang="en-US" dirty="0"/>
              <a:t>内容耦合实例</a:t>
            </a:r>
          </a:p>
        </p:txBody>
      </p:sp>
      <p:grpSp>
        <p:nvGrpSpPr>
          <p:cNvPr id="73" name="Group 4"/>
          <p:cNvGrpSpPr>
            <a:grpSpLocks/>
          </p:cNvGrpSpPr>
          <p:nvPr/>
        </p:nvGrpSpPr>
        <p:grpSpPr bwMode="auto">
          <a:xfrm>
            <a:off x="1200150" y="1895475"/>
            <a:ext cx="1616075" cy="1517650"/>
            <a:chOff x="268" y="3085"/>
            <a:chExt cx="1018" cy="956"/>
          </a:xfrm>
        </p:grpSpPr>
        <p:sp>
          <p:nvSpPr>
            <p:cNvPr id="74" name="Rectangle 5"/>
            <p:cNvSpPr>
              <a:spLocks noChangeArrowheads="1"/>
            </p:cNvSpPr>
            <p:nvPr/>
          </p:nvSpPr>
          <p:spPr bwMode="auto">
            <a:xfrm>
              <a:off x="268" y="3085"/>
              <a:ext cx="2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3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 </a:t>
              </a:r>
              <a:endParaRPr kumimoji="0" lang="en-US" altLang="zh-CN" sz="32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75" name="Rectangle 6"/>
            <p:cNvSpPr>
              <a:spLocks noChangeArrowheads="1"/>
            </p:cNvSpPr>
            <p:nvPr/>
          </p:nvSpPr>
          <p:spPr bwMode="auto">
            <a:xfrm>
              <a:off x="329" y="3144"/>
              <a:ext cx="320" cy="234"/>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76" name="Rectangle 7"/>
            <p:cNvSpPr>
              <a:spLocks noChangeArrowheads="1"/>
            </p:cNvSpPr>
            <p:nvPr/>
          </p:nvSpPr>
          <p:spPr bwMode="auto">
            <a:xfrm>
              <a:off x="295" y="3158"/>
              <a:ext cx="2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A</a:t>
              </a:r>
              <a:endParaRPr kumimoji="0" lang="en-US" altLang="zh-CN" sz="2000" b="1" i="0" u="none" strike="noStrike" kern="0" cap="none" spc="0" normalizeH="0" baseline="0" noProof="0">
                <a:ln>
                  <a:noFill/>
                </a:ln>
                <a:solidFill>
                  <a:srgbClr val="000066"/>
                </a:solidFill>
                <a:effectLst/>
                <a:uLnTx/>
                <a:uFillTx/>
                <a:latin typeface="Tahoma" panose="020B0604030504040204" pitchFamily="34" charset="0"/>
                <a:ea typeface="宋体" panose="02010600030101010101" pitchFamily="2" charset="-122"/>
              </a:endParaRPr>
            </a:p>
          </p:txBody>
        </p:sp>
        <p:sp>
          <p:nvSpPr>
            <p:cNvPr id="77" name="Rectangle 8"/>
            <p:cNvSpPr>
              <a:spLocks noChangeArrowheads="1"/>
            </p:cNvSpPr>
            <p:nvPr/>
          </p:nvSpPr>
          <p:spPr bwMode="auto">
            <a:xfrm>
              <a:off x="480" y="3202"/>
              <a:ext cx="2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3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 </a:t>
              </a:r>
              <a:endParaRPr kumimoji="0" lang="en-US" altLang="zh-CN" sz="32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78" name="Rectangle 9"/>
            <p:cNvSpPr>
              <a:spLocks noChangeArrowheads="1"/>
            </p:cNvSpPr>
            <p:nvPr/>
          </p:nvSpPr>
          <p:spPr bwMode="auto">
            <a:xfrm>
              <a:off x="886" y="3144"/>
              <a:ext cx="321" cy="234"/>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79" name="Rectangle 10"/>
            <p:cNvSpPr>
              <a:spLocks noChangeArrowheads="1"/>
            </p:cNvSpPr>
            <p:nvPr/>
          </p:nvSpPr>
          <p:spPr bwMode="auto">
            <a:xfrm>
              <a:off x="1036" y="3202"/>
              <a:ext cx="2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3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 </a:t>
              </a:r>
              <a:endParaRPr kumimoji="0" lang="en-US" altLang="zh-CN" sz="32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grpSp>
          <p:nvGrpSpPr>
            <p:cNvPr id="80" name="Group 11"/>
            <p:cNvGrpSpPr>
              <a:grpSpLocks/>
            </p:cNvGrpSpPr>
            <p:nvPr/>
          </p:nvGrpSpPr>
          <p:grpSpPr bwMode="auto">
            <a:xfrm>
              <a:off x="454" y="3221"/>
              <a:ext cx="69" cy="386"/>
              <a:chOff x="454" y="3221"/>
              <a:chExt cx="69" cy="386"/>
            </a:xfrm>
          </p:grpSpPr>
          <p:sp>
            <p:nvSpPr>
              <p:cNvPr id="89" name="Line 12"/>
              <p:cNvSpPr>
                <a:spLocks noChangeShapeType="1"/>
              </p:cNvSpPr>
              <p:nvPr/>
            </p:nvSpPr>
            <p:spPr bwMode="auto">
              <a:xfrm flipV="1">
                <a:off x="488" y="3269"/>
                <a:ext cx="1" cy="33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90" name="Freeform 13"/>
              <p:cNvSpPr>
                <a:spLocks/>
              </p:cNvSpPr>
              <p:nvPr/>
            </p:nvSpPr>
            <p:spPr bwMode="auto">
              <a:xfrm>
                <a:off x="454" y="3221"/>
                <a:ext cx="69" cy="79"/>
              </a:xfrm>
              <a:custGeom>
                <a:avLst/>
                <a:gdLst>
                  <a:gd name="T0" fmla="*/ 69 w 69"/>
                  <a:gd name="T1" fmla="*/ 79 h 79"/>
                  <a:gd name="T2" fmla="*/ 36 w 69"/>
                  <a:gd name="T3" fmla="*/ 0 h 79"/>
                  <a:gd name="T4" fmla="*/ 0 w 69"/>
                  <a:gd name="T5" fmla="*/ 79 h 79"/>
                  <a:gd name="T6" fmla="*/ 36 w 69"/>
                  <a:gd name="T7" fmla="*/ 54 h 79"/>
                  <a:gd name="T8" fmla="*/ 69 w 69"/>
                  <a:gd name="T9" fmla="*/ 79 h 79"/>
                  <a:gd name="T10" fmla="*/ 0 60000 65536"/>
                  <a:gd name="T11" fmla="*/ 0 60000 65536"/>
                  <a:gd name="T12" fmla="*/ 0 60000 65536"/>
                  <a:gd name="T13" fmla="*/ 0 60000 65536"/>
                  <a:gd name="T14" fmla="*/ 0 60000 65536"/>
                  <a:gd name="T15" fmla="*/ 0 w 69"/>
                  <a:gd name="T16" fmla="*/ 0 h 79"/>
                  <a:gd name="T17" fmla="*/ 69 w 69"/>
                  <a:gd name="T18" fmla="*/ 79 h 79"/>
                </a:gdLst>
                <a:ahLst/>
                <a:cxnLst>
                  <a:cxn ang="T10">
                    <a:pos x="T0" y="T1"/>
                  </a:cxn>
                  <a:cxn ang="T11">
                    <a:pos x="T2" y="T3"/>
                  </a:cxn>
                  <a:cxn ang="T12">
                    <a:pos x="T4" y="T5"/>
                  </a:cxn>
                  <a:cxn ang="T13">
                    <a:pos x="T6" y="T7"/>
                  </a:cxn>
                  <a:cxn ang="T14">
                    <a:pos x="T8" y="T9"/>
                  </a:cxn>
                </a:cxnLst>
                <a:rect l="T15" t="T16" r="T17" b="T18"/>
                <a:pathLst>
                  <a:path w="69" h="79">
                    <a:moveTo>
                      <a:pt x="69" y="79"/>
                    </a:moveTo>
                    <a:lnTo>
                      <a:pt x="36" y="0"/>
                    </a:lnTo>
                    <a:lnTo>
                      <a:pt x="0" y="79"/>
                    </a:lnTo>
                    <a:lnTo>
                      <a:pt x="36" y="54"/>
                    </a:lnTo>
                    <a:lnTo>
                      <a:pt x="69" y="79"/>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81" name="Group 14"/>
            <p:cNvGrpSpPr>
              <a:grpSpLocks/>
            </p:cNvGrpSpPr>
            <p:nvPr/>
          </p:nvGrpSpPr>
          <p:grpSpPr bwMode="auto">
            <a:xfrm>
              <a:off x="1012" y="3221"/>
              <a:ext cx="69" cy="386"/>
              <a:chOff x="1012" y="3221"/>
              <a:chExt cx="69" cy="386"/>
            </a:xfrm>
          </p:grpSpPr>
          <p:sp>
            <p:nvSpPr>
              <p:cNvPr id="87" name="Line 15"/>
              <p:cNvSpPr>
                <a:spLocks noChangeShapeType="1"/>
              </p:cNvSpPr>
              <p:nvPr/>
            </p:nvSpPr>
            <p:spPr bwMode="auto">
              <a:xfrm flipV="1">
                <a:off x="1046" y="3269"/>
                <a:ext cx="1" cy="33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88" name="Freeform 16"/>
              <p:cNvSpPr>
                <a:spLocks/>
              </p:cNvSpPr>
              <p:nvPr/>
            </p:nvSpPr>
            <p:spPr bwMode="auto">
              <a:xfrm>
                <a:off x="1012" y="3221"/>
                <a:ext cx="69" cy="79"/>
              </a:xfrm>
              <a:custGeom>
                <a:avLst/>
                <a:gdLst>
                  <a:gd name="T0" fmla="*/ 69 w 69"/>
                  <a:gd name="T1" fmla="*/ 79 h 79"/>
                  <a:gd name="T2" fmla="*/ 34 w 69"/>
                  <a:gd name="T3" fmla="*/ 0 h 79"/>
                  <a:gd name="T4" fmla="*/ 0 w 69"/>
                  <a:gd name="T5" fmla="*/ 79 h 79"/>
                  <a:gd name="T6" fmla="*/ 34 w 69"/>
                  <a:gd name="T7" fmla="*/ 54 h 79"/>
                  <a:gd name="T8" fmla="*/ 69 w 69"/>
                  <a:gd name="T9" fmla="*/ 79 h 79"/>
                  <a:gd name="T10" fmla="*/ 0 60000 65536"/>
                  <a:gd name="T11" fmla="*/ 0 60000 65536"/>
                  <a:gd name="T12" fmla="*/ 0 60000 65536"/>
                  <a:gd name="T13" fmla="*/ 0 60000 65536"/>
                  <a:gd name="T14" fmla="*/ 0 60000 65536"/>
                  <a:gd name="T15" fmla="*/ 0 w 69"/>
                  <a:gd name="T16" fmla="*/ 0 h 79"/>
                  <a:gd name="T17" fmla="*/ 69 w 69"/>
                  <a:gd name="T18" fmla="*/ 79 h 79"/>
                </a:gdLst>
                <a:ahLst/>
                <a:cxnLst>
                  <a:cxn ang="T10">
                    <a:pos x="T0" y="T1"/>
                  </a:cxn>
                  <a:cxn ang="T11">
                    <a:pos x="T2" y="T3"/>
                  </a:cxn>
                  <a:cxn ang="T12">
                    <a:pos x="T4" y="T5"/>
                  </a:cxn>
                  <a:cxn ang="T13">
                    <a:pos x="T6" y="T7"/>
                  </a:cxn>
                  <a:cxn ang="T14">
                    <a:pos x="T8" y="T9"/>
                  </a:cxn>
                </a:cxnLst>
                <a:rect l="T15" t="T16" r="T17" b="T18"/>
                <a:pathLst>
                  <a:path w="69" h="79">
                    <a:moveTo>
                      <a:pt x="69" y="79"/>
                    </a:moveTo>
                    <a:lnTo>
                      <a:pt x="34" y="0"/>
                    </a:lnTo>
                    <a:lnTo>
                      <a:pt x="0" y="79"/>
                    </a:lnTo>
                    <a:lnTo>
                      <a:pt x="34" y="54"/>
                    </a:lnTo>
                    <a:lnTo>
                      <a:pt x="69" y="79"/>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sp>
          <p:nvSpPr>
            <p:cNvPr id="82" name="Line 17"/>
            <p:cNvSpPr>
              <a:spLocks noChangeShapeType="1"/>
            </p:cNvSpPr>
            <p:nvPr/>
          </p:nvSpPr>
          <p:spPr bwMode="auto">
            <a:xfrm>
              <a:off x="488" y="3607"/>
              <a:ext cx="558"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83" name="Rectangle 18"/>
            <p:cNvSpPr>
              <a:spLocks noChangeArrowheads="1"/>
            </p:cNvSpPr>
            <p:nvPr/>
          </p:nvSpPr>
          <p:spPr bwMode="auto">
            <a:xfrm>
              <a:off x="329" y="3684"/>
              <a:ext cx="957" cy="234"/>
            </a:xfrm>
            <a:prstGeom prst="rect">
              <a:avLst/>
            </a:prstGeom>
            <a:noFill/>
            <a:ln w="11113">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84" name="Rectangle 19"/>
            <p:cNvSpPr>
              <a:spLocks noChangeArrowheads="1"/>
            </p:cNvSpPr>
            <p:nvPr/>
          </p:nvSpPr>
          <p:spPr bwMode="auto">
            <a:xfrm>
              <a:off x="340" y="3657"/>
              <a:ext cx="85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66"/>
                  </a:solidFill>
                  <a:effectLst/>
                  <a:uLnTx/>
                  <a:uFillTx/>
                  <a:latin typeface="华文细黑" panose="02010600040101010101" pitchFamily="2" charset="-122"/>
                  <a:ea typeface="华文细黑" panose="02010600040101010101" pitchFamily="2" charset="-122"/>
                </a:rPr>
                <a:t>进入另一</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66"/>
                  </a:solidFill>
                  <a:effectLst/>
                  <a:uLnTx/>
                  <a:uFillTx/>
                  <a:latin typeface="华文细黑" panose="02010600040101010101" pitchFamily="2" charset="-122"/>
                  <a:ea typeface="华文细黑" panose="02010600040101010101" pitchFamily="2" charset="-122"/>
                </a:rPr>
                <a:t>模块内部</a:t>
              </a:r>
            </a:p>
          </p:txBody>
        </p:sp>
        <p:sp>
          <p:nvSpPr>
            <p:cNvPr id="85" name="Rectangle 20"/>
            <p:cNvSpPr>
              <a:spLocks noChangeArrowheads="1"/>
            </p:cNvSpPr>
            <p:nvPr/>
          </p:nvSpPr>
          <p:spPr bwMode="auto">
            <a:xfrm>
              <a:off x="1165" y="3744"/>
              <a:ext cx="2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3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 </a:t>
              </a:r>
              <a:endParaRPr kumimoji="0" lang="en-US" altLang="zh-CN" sz="32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86" name="Rectangle 21"/>
            <p:cNvSpPr>
              <a:spLocks noChangeArrowheads="1"/>
            </p:cNvSpPr>
            <p:nvPr/>
          </p:nvSpPr>
          <p:spPr bwMode="auto">
            <a:xfrm>
              <a:off x="839" y="3203"/>
              <a:ext cx="29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B</a:t>
              </a:r>
              <a:endParaRPr kumimoji="0" lang="en-US" altLang="zh-CN" sz="2000" b="1" i="0" u="none" strike="noStrike" kern="0" cap="none" spc="0" normalizeH="0" baseline="0" noProof="0">
                <a:ln>
                  <a:noFill/>
                </a:ln>
                <a:solidFill>
                  <a:srgbClr val="000066"/>
                </a:solidFill>
                <a:effectLst/>
                <a:uLnTx/>
                <a:uFillTx/>
                <a:latin typeface="Tahoma" panose="020B0604030504040204" pitchFamily="34" charset="0"/>
                <a:ea typeface="宋体" panose="02010600030101010101" pitchFamily="2" charset="-122"/>
              </a:endParaRPr>
            </a:p>
          </p:txBody>
        </p:sp>
      </p:grpSp>
      <p:sp>
        <p:nvSpPr>
          <p:cNvPr id="99" name="Rectangle 32"/>
          <p:cNvSpPr>
            <a:spLocks noChangeArrowheads="1"/>
          </p:cNvSpPr>
          <p:nvPr/>
        </p:nvSpPr>
        <p:spPr bwMode="auto">
          <a:xfrm>
            <a:off x="3181350" y="2752725"/>
            <a:ext cx="1582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00" name="Rectangle 33"/>
          <p:cNvSpPr>
            <a:spLocks noChangeArrowheads="1"/>
          </p:cNvSpPr>
          <p:nvPr/>
        </p:nvSpPr>
        <p:spPr bwMode="auto">
          <a:xfrm>
            <a:off x="3437714" y="2736851"/>
            <a:ext cx="93991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66"/>
                </a:solidFill>
                <a:effectLst/>
                <a:uLnTx/>
                <a:uFillTx/>
                <a:latin typeface="华文细黑" panose="02010600040101010101" pitchFamily="2" charset="-122"/>
                <a:ea typeface="华文细黑" panose="02010600040101010101" pitchFamily="2" charset="-122"/>
              </a:rPr>
              <a:t>模块代</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66"/>
                </a:solidFill>
                <a:effectLst/>
                <a:uLnTx/>
                <a:uFillTx/>
                <a:latin typeface="华文细黑" panose="02010600040101010101" pitchFamily="2" charset="-122"/>
                <a:ea typeface="华文细黑" panose="02010600040101010101" pitchFamily="2" charset="-122"/>
              </a:rPr>
              <a:t>码重叠</a:t>
            </a:r>
          </a:p>
        </p:txBody>
      </p:sp>
      <p:sp>
        <p:nvSpPr>
          <p:cNvPr id="101" name="Rectangle 34"/>
          <p:cNvSpPr>
            <a:spLocks noChangeArrowheads="1"/>
          </p:cNvSpPr>
          <p:nvPr/>
        </p:nvSpPr>
        <p:spPr bwMode="auto">
          <a:xfrm>
            <a:off x="4469810" y="2838450"/>
            <a:ext cx="45732"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3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 </a:t>
            </a:r>
            <a:endParaRPr kumimoji="0" lang="en-US" altLang="zh-CN" sz="32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116" name="Rectangle 51"/>
          <p:cNvSpPr>
            <a:spLocks noChangeArrowheads="1"/>
          </p:cNvSpPr>
          <p:nvPr/>
        </p:nvSpPr>
        <p:spPr bwMode="auto">
          <a:xfrm>
            <a:off x="1407319" y="5043488"/>
            <a:ext cx="12652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17" name="Rectangle 52"/>
          <p:cNvSpPr>
            <a:spLocks noChangeArrowheads="1"/>
          </p:cNvSpPr>
          <p:nvPr/>
        </p:nvSpPr>
        <p:spPr bwMode="auto">
          <a:xfrm>
            <a:off x="1312069" y="5133975"/>
            <a:ext cx="1277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66"/>
                </a:solidFill>
                <a:effectLst/>
                <a:uLnTx/>
                <a:uFillTx/>
                <a:latin typeface="华文细黑" panose="02010600040101010101" pitchFamily="2" charset="-122"/>
                <a:ea typeface="华文细黑" panose="02010600040101010101" pitchFamily="2" charset="-122"/>
              </a:rPr>
              <a:t>多入口模块</a:t>
            </a:r>
          </a:p>
        </p:txBody>
      </p:sp>
      <p:sp>
        <p:nvSpPr>
          <p:cNvPr id="118" name="Rectangle 53"/>
          <p:cNvSpPr>
            <a:spLocks noChangeArrowheads="1"/>
          </p:cNvSpPr>
          <p:nvPr/>
        </p:nvSpPr>
        <p:spPr bwMode="auto">
          <a:xfrm>
            <a:off x="2283619" y="5127625"/>
            <a:ext cx="412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3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 </a:t>
            </a:r>
            <a:endParaRPr kumimoji="0" lang="en-US" altLang="zh-CN" sz="32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grpSp>
        <p:nvGrpSpPr>
          <p:cNvPr id="124" name="Group 54"/>
          <p:cNvGrpSpPr>
            <a:grpSpLocks/>
          </p:cNvGrpSpPr>
          <p:nvPr/>
        </p:nvGrpSpPr>
        <p:grpSpPr bwMode="auto">
          <a:xfrm>
            <a:off x="5086350" y="1895475"/>
            <a:ext cx="2808288" cy="2684463"/>
            <a:chOff x="3742" y="2523"/>
            <a:chExt cx="1769" cy="1691"/>
          </a:xfrm>
        </p:grpSpPr>
        <p:sp>
          <p:nvSpPr>
            <p:cNvPr id="126" name="Text Box 55"/>
            <p:cNvSpPr txBox="1">
              <a:spLocks noChangeArrowheads="1"/>
            </p:cNvSpPr>
            <p:nvPr/>
          </p:nvSpPr>
          <p:spPr bwMode="auto">
            <a:xfrm>
              <a:off x="4528" y="2523"/>
              <a:ext cx="393"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10800" rIns="54000" bIns="10800"/>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000" b="1" i="0" u="none" strike="noStrike" kern="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rPr>
                <a:t>……</a:t>
              </a:r>
            </a:p>
          </p:txBody>
        </p:sp>
        <p:sp>
          <p:nvSpPr>
            <p:cNvPr id="127" name="Line 56"/>
            <p:cNvSpPr>
              <a:spLocks noChangeShapeType="1"/>
            </p:cNvSpPr>
            <p:nvPr/>
          </p:nvSpPr>
          <p:spPr bwMode="auto">
            <a:xfrm>
              <a:off x="4735" y="2732"/>
              <a:ext cx="0" cy="6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28" name="Line 57"/>
            <p:cNvSpPr>
              <a:spLocks noChangeShapeType="1"/>
            </p:cNvSpPr>
            <p:nvPr/>
          </p:nvSpPr>
          <p:spPr bwMode="auto">
            <a:xfrm>
              <a:off x="4528" y="2796"/>
              <a:ext cx="413"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29" name="Line 58"/>
            <p:cNvSpPr>
              <a:spLocks noChangeShapeType="1"/>
            </p:cNvSpPr>
            <p:nvPr/>
          </p:nvSpPr>
          <p:spPr bwMode="auto">
            <a:xfrm flipH="1">
              <a:off x="4410" y="2796"/>
              <a:ext cx="118" cy="6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30" name="Line 59"/>
            <p:cNvSpPr>
              <a:spLocks noChangeShapeType="1"/>
            </p:cNvSpPr>
            <p:nvPr/>
          </p:nvSpPr>
          <p:spPr bwMode="auto">
            <a:xfrm>
              <a:off x="4941" y="2796"/>
              <a:ext cx="118" cy="6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31" name="Text Box 60"/>
            <p:cNvSpPr txBox="1">
              <a:spLocks noChangeArrowheads="1"/>
            </p:cNvSpPr>
            <p:nvPr/>
          </p:nvSpPr>
          <p:spPr bwMode="auto">
            <a:xfrm>
              <a:off x="4263" y="2861"/>
              <a:ext cx="295" cy="216"/>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54000" rIns="18000" bIns="18000"/>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000" b="1" i="0" u="none" strike="noStrike" kern="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A</a:t>
              </a:r>
            </a:p>
          </p:txBody>
        </p:sp>
        <p:sp>
          <p:nvSpPr>
            <p:cNvPr id="132" name="Text Box 61"/>
            <p:cNvSpPr txBox="1">
              <a:spLocks noChangeArrowheads="1"/>
            </p:cNvSpPr>
            <p:nvPr/>
          </p:nvSpPr>
          <p:spPr bwMode="auto">
            <a:xfrm>
              <a:off x="4941" y="2861"/>
              <a:ext cx="295" cy="216"/>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54000" rIns="18000" bIns="18000"/>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000" b="0" i="0" u="none" strike="noStrike" kern="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B</a:t>
              </a:r>
            </a:p>
          </p:txBody>
        </p:sp>
        <p:sp>
          <p:nvSpPr>
            <p:cNvPr id="133" name="Text Box 62"/>
            <p:cNvSpPr txBox="1">
              <a:spLocks noChangeArrowheads="1"/>
            </p:cNvSpPr>
            <p:nvPr/>
          </p:nvSpPr>
          <p:spPr bwMode="auto">
            <a:xfrm>
              <a:off x="4725" y="3207"/>
              <a:ext cx="295" cy="216"/>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54000" rIns="18000" bIns="18000"/>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000" b="1" i="0" u="none" strike="noStrike" kern="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C</a:t>
              </a:r>
            </a:p>
          </p:txBody>
        </p:sp>
        <p:sp>
          <p:nvSpPr>
            <p:cNvPr id="134" name="Text Box 63"/>
            <p:cNvSpPr txBox="1">
              <a:spLocks noChangeArrowheads="1"/>
            </p:cNvSpPr>
            <p:nvPr/>
          </p:nvSpPr>
          <p:spPr bwMode="auto">
            <a:xfrm>
              <a:off x="5216" y="3207"/>
              <a:ext cx="295" cy="216"/>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54000" rIns="18000" bIns="18000"/>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000" b="1" i="0" u="none" strike="noStrike" kern="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D</a:t>
              </a:r>
            </a:p>
          </p:txBody>
        </p:sp>
        <p:sp>
          <p:nvSpPr>
            <p:cNvPr id="135" name="Line 64"/>
            <p:cNvSpPr>
              <a:spLocks noChangeShapeType="1"/>
            </p:cNvSpPr>
            <p:nvPr/>
          </p:nvSpPr>
          <p:spPr bwMode="auto">
            <a:xfrm flipH="1">
              <a:off x="4873" y="3077"/>
              <a:ext cx="215" cy="13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36" name="Line 65"/>
            <p:cNvSpPr>
              <a:spLocks noChangeShapeType="1"/>
            </p:cNvSpPr>
            <p:nvPr/>
          </p:nvSpPr>
          <p:spPr bwMode="auto">
            <a:xfrm flipH="1" flipV="1">
              <a:off x="5088" y="3077"/>
              <a:ext cx="216" cy="13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37" name="Arc 66"/>
            <p:cNvSpPr>
              <a:spLocks/>
            </p:cNvSpPr>
            <p:nvPr/>
          </p:nvSpPr>
          <p:spPr bwMode="auto">
            <a:xfrm flipH="1" flipV="1">
              <a:off x="4452" y="3029"/>
              <a:ext cx="259" cy="297"/>
            </a:xfrm>
            <a:custGeom>
              <a:avLst/>
              <a:gdLst>
                <a:gd name="T0" fmla="*/ 0 w 21600"/>
                <a:gd name="T1" fmla="*/ 0 h 21600"/>
                <a:gd name="T2" fmla="*/ 3 w 21600"/>
                <a:gd name="T3" fmla="*/ 4 h 21600"/>
                <a:gd name="T4" fmla="*/ 0 w 21600"/>
                <a:gd name="T5" fmla="*/ 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prstDash val="sysDot"/>
              <a:round/>
              <a:headEnd type="arrow" w="sm" len="sm"/>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38" name="Text Box 67"/>
            <p:cNvSpPr txBox="1">
              <a:spLocks noChangeArrowheads="1"/>
            </p:cNvSpPr>
            <p:nvPr/>
          </p:nvSpPr>
          <p:spPr bwMode="auto">
            <a:xfrm>
              <a:off x="3742" y="3207"/>
              <a:ext cx="590" cy="903"/>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just" defTabSz="914400" eaLnBrk="1" fontAlgn="base" latinLnBrk="0" hangingPunct="1">
                <a:lnSpc>
                  <a:spcPct val="90000"/>
                </a:lnSpc>
                <a:spcBef>
                  <a:spcPct val="0"/>
                </a:spcBef>
                <a:spcAft>
                  <a:spcPct val="0"/>
                </a:spcAft>
                <a:buClrTx/>
                <a:buSzTx/>
                <a:buFontTx/>
                <a:buNone/>
                <a:tabLst/>
                <a:defRPr/>
              </a:pPr>
              <a:r>
                <a:rPr kumimoji="1" lang="en-US" altLang="zh-CN" sz="2000" b="1" i="0" u="none" strike="noStrike" kern="0" cap="none" spc="0" normalizeH="0" baseline="0" noProof="0" dirty="0">
                  <a:ln>
                    <a:noFill/>
                  </a:ln>
                  <a:solidFill>
                    <a:srgbClr val="000066"/>
                  </a:solidFill>
                  <a:effectLst/>
                  <a:uLnTx/>
                  <a:uFillTx/>
                  <a:latin typeface="Times New Roman" panose="02020603050405020304" pitchFamily="18" charset="0"/>
                  <a:ea typeface="宋体" panose="02010600030101010101" pitchFamily="2" charset="-122"/>
                </a:rPr>
                <a:t>A:</a:t>
              </a:r>
            </a:p>
            <a:p>
              <a:pPr marL="0" marR="0" lvl="0" indent="0" algn="just" defTabSz="914400" eaLnBrk="1" fontAlgn="base" latinLnBrk="0" hangingPunct="1">
                <a:lnSpc>
                  <a:spcPct val="90000"/>
                </a:lnSpc>
                <a:spcBef>
                  <a:spcPct val="0"/>
                </a:spcBef>
                <a:spcAft>
                  <a:spcPct val="0"/>
                </a:spcAft>
                <a:buClrTx/>
                <a:buSzTx/>
                <a:buFontTx/>
                <a:buNone/>
                <a:tabLst/>
                <a:defRPr/>
              </a:pPr>
              <a:r>
                <a:rPr kumimoji="1" lang="en-US" altLang="zh-CN" sz="10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p>
            <a:p>
              <a:pPr marL="0" marR="0" lvl="0" indent="0" algn="just" defTabSz="914400" eaLnBrk="1" fontAlgn="base" latinLnBrk="0" hangingPunct="1">
                <a:lnSpc>
                  <a:spcPct val="90000"/>
                </a:lnSpc>
                <a:spcBef>
                  <a:spcPct val="0"/>
                </a:spcBef>
                <a:spcAft>
                  <a:spcPct val="0"/>
                </a:spcAft>
                <a:buClrTx/>
                <a:buSzTx/>
                <a:buFontTx/>
                <a:buNone/>
                <a:tabLst/>
                <a:defRPr/>
              </a:pPr>
              <a:r>
                <a:rPr kumimoji="1" lang="en-US" altLang="zh-CN" sz="10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t>
              </a:r>
            </a:p>
            <a:p>
              <a:pPr marL="0" marR="0" lvl="0" indent="0" algn="just" defTabSz="914400" eaLnBrk="1" fontAlgn="base" latinLnBrk="0" hangingPunct="1">
                <a:lnSpc>
                  <a:spcPct val="90000"/>
                </a:lnSpc>
                <a:spcBef>
                  <a:spcPct val="0"/>
                </a:spcBef>
                <a:spcAft>
                  <a:spcPct val="0"/>
                </a:spcAft>
                <a:buClrTx/>
                <a:buSzTx/>
                <a:buFontTx/>
                <a:buNone/>
                <a:tabLst/>
                <a:defRPr/>
              </a:pPr>
              <a:r>
                <a:rPr kumimoji="1" lang="en-US" altLang="zh-CN" sz="2000" b="1" i="0" u="none" strike="noStrike" kern="0" cap="none" spc="0" normalizeH="0" baseline="0" noProof="0" dirty="0" err="1">
                  <a:ln>
                    <a:noFill/>
                  </a:ln>
                  <a:solidFill>
                    <a:srgbClr val="0000FF"/>
                  </a:solidFill>
                  <a:effectLst/>
                  <a:uLnTx/>
                  <a:uFillTx/>
                  <a:latin typeface="Times New Roman" panose="02020603050405020304" pitchFamily="18" charset="0"/>
                  <a:ea typeface="宋体" panose="02010600030101010101" pitchFamily="2" charset="-122"/>
                </a:rPr>
                <a:t>goto</a:t>
              </a:r>
              <a:r>
                <a:rPr kumimoji="1" lang="en-US" altLang="zh-CN" sz="2000" b="1" i="0" u="none" strike="noStrike" kern="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rPr>
                <a:t> C1</a:t>
              </a:r>
            </a:p>
            <a:p>
              <a:pPr marL="0" marR="0" lvl="0" indent="0" algn="just" defTabSz="914400" eaLnBrk="1" fontAlgn="base" latinLnBrk="0" hangingPunct="1">
                <a:lnSpc>
                  <a:spcPct val="90000"/>
                </a:lnSpc>
                <a:spcBef>
                  <a:spcPct val="0"/>
                </a:spcBef>
                <a:spcAft>
                  <a:spcPct val="0"/>
                </a:spcAft>
                <a:buClrTx/>
                <a:buSzTx/>
                <a:buFontTx/>
                <a:buNone/>
                <a:tabLst/>
                <a:defRPr/>
              </a:pPr>
              <a:r>
                <a:rPr kumimoji="1" lang="en-US" altLang="zh-CN" sz="2000" b="1" i="0" u="none" strike="noStrike" kern="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rPr>
                <a:t>…………</a:t>
              </a:r>
            </a:p>
          </p:txBody>
        </p:sp>
        <p:sp>
          <p:nvSpPr>
            <p:cNvPr id="139" name="Line 68"/>
            <p:cNvSpPr>
              <a:spLocks noChangeShapeType="1"/>
            </p:cNvSpPr>
            <p:nvPr/>
          </p:nvSpPr>
          <p:spPr bwMode="auto">
            <a:xfrm flipH="1">
              <a:off x="3960" y="3029"/>
              <a:ext cx="383" cy="238"/>
            </a:xfrm>
            <a:prstGeom prst="line">
              <a:avLst/>
            </a:prstGeom>
            <a:noFill/>
            <a:ln w="158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40" name="Text Box 69"/>
            <p:cNvSpPr txBox="1">
              <a:spLocks noChangeArrowheads="1"/>
            </p:cNvSpPr>
            <p:nvPr/>
          </p:nvSpPr>
          <p:spPr bwMode="auto">
            <a:xfrm>
              <a:off x="4561" y="3564"/>
              <a:ext cx="587" cy="650"/>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just" defTabSz="914400" eaLnBrk="1" fontAlgn="base" latinLnBrk="0" hangingPunct="1">
                <a:lnSpc>
                  <a:spcPct val="70000"/>
                </a:lnSpc>
                <a:spcBef>
                  <a:spcPct val="0"/>
                </a:spcBef>
                <a:spcAft>
                  <a:spcPct val="0"/>
                </a:spcAft>
                <a:buClrTx/>
                <a:buSzTx/>
                <a:buFontTx/>
                <a:buNone/>
                <a:tabLst/>
                <a:defRPr/>
              </a:pPr>
              <a:r>
                <a:rPr kumimoji="1" lang="en-US" altLang="zh-CN" sz="2000" b="1" i="0" u="none" strike="noStrike" kern="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C:</a:t>
              </a:r>
            </a:p>
            <a:p>
              <a:pPr marL="0" marR="0" lvl="0" indent="0" algn="just" defTabSz="914400" eaLnBrk="1" fontAlgn="base" latinLnBrk="0" hangingPunct="1">
                <a:lnSpc>
                  <a:spcPct val="70000"/>
                </a:lnSpc>
                <a:spcBef>
                  <a:spcPct val="0"/>
                </a:spcBef>
                <a:spcAft>
                  <a:spcPct val="0"/>
                </a:spcAft>
                <a:buClrTx/>
                <a:buSzTx/>
                <a:buFontTx/>
                <a:buNone/>
                <a:tabLst/>
                <a:defRPr/>
              </a:pPr>
              <a:r>
                <a:rPr kumimoji="1" lang="en-US" altLang="zh-CN" sz="2000" b="1" i="0" u="none" strike="noStrike" kern="0" cap="none" spc="0" normalizeH="0" baseline="0" noProof="0">
                  <a:ln>
                    <a:noFill/>
                  </a:ln>
                  <a:solidFill>
                    <a:srgbClr val="000066"/>
                  </a:solidFill>
                  <a:effectLst/>
                  <a:uLnTx/>
                  <a:uFillTx/>
                  <a:latin typeface="Times New Roman" panose="02020603050405020304" pitchFamily="18" charset="0"/>
                  <a:ea typeface="宋体" panose="02010600030101010101" pitchFamily="2" charset="-122"/>
                </a:rPr>
                <a:t>……</a:t>
              </a:r>
            </a:p>
            <a:p>
              <a:pPr marL="0" marR="0" lvl="0" indent="0" algn="just" defTabSz="914400" eaLnBrk="1" fontAlgn="base" latinLnBrk="0" hangingPunct="1">
                <a:lnSpc>
                  <a:spcPct val="70000"/>
                </a:lnSpc>
                <a:spcBef>
                  <a:spcPct val="0"/>
                </a:spcBef>
                <a:spcAft>
                  <a:spcPct val="0"/>
                </a:spcAft>
                <a:buClrTx/>
                <a:buSzTx/>
                <a:buFontTx/>
                <a:buNone/>
                <a:tabLst/>
                <a:defRPr/>
              </a:pPr>
              <a:r>
                <a:rPr kumimoji="1" lang="en-US" altLang="zh-CN" sz="2000" b="1" i="0" u="none" strike="noStrike" kern="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rPr>
                <a:t>C1:</a:t>
              </a:r>
            </a:p>
            <a:p>
              <a:pPr marL="0" marR="0" lvl="0" indent="0" algn="just" defTabSz="914400" eaLnBrk="1" fontAlgn="base" latinLnBrk="0" hangingPunct="1">
                <a:lnSpc>
                  <a:spcPct val="70000"/>
                </a:lnSpc>
                <a:spcBef>
                  <a:spcPct val="0"/>
                </a:spcBef>
                <a:spcAft>
                  <a:spcPct val="0"/>
                </a:spcAft>
                <a:buClrTx/>
                <a:buSzTx/>
                <a:buFontTx/>
                <a:buNone/>
                <a:tabLst/>
                <a:defRPr/>
              </a:pPr>
              <a:r>
                <a:rPr kumimoji="1" lang="en-US" altLang="zh-CN" sz="10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   </a:t>
              </a:r>
              <a:r>
                <a:rPr kumimoji="1" lang="en-US" altLang="zh-CN" sz="20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a:t>
              </a:r>
            </a:p>
            <a:p>
              <a:pPr marL="0" marR="0" lvl="0" indent="0" algn="just" defTabSz="914400" eaLnBrk="1" fontAlgn="base" latinLnBrk="0" hangingPunct="1">
                <a:lnSpc>
                  <a:spcPct val="70000"/>
                </a:lnSpc>
                <a:spcBef>
                  <a:spcPct val="0"/>
                </a:spcBef>
                <a:spcAft>
                  <a:spcPct val="0"/>
                </a:spcAft>
                <a:buClrTx/>
                <a:buSzTx/>
                <a:buFontTx/>
                <a:buNone/>
                <a:tabLst/>
                <a:defRPr/>
              </a:pPr>
              <a:r>
                <a:rPr kumimoji="1" lang="en-US" altLang="zh-CN" sz="10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   </a:t>
              </a:r>
              <a:endParaRPr kumimoji="1" lang="en-US" altLang="zh-CN" sz="20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41" name="Line 70"/>
            <p:cNvSpPr>
              <a:spLocks noChangeShapeType="1"/>
            </p:cNvSpPr>
            <p:nvPr/>
          </p:nvSpPr>
          <p:spPr bwMode="auto">
            <a:xfrm flipH="1">
              <a:off x="4725" y="3386"/>
              <a:ext cx="109" cy="237"/>
            </a:xfrm>
            <a:prstGeom prst="line">
              <a:avLst/>
            </a:prstGeom>
            <a:noFill/>
            <a:ln w="1587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sp>
        <p:nvSpPr>
          <p:cNvPr id="125" name="Rectangle 71"/>
          <p:cNvSpPr>
            <a:spLocks noChangeArrowheads="1"/>
          </p:cNvSpPr>
          <p:nvPr/>
        </p:nvSpPr>
        <p:spPr bwMode="auto">
          <a:xfrm>
            <a:off x="4257675" y="4732338"/>
            <a:ext cx="4495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3" indent="0" defTabSz="914400" eaLnBrk="1" fontAlgn="base" latinLnBrk="0" hangingPunct="1">
              <a:lnSpc>
                <a:spcPct val="100000"/>
              </a:lnSpc>
              <a:spcBef>
                <a:spcPct val="20000"/>
              </a:spcBef>
              <a:spcAft>
                <a:spcPct val="0"/>
              </a:spcAft>
              <a:buClr>
                <a:srgbClr val="0000FF"/>
              </a:buClr>
              <a:buSzPct val="75000"/>
              <a:buFont typeface="Wingdings" panose="05000000000000000000" pitchFamily="2" charset="2"/>
              <a:buNone/>
              <a:tabLst/>
              <a:defRPr/>
            </a:pPr>
            <a:r>
              <a:rPr kumimoji="0" lang="zh-CN" altLang="en-US" sz="2000" b="0" i="0" u="none" strike="noStrike" kern="0" cap="none" spc="0" normalizeH="0" baseline="0" noProof="0" dirty="0">
                <a:ln>
                  <a:noFill/>
                </a:ln>
                <a:solidFill>
                  <a:srgbClr val="000066"/>
                </a:solidFill>
                <a:effectLst/>
                <a:uLnTx/>
                <a:uFillTx/>
                <a:latin typeface="华文细黑" panose="02010600040101010101" pitchFamily="2" charset="-122"/>
                <a:ea typeface="华文细黑" panose="02010600040101010101" pitchFamily="2" charset="-122"/>
              </a:rPr>
              <a:t>一个模块直接访问或修改另一个模块的内部数据</a:t>
            </a:r>
            <a:r>
              <a:rPr kumimoji="0" lang="en-US" altLang="zh-CN" sz="2000" b="0" i="0" u="none" strike="noStrike" kern="0" cap="none" spc="0" normalizeH="0" baseline="0" noProof="0" dirty="0">
                <a:ln>
                  <a:noFill/>
                </a:ln>
                <a:solidFill>
                  <a:srgbClr val="000066"/>
                </a:solidFill>
                <a:effectLst/>
                <a:uLnTx/>
                <a:uFillTx/>
                <a:latin typeface="华文细黑" panose="02010600040101010101" pitchFamily="2" charset="-122"/>
                <a:ea typeface="华文细黑" panose="02010600040101010101" pitchFamily="2" charset="-122"/>
              </a:rPr>
              <a:t>;</a:t>
            </a:r>
          </a:p>
        </p:txBody>
      </p:sp>
      <p:pic>
        <p:nvPicPr>
          <p:cNvPr id="143" name="图片 142"/>
          <p:cNvPicPr>
            <a:picLocks noChangeAspect="1"/>
          </p:cNvPicPr>
          <p:nvPr/>
        </p:nvPicPr>
        <p:blipFill>
          <a:blip r:embed="rId3"/>
          <a:stretch>
            <a:fillRect/>
          </a:stretch>
        </p:blipFill>
        <p:spPr>
          <a:xfrm>
            <a:off x="1205613" y="3486149"/>
            <a:ext cx="1490849" cy="1635125"/>
          </a:xfrm>
          <a:prstGeom prst="rect">
            <a:avLst/>
          </a:prstGeom>
        </p:spPr>
      </p:pic>
    </p:spTree>
    <p:extLst>
      <p:ext uri="{BB962C8B-B14F-4D97-AF65-F5344CB8AC3E}">
        <p14:creationId xmlns:p14="http://schemas.microsoft.com/office/powerpoint/2010/main" val="210681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blinds(horizontal)">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randombar(horizontal)">
                                      <p:cBhvr>
                                        <p:cTn id="12" dur="500"/>
                                        <p:tgtEl>
                                          <p:spTgt spid="144"/>
                                        </p:tgtEl>
                                      </p:cBhvr>
                                    </p:animEffect>
                                  </p:childTnLst>
                                </p:cTn>
                              </p:par>
                              <p:par>
                                <p:cTn id="13" presetID="14" presetClass="entr" presetSubtype="10" fill="hold" grpId="0" nodeType="withEffect" nodePh="1">
                                  <p:stCondLst>
                                    <p:cond delay="0"/>
                                  </p:stCondLst>
                                  <p:endCondLst>
                                    <p:cond evt="begin" delay="0">
                                      <p:tn val="13"/>
                                    </p:cond>
                                  </p:endCondLst>
                                  <p:childTnLst>
                                    <p:set>
                                      <p:cBhvr>
                                        <p:cTn id="14" dur="1" fill="hold">
                                          <p:stCondLst>
                                            <p:cond delay="0"/>
                                          </p:stCondLst>
                                        </p:cTn>
                                        <p:tgtEl>
                                          <p:spTgt spid="99"/>
                                        </p:tgtEl>
                                        <p:attrNameLst>
                                          <p:attrName>style.visibility</p:attrName>
                                        </p:attrNameLst>
                                      </p:cBhvr>
                                      <p:to>
                                        <p:strVal val="visible"/>
                                      </p:to>
                                    </p:set>
                                    <p:animEffect transition="in" filter="randombar(horizontal)">
                                      <p:cBhvr>
                                        <p:cTn id="15" dur="500"/>
                                        <p:tgtEl>
                                          <p:spTgt spid="99"/>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00"/>
                                        </p:tgtEl>
                                        <p:attrNameLst>
                                          <p:attrName>style.visibility</p:attrName>
                                        </p:attrNameLst>
                                      </p:cBhvr>
                                      <p:to>
                                        <p:strVal val="visible"/>
                                      </p:to>
                                    </p:set>
                                    <p:animEffect transition="in" filter="randombar(horizontal)">
                                      <p:cBhvr>
                                        <p:cTn id="18" dur="500"/>
                                        <p:tgtEl>
                                          <p:spTgt spid="10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01"/>
                                        </p:tgtEl>
                                        <p:attrNameLst>
                                          <p:attrName>style.visibility</p:attrName>
                                        </p:attrNameLst>
                                      </p:cBhvr>
                                      <p:to>
                                        <p:strVal val="visible"/>
                                      </p:to>
                                    </p:set>
                                    <p:animEffect transition="in" filter="randombar(horizontal)">
                                      <p:cBhvr>
                                        <p:cTn id="21" dur="500"/>
                                        <p:tgtEl>
                                          <p:spTgt spid="101"/>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nodePh="1">
                                  <p:stCondLst>
                                    <p:cond delay="0"/>
                                  </p:stCondLst>
                                  <p:endCondLst>
                                    <p:cond evt="begin" delay="0">
                                      <p:tn val="24"/>
                                    </p:cond>
                                  </p:endCondLst>
                                  <p:childTnLst>
                                    <p:set>
                                      <p:cBhvr>
                                        <p:cTn id="25" dur="1" fill="hold">
                                          <p:stCondLst>
                                            <p:cond delay="0"/>
                                          </p:stCondLst>
                                        </p:cTn>
                                        <p:tgtEl>
                                          <p:spTgt spid="116"/>
                                        </p:tgtEl>
                                        <p:attrNameLst>
                                          <p:attrName>style.visibility</p:attrName>
                                        </p:attrNameLst>
                                      </p:cBhvr>
                                      <p:to>
                                        <p:strVal val="visible"/>
                                      </p:to>
                                    </p:set>
                                    <p:animEffect transition="in" filter="randombar(horizontal)">
                                      <p:cBhvr>
                                        <p:cTn id="26" dur="500"/>
                                        <p:tgtEl>
                                          <p:spTgt spid="116"/>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17"/>
                                        </p:tgtEl>
                                        <p:attrNameLst>
                                          <p:attrName>style.visibility</p:attrName>
                                        </p:attrNameLst>
                                      </p:cBhvr>
                                      <p:to>
                                        <p:strVal val="visible"/>
                                      </p:to>
                                    </p:set>
                                    <p:animEffect transition="in" filter="randombar(horizontal)">
                                      <p:cBhvr>
                                        <p:cTn id="29" dur="500"/>
                                        <p:tgtEl>
                                          <p:spTgt spid="117"/>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18"/>
                                        </p:tgtEl>
                                        <p:attrNameLst>
                                          <p:attrName>style.visibility</p:attrName>
                                        </p:attrNameLst>
                                      </p:cBhvr>
                                      <p:to>
                                        <p:strVal val="visible"/>
                                      </p:to>
                                    </p:set>
                                    <p:animEffect transition="in" filter="randombar(horizontal)">
                                      <p:cBhvr>
                                        <p:cTn id="32" dur="500"/>
                                        <p:tgtEl>
                                          <p:spTgt spid="118"/>
                                        </p:tgtEl>
                                      </p:cBhvr>
                                    </p:animEffect>
                                  </p:childTnLst>
                                </p:cTn>
                              </p:par>
                              <p:par>
                                <p:cTn id="33" presetID="14" presetClass="entr" presetSubtype="10" fill="hold" nodeType="withEffect">
                                  <p:stCondLst>
                                    <p:cond delay="0"/>
                                  </p:stCondLst>
                                  <p:childTnLst>
                                    <p:set>
                                      <p:cBhvr>
                                        <p:cTn id="34" dur="1" fill="hold">
                                          <p:stCondLst>
                                            <p:cond delay="0"/>
                                          </p:stCondLst>
                                        </p:cTn>
                                        <p:tgtEl>
                                          <p:spTgt spid="143"/>
                                        </p:tgtEl>
                                        <p:attrNameLst>
                                          <p:attrName>style.visibility</p:attrName>
                                        </p:attrNameLst>
                                      </p:cBhvr>
                                      <p:to>
                                        <p:strVal val="visible"/>
                                      </p:to>
                                    </p:set>
                                    <p:animEffect transition="in" filter="randombar(horizontal)">
                                      <p:cBhvr>
                                        <p:cTn id="35" dur="500"/>
                                        <p:tgtEl>
                                          <p:spTgt spid="143"/>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124"/>
                                        </p:tgtEl>
                                        <p:attrNameLst>
                                          <p:attrName>style.visibility</p:attrName>
                                        </p:attrNameLst>
                                      </p:cBhvr>
                                      <p:to>
                                        <p:strVal val="visible"/>
                                      </p:to>
                                    </p:set>
                                    <p:animEffect transition="in" filter="randombar(horizontal)">
                                      <p:cBhvr>
                                        <p:cTn id="40" dur="500"/>
                                        <p:tgtEl>
                                          <p:spTgt spid="124"/>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25"/>
                                        </p:tgtEl>
                                        <p:attrNameLst>
                                          <p:attrName>style.visibility</p:attrName>
                                        </p:attrNameLst>
                                      </p:cBhvr>
                                      <p:to>
                                        <p:strVal val="visible"/>
                                      </p:to>
                                    </p:set>
                                    <p:animEffect transition="in" filter="randombar(horizontal)">
                                      <p:cBhvr>
                                        <p:cTn id="43"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0" grpId="0"/>
      <p:bldP spid="101" grpId="0"/>
      <p:bldP spid="116" grpId="0"/>
      <p:bldP spid="117" grpId="0"/>
      <p:bldP spid="118" grpId="0"/>
      <p:bldP spid="12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内容耦合实例</a:t>
            </a:r>
          </a:p>
        </p:txBody>
      </p:sp>
      <p:sp>
        <p:nvSpPr>
          <p:cNvPr id="3" name="内容占位符 2"/>
          <p:cNvSpPr>
            <a:spLocks noGrp="1"/>
          </p:cNvSpPr>
          <p:nvPr>
            <p:ph idx="1"/>
          </p:nvPr>
        </p:nvSpPr>
        <p:spPr/>
        <p:txBody>
          <a:bodyPr/>
          <a:lstStyle/>
          <a:p>
            <a:r>
              <a:rPr lang="zh-CN" altLang="en-US" dirty="0"/>
              <a:t>内容耦合违反了“信息隐藏”的原则。</a:t>
            </a:r>
          </a:p>
          <a:p>
            <a:pPr lvl="1"/>
            <a:r>
              <a:rPr lang="zh-CN" altLang="en-US" dirty="0"/>
              <a:t>解决方案：应当封装所有的实例</a:t>
            </a:r>
            <a:r>
              <a:rPr lang="zh-CN" altLang="en-US" dirty="0" smtClean="0"/>
              <a:t>变量</a:t>
            </a:r>
            <a:r>
              <a:rPr lang="zh-CN" altLang="en-US" dirty="0"/>
              <a:t>，</a:t>
            </a:r>
            <a:r>
              <a:rPr lang="zh-CN" altLang="en-US" dirty="0" smtClean="0"/>
              <a:t>把</a:t>
            </a:r>
            <a:r>
              <a:rPr lang="zh-CN" altLang="en-US" dirty="0"/>
              <a:t>它们声明</a:t>
            </a:r>
            <a:r>
              <a:rPr lang="zh-CN" altLang="en-US" dirty="0" smtClean="0"/>
              <a:t>为</a:t>
            </a:r>
            <a:r>
              <a:rPr lang="en-US" altLang="zh-CN" dirty="0" smtClean="0"/>
              <a:t>private </a:t>
            </a:r>
            <a:r>
              <a:rPr lang="zh-CN" altLang="en-US" dirty="0"/>
              <a:t>型，并为每个变量提供</a:t>
            </a:r>
            <a:r>
              <a:rPr lang="en-US" altLang="zh-CN" dirty="0"/>
              <a:t>getter, setter</a:t>
            </a:r>
            <a:r>
              <a:rPr lang="zh-CN" altLang="en-US" dirty="0"/>
              <a:t>。</a:t>
            </a:r>
          </a:p>
          <a:p>
            <a:endParaRPr lang="zh-CN" altLang="en-US" dirty="0"/>
          </a:p>
        </p:txBody>
      </p:sp>
    </p:spTree>
    <p:extLst>
      <p:ext uri="{BB962C8B-B14F-4D97-AF65-F5344CB8AC3E}">
        <p14:creationId xmlns:p14="http://schemas.microsoft.com/office/powerpoint/2010/main" val="17460359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耦合度小结</a:t>
            </a:r>
            <a:endParaRPr lang="zh-CN" altLang="en-US" dirty="0"/>
          </a:p>
        </p:txBody>
      </p:sp>
      <p:sp>
        <p:nvSpPr>
          <p:cNvPr id="3" name="内容占位符 2"/>
          <p:cNvSpPr>
            <a:spLocks noGrp="1"/>
          </p:cNvSpPr>
          <p:nvPr>
            <p:ph idx="1"/>
          </p:nvPr>
        </p:nvSpPr>
        <p:spPr>
          <a:xfrm>
            <a:off x="750888" y="5172075"/>
            <a:ext cx="7920037" cy="1038225"/>
          </a:xfrm>
        </p:spPr>
        <p:txBody>
          <a:bodyPr/>
          <a:lstStyle/>
          <a:p>
            <a:r>
              <a:rPr lang="zh-CN" altLang="en-US" sz="2400" dirty="0"/>
              <a:t>原则：</a:t>
            </a:r>
            <a:r>
              <a:rPr lang="zh-CN" altLang="en-US" sz="2400" dirty="0">
                <a:solidFill>
                  <a:srgbClr val="0000FF"/>
                </a:solidFill>
              </a:rPr>
              <a:t>尽量使用数据耦合，少用控制耦合，限制公共耦合的范围，完全不用内容</a:t>
            </a:r>
            <a:r>
              <a:rPr lang="zh-CN" altLang="en-US" sz="2400" dirty="0" smtClean="0">
                <a:solidFill>
                  <a:srgbClr val="0000FF"/>
                </a:solidFill>
              </a:rPr>
              <a:t>耦合</a:t>
            </a:r>
            <a:endParaRPr lang="zh-CN" altLang="en-US" dirty="0"/>
          </a:p>
        </p:txBody>
      </p:sp>
      <p:sp>
        <p:nvSpPr>
          <p:cNvPr id="33" name="Rectangle 65"/>
          <p:cNvSpPr>
            <a:spLocks noChangeArrowheads="1"/>
          </p:cNvSpPr>
          <p:nvPr/>
        </p:nvSpPr>
        <p:spPr bwMode="auto">
          <a:xfrm>
            <a:off x="643730" y="2867025"/>
            <a:ext cx="80010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987425" indent="-293688"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l" eaLnBrk="1" hangingPunct="1">
              <a:lnSpc>
                <a:spcPct val="100000"/>
              </a:lnSpc>
              <a:buClr>
                <a:schemeClr val="accent2"/>
              </a:buClr>
              <a:buFont typeface="Wingdings" panose="05000000000000000000" pitchFamily="2" charset="2"/>
              <a:buChar char="Ø"/>
            </a:pPr>
            <a:r>
              <a:rPr lang="en-US" altLang="zh-CN" sz="2000" b="0" dirty="0">
                <a:solidFill>
                  <a:srgbClr val="330066"/>
                </a:solidFill>
                <a:latin typeface="华文细黑" panose="02010600040101010101" pitchFamily="2" charset="-122"/>
                <a:ea typeface="华文细黑" panose="02010600040101010101" pitchFamily="2" charset="-122"/>
              </a:rPr>
              <a:t>1 </a:t>
            </a:r>
            <a:r>
              <a:rPr lang="zh-CN" altLang="en-US" sz="2000" b="0" dirty="0">
                <a:solidFill>
                  <a:srgbClr val="330066"/>
                </a:solidFill>
                <a:latin typeface="华文细黑" panose="02010600040101010101" pitchFamily="2" charset="-122"/>
                <a:ea typeface="华文细黑" panose="02010600040101010101" pitchFamily="2" charset="-122"/>
              </a:rPr>
              <a:t>非直接耦合 </a:t>
            </a:r>
            <a:r>
              <a:rPr lang="en-US" altLang="zh-CN" sz="2000" b="0" dirty="0">
                <a:solidFill>
                  <a:srgbClr val="330066"/>
                </a:solidFill>
                <a:latin typeface="华文细黑" panose="02010600040101010101" pitchFamily="2" charset="-122"/>
                <a:ea typeface="华文细黑" panose="02010600040101010101" pitchFamily="2" charset="-122"/>
              </a:rPr>
              <a:t>No Direct Coupling</a:t>
            </a:r>
          </a:p>
          <a:p>
            <a:pPr eaLnBrk="1" hangingPunct="1">
              <a:buClr>
                <a:schemeClr val="accent2"/>
              </a:buClr>
              <a:buFont typeface="Wingdings" panose="05000000000000000000" pitchFamily="2" charset="2"/>
              <a:buChar char="Ø"/>
            </a:pPr>
            <a:r>
              <a:rPr lang="en-US" altLang="zh-CN" sz="2000" b="0" dirty="0">
                <a:solidFill>
                  <a:srgbClr val="330066"/>
                </a:solidFill>
                <a:latin typeface="华文细黑" panose="02010600040101010101" pitchFamily="2" charset="-122"/>
                <a:ea typeface="华文细黑" panose="02010600040101010101" pitchFamily="2" charset="-122"/>
              </a:rPr>
              <a:t>2 </a:t>
            </a:r>
            <a:r>
              <a:rPr lang="zh-CN" altLang="en-US" sz="2000" b="0" dirty="0">
                <a:solidFill>
                  <a:srgbClr val="330066"/>
                </a:solidFill>
                <a:latin typeface="华文细黑" panose="02010600040101010101" pitchFamily="2" charset="-122"/>
                <a:ea typeface="华文细黑" panose="02010600040101010101" pitchFamily="2" charset="-122"/>
              </a:rPr>
              <a:t>数据耦合 </a:t>
            </a:r>
            <a:r>
              <a:rPr lang="en-US" altLang="zh-CN" sz="2000" b="0" dirty="0">
                <a:solidFill>
                  <a:srgbClr val="330066"/>
                </a:solidFill>
                <a:latin typeface="华文细黑" panose="02010600040101010101" pitchFamily="2" charset="-122"/>
                <a:ea typeface="华文细黑" panose="02010600040101010101" pitchFamily="2" charset="-122"/>
              </a:rPr>
              <a:t>Data Coupling </a:t>
            </a:r>
          </a:p>
          <a:p>
            <a:pPr algn="l" eaLnBrk="1" hangingPunct="1">
              <a:lnSpc>
                <a:spcPct val="100000"/>
              </a:lnSpc>
              <a:buClr>
                <a:schemeClr val="accent2"/>
              </a:buClr>
              <a:buFont typeface="Wingdings" panose="05000000000000000000" pitchFamily="2" charset="2"/>
              <a:buChar char="Ø"/>
            </a:pPr>
            <a:r>
              <a:rPr lang="en-US" altLang="zh-CN" sz="2000" b="0" dirty="0">
                <a:solidFill>
                  <a:srgbClr val="330066"/>
                </a:solidFill>
                <a:latin typeface="华文细黑" panose="02010600040101010101" pitchFamily="2" charset="-122"/>
                <a:ea typeface="华文细黑" panose="02010600040101010101" pitchFamily="2" charset="-122"/>
              </a:rPr>
              <a:t>3 </a:t>
            </a:r>
            <a:r>
              <a:rPr lang="zh-CN" altLang="en-US" sz="2000" b="0" dirty="0">
                <a:solidFill>
                  <a:srgbClr val="330066"/>
                </a:solidFill>
                <a:latin typeface="华文细黑" panose="02010600040101010101" pitchFamily="2" charset="-122"/>
                <a:ea typeface="华文细黑" panose="02010600040101010101" pitchFamily="2" charset="-122"/>
              </a:rPr>
              <a:t>特征耦合（标记耦合）</a:t>
            </a:r>
            <a:r>
              <a:rPr lang="en-US" altLang="zh-CN" sz="2000" b="0" dirty="0">
                <a:solidFill>
                  <a:srgbClr val="330066"/>
                </a:solidFill>
                <a:latin typeface="华文细黑" panose="02010600040101010101" pitchFamily="2" charset="-122"/>
                <a:ea typeface="华文细黑" panose="02010600040101010101" pitchFamily="2" charset="-122"/>
              </a:rPr>
              <a:t>Stamp Coupling</a:t>
            </a:r>
          </a:p>
          <a:p>
            <a:pPr algn="l" eaLnBrk="1" hangingPunct="1">
              <a:lnSpc>
                <a:spcPct val="100000"/>
              </a:lnSpc>
              <a:buClr>
                <a:schemeClr val="accent2"/>
              </a:buClr>
              <a:buFont typeface="Wingdings" panose="05000000000000000000" pitchFamily="2" charset="2"/>
              <a:buChar char="Ø"/>
            </a:pPr>
            <a:r>
              <a:rPr lang="en-US" altLang="zh-CN" sz="2000" b="0" dirty="0">
                <a:solidFill>
                  <a:srgbClr val="0000FF"/>
                </a:solidFill>
                <a:latin typeface="华文细黑" panose="02010600040101010101" pitchFamily="2" charset="-122"/>
                <a:ea typeface="华文细黑" panose="02010600040101010101" pitchFamily="2" charset="-122"/>
              </a:rPr>
              <a:t>4 </a:t>
            </a:r>
            <a:r>
              <a:rPr lang="zh-CN" altLang="en-US" sz="2000" b="0" dirty="0">
                <a:solidFill>
                  <a:srgbClr val="0000FF"/>
                </a:solidFill>
                <a:latin typeface="华文细黑" panose="02010600040101010101" pitchFamily="2" charset="-122"/>
                <a:ea typeface="华文细黑" panose="02010600040101010101" pitchFamily="2" charset="-122"/>
              </a:rPr>
              <a:t>控制耦合 </a:t>
            </a:r>
            <a:r>
              <a:rPr lang="en-US" altLang="zh-CN" sz="2000" b="0" dirty="0">
                <a:solidFill>
                  <a:srgbClr val="0000FF"/>
                </a:solidFill>
                <a:latin typeface="华文细黑" panose="02010600040101010101" pitchFamily="2" charset="-122"/>
                <a:ea typeface="华文细黑" panose="02010600040101010101" pitchFamily="2" charset="-122"/>
              </a:rPr>
              <a:t>Control Coupling</a:t>
            </a:r>
          </a:p>
          <a:p>
            <a:pPr algn="l" eaLnBrk="1" hangingPunct="1">
              <a:lnSpc>
                <a:spcPct val="100000"/>
              </a:lnSpc>
              <a:buClr>
                <a:schemeClr val="accent2"/>
              </a:buClr>
              <a:buFont typeface="Wingdings" panose="05000000000000000000" pitchFamily="2" charset="2"/>
              <a:buChar char="Ø"/>
            </a:pPr>
            <a:r>
              <a:rPr lang="en-US" altLang="zh-CN" sz="2000" b="0" dirty="0">
                <a:solidFill>
                  <a:srgbClr val="000066"/>
                </a:solidFill>
                <a:latin typeface="华文细黑" panose="02010600040101010101" pitchFamily="2" charset="-122"/>
                <a:ea typeface="华文细黑" panose="02010600040101010101" pitchFamily="2" charset="-122"/>
              </a:rPr>
              <a:t>5 </a:t>
            </a:r>
            <a:r>
              <a:rPr lang="zh-CN" altLang="en-US" sz="2000" b="0" dirty="0">
                <a:solidFill>
                  <a:srgbClr val="000066"/>
                </a:solidFill>
                <a:latin typeface="华文细黑" panose="02010600040101010101" pitchFamily="2" charset="-122"/>
                <a:ea typeface="华文细黑" panose="02010600040101010101" pitchFamily="2" charset="-122"/>
              </a:rPr>
              <a:t>外部耦合 </a:t>
            </a:r>
            <a:r>
              <a:rPr lang="en-US" altLang="zh-CN" sz="2000" b="0" dirty="0">
                <a:solidFill>
                  <a:srgbClr val="000066"/>
                </a:solidFill>
                <a:latin typeface="华文细黑" panose="02010600040101010101" pitchFamily="2" charset="-122"/>
                <a:ea typeface="华文细黑" panose="02010600040101010101" pitchFamily="2" charset="-122"/>
              </a:rPr>
              <a:t>External Coupling</a:t>
            </a:r>
          </a:p>
          <a:p>
            <a:pPr algn="l" eaLnBrk="1" hangingPunct="1">
              <a:lnSpc>
                <a:spcPct val="100000"/>
              </a:lnSpc>
              <a:buClr>
                <a:schemeClr val="accent2"/>
              </a:buClr>
              <a:buFont typeface="Wingdings" panose="05000000000000000000" pitchFamily="2" charset="2"/>
              <a:buChar char="Ø"/>
            </a:pPr>
            <a:r>
              <a:rPr lang="en-US" altLang="zh-CN" sz="2000" b="0" dirty="0">
                <a:solidFill>
                  <a:srgbClr val="000066"/>
                </a:solidFill>
                <a:latin typeface="华文细黑" panose="02010600040101010101" pitchFamily="2" charset="-122"/>
                <a:ea typeface="华文细黑" panose="02010600040101010101" pitchFamily="2" charset="-122"/>
              </a:rPr>
              <a:t>6 </a:t>
            </a:r>
            <a:r>
              <a:rPr lang="zh-CN" altLang="en-US" sz="2000" b="0" dirty="0">
                <a:solidFill>
                  <a:srgbClr val="000066"/>
                </a:solidFill>
                <a:latin typeface="华文细黑" panose="02010600040101010101" pitchFamily="2" charset="-122"/>
                <a:ea typeface="华文细黑" panose="02010600040101010101" pitchFamily="2" charset="-122"/>
              </a:rPr>
              <a:t>公共耦合 </a:t>
            </a:r>
            <a:r>
              <a:rPr lang="en-US" altLang="zh-CN" sz="2000" b="0" dirty="0">
                <a:solidFill>
                  <a:srgbClr val="21217A"/>
                </a:solidFill>
                <a:latin typeface="华文细黑" panose="02010600040101010101" pitchFamily="2" charset="-122"/>
                <a:ea typeface="华文细黑" panose="02010600040101010101" pitchFamily="2" charset="-122"/>
              </a:rPr>
              <a:t>Common Coupling</a:t>
            </a:r>
          </a:p>
          <a:p>
            <a:pPr algn="l" eaLnBrk="1" hangingPunct="1">
              <a:lnSpc>
                <a:spcPct val="100000"/>
              </a:lnSpc>
              <a:buClr>
                <a:schemeClr val="accent2"/>
              </a:buClr>
              <a:buFont typeface="Wingdings" panose="05000000000000000000" pitchFamily="2" charset="2"/>
              <a:buChar char="Ø"/>
            </a:pPr>
            <a:r>
              <a:rPr lang="en-US" altLang="zh-CN" sz="2000" b="0" dirty="0">
                <a:solidFill>
                  <a:srgbClr val="9900CC"/>
                </a:solidFill>
                <a:latin typeface="华文细黑" panose="02010600040101010101" pitchFamily="2" charset="-122"/>
                <a:ea typeface="华文细黑" panose="02010600040101010101" pitchFamily="2" charset="-122"/>
              </a:rPr>
              <a:t>7 </a:t>
            </a:r>
            <a:r>
              <a:rPr lang="zh-CN" altLang="en-US" sz="2000" b="0" dirty="0">
                <a:solidFill>
                  <a:srgbClr val="9900FF"/>
                </a:solidFill>
                <a:latin typeface="华文细黑" panose="02010600040101010101" pitchFamily="2" charset="-122"/>
                <a:ea typeface="华文细黑" panose="02010600040101010101" pitchFamily="2" charset="-122"/>
              </a:rPr>
              <a:t>内容耦合 </a:t>
            </a:r>
            <a:r>
              <a:rPr lang="en-US" altLang="zh-CN" sz="2000" b="0" dirty="0">
                <a:solidFill>
                  <a:srgbClr val="9900FF"/>
                </a:solidFill>
                <a:latin typeface="华文细黑" panose="02010600040101010101" pitchFamily="2" charset="-122"/>
                <a:ea typeface="华文细黑" panose="02010600040101010101" pitchFamily="2" charset="-122"/>
              </a:rPr>
              <a:t>Content Coupling</a:t>
            </a:r>
          </a:p>
        </p:txBody>
      </p:sp>
      <p:pic>
        <p:nvPicPr>
          <p:cNvPr id="35" name="图片 34"/>
          <p:cNvPicPr>
            <a:picLocks noChangeAspect="1"/>
          </p:cNvPicPr>
          <p:nvPr/>
        </p:nvPicPr>
        <p:blipFill>
          <a:blip r:embed="rId2"/>
          <a:stretch>
            <a:fillRect/>
          </a:stretch>
        </p:blipFill>
        <p:spPr>
          <a:xfrm>
            <a:off x="1238699" y="1201738"/>
            <a:ext cx="6811063" cy="1589087"/>
          </a:xfrm>
          <a:prstGeom prst="rect">
            <a:avLst/>
          </a:prstGeom>
        </p:spPr>
      </p:pic>
    </p:spTree>
    <p:extLst>
      <p:ext uri="{BB962C8B-B14F-4D97-AF65-F5344CB8AC3E}">
        <p14:creationId xmlns:p14="http://schemas.microsoft.com/office/powerpoint/2010/main" val="203108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耦合度小结</a:t>
            </a:r>
          </a:p>
        </p:txBody>
      </p:sp>
      <p:sp>
        <p:nvSpPr>
          <p:cNvPr id="4" name="Rectangle 35"/>
          <p:cNvSpPr>
            <a:spLocks noChangeArrowheads="1"/>
          </p:cNvSpPr>
          <p:nvPr/>
        </p:nvSpPr>
        <p:spPr bwMode="auto">
          <a:xfrm>
            <a:off x="91281" y="2660650"/>
            <a:ext cx="1966912"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000" b="0" dirty="0">
                <a:solidFill>
                  <a:srgbClr val="0000FF"/>
                </a:solidFill>
                <a:latin typeface="华文细黑" panose="02010600040101010101" pitchFamily="2" charset="-122"/>
                <a:ea typeface="华文细黑" panose="02010600040101010101" pitchFamily="2" charset="-122"/>
              </a:rPr>
              <a:t>两模块之间</a:t>
            </a:r>
          </a:p>
          <a:p>
            <a:pPr algn="ctr" eaLnBrk="1" fontAlgn="base" hangingPunct="1">
              <a:spcBef>
                <a:spcPct val="0"/>
              </a:spcBef>
              <a:spcAft>
                <a:spcPct val="0"/>
              </a:spcAft>
            </a:pPr>
            <a:r>
              <a:rPr lang="zh-CN" altLang="en-US" sz="2000" b="0" dirty="0">
                <a:solidFill>
                  <a:srgbClr val="0000FF"/>
                </a:solidFill>
                <a:latin typeface="华文细黑" panose="02010600040101010101" pitchFamily="2" charset="-122"/>
                <a:ea typeface="华文细黑" panose="02010600040101010101" pitchFamily="2" charset="-122"/>
              </a:rPr>
              <a:t>是否</a:t>
            </a:r>
            <a:r>
              <a:rPr lang="zh-CN" altLang="en-US" sz="2000" b="0" dirty="0">
                <a:solidFill>
                  <a:srgbClr val="FF0000"/>
                </a:solidFill>
                <a:latin typeface="华文细黑" panose="02010600040101010101" pitchFamily="2" charset="-122"/>
                <a:ea typeface="华文细黑" panose="02010600040101010101" pitchFamily="2" charset="-122"/>
              </a:rPr>
              <a:t>没有任</a:t>
            </a:r>
          </a:p>
          <a:p>
            <a:pPr algn="ctr" eaLnBrk="1" fontAlgn="base" hangingPunct="1">
              <a:spcBef>
                <a:spcPct val="0"/>
              </a:spcBef>
              <a:spcAft>
                <a:spcPct val="0"/>
              </a:spcAft>
            </a:pPr>
            <a:r>
              <a:rPr lang="zh-CN" altLang="en-US" sz="2000" b="0" dirty="0">
                <a:solidFill>
                  <a:srgbClr val="FF0000"/>
                </a:solidFill>
                <a:latin typeface="华文细黑" panose="02010600040101010101" pitchFamily="2" charset="-122"/>
                <a:ea typeface="华文细黑" panose="02010600040101010101" pitchFamily="2" charset="-122"/>
              </a:rPr>
              <a:t>   何信息传递</a:t>
            </a:r>
            <a:r>
              <a:rPr lang="zh-CN" altLang="en-US" sz="2000" b="0" dirty="0">
                <a:solidFill>
                  <a:srgbClr val="0000FF"/>
                </a:solidFill>
                <a:latin typeface="华文细黑" panose="02010600040101010101" pitchFamily="2" charset="-122"/>
                <a:ea typeface="华文细黑" panose="02010600040101010101" pitchFamily="2" charset="-122"/>
              </a:rPr>
              <a:t>？</a:t>
            </a:r>
          </a:p>
          <a:p>
            <a:pPr algn="ctr" eaLnBrk="1" fontAlgn="base" hangingPunct="1">
              <a:spcBef>
                <a:spcPct val="0"/>
              </a:spcBef>
              <a:spcAft>
                <a:spcPct val="0"/>
              </a:spcAft>
            </a:pPr>
            <a:endParaRPr lang="en-US" altLang="zh-CN" sz="2000" b="0" dirty="0">
              <a:solidFill>
                <a:srgbClr val="0000FF"/>
              </a:solidFill>
              <a:latin typeface="华文细黑" panose="02010600040101010101" pitchFamily="2" charset="-122"/>
              <a:ea typeface="华文细黑" panose="02010600040101010101" pitchFamily="2" charset="-122"/>
            </a:endParaRPr>
          </a:p>
        </p:txBody>
      </p:sp>
      <p:grpSp>
        <p:nvGrpSpPr>
          <p:cNvPr id="5" name="Group 36"/>
          <p:cNvGrpSpPr>
            <a:grpSpLocks/>
          </p:cNvGrpSpPr>
          <p:nvPr/>
        </p:nvGrpSpPr>
        <p:grpSpPr bwMode="auto">
          <a:xfrm>
            <a:off x="6642100" y="1338263"/>
            <a:ext cx="441325" cy="442912"/>
            <a:chOff x="4339" y="764"/>
            <a:chExt cx="278" cy="279"/>
          </a:xfrm>
        </p:grpSpPr>
        <p:sp>
          <p:nvSpPr>
            <p:cNvPr id="6" name="Rectangle 37"/>
            <p:cNvSpPr>
              <a:spLocks noChangeArrowheads="1"/>
            </p:cNvSpPr>
            <p:nvPr/>
          </p:nvSpPr>
          <p:spPr bwMode="auto">
            <a:xfrm>
              <a:off x="4339" y="764"/>
              <a:ext cx="278"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7" name="Rectangle 38"/>
            <p:cNvSpPr>
              <a:spLocks noChangeArrowheads="1"/>
            </p:cNvSpPr>
            <p:nvPr/>
          </p:nvSpPr>
          <p:spPr bwMode="auto">
            <a:xfrm>
              <a:off x="4339" y="764"/>
              <a:ext cx="278" cy="279"/>
            </a:xfrm>
            <a:prstGeom prst="rect">
              <a:avLst/>
            </a:prstGeom>
            <a:noFill/>
            <a:ln w="7938" cap="rnd">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9" name="Rectangle 40"/>
          <p:cNvSpPr>
            <a:spLocks noChangeArrowheads="1"/>
          </p:cNvSpPr>
          <p:nvPr/>
        </p:nvSpPr>
        <p:spPr bwMode="auto">
          <a:xfrm>
            <a:off x="7083425" y="1338263"/>
            <a:ext cx="1325562"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0" name="Rectangle 41"/>
          <p:cNvSpPr>
            <a:spLocks noChangeArrowheads="1"/>
          </p:cNvSpPr>
          <p:nvPr/>
        </p:nvSpPr>
        <p:spPr bwMode="auto">
          <a:xfrm>
            <a:off x="7083425" y="1330623"/>
            <a:ext cx="1404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2000" b="0" dirty="0">
                <a:solidFill>
                  <a:srgbClr val="000066"/>
                </a:solidFill>
                <a:latin typeface="华文细黑" panose="02010600040101010101" pitchFamily="2" charset="-122"/>
                <a:ea typeface="华文细黑" panose="02010600040101010101" pitchFamily="2" charset="-122"/>
              </a:rPr>
              <a:t>1 </a:t>
            </a:r>
            <a:r>
              <a:rPr lang="zh-CN" altLang="en-US" sz="2000" b="0" dirty="0">
                <a:solidFill>
                  <a:srgbClr val="000066"/>
                </a:solidFill>
                <a:latin typeface="华文细黑" panose="02010600040101010101" pitchFamily="2" charset="-122"/>
                <a:ea typeface="华文细黑" panose="02010600040101010101" pitchFamily="2" charset="-122"/>
              </a:rPr>
              <a:t>非直接耦合</a:t>
            </a:r>
          </a:p>
        </p:txBody>
      </p:sp>
      <p:grpSp>
        <p:nvGrpSpPr>
          <p:cNvPr id="11" name="Group 42"/>
          <p:cNvGrpSpPr>
            <a:grpSpLocks/>
          </p:cNvGrpSpPr>
          <p:nvPr/>
        </p:nvGrpSpPr>
        <p:grpSpPr bwMode="auto">
          <a:xfrm>
            <a:off x="6642100" y="2084388"/>
            <a:ext cx="441325" cy="441325"/>
            <a:chOff x="4339" y="1234"/>
            <a:chExt cx="278" cy="278"/>
          </a:xfrm>
        </p:grpSpPr>
        <p:sp>
          <p:nvSpPr>
            <p:cNvPr id="12" name="Rectangle 43"/>
            <p:cNvSpPr>
              <a:spLocks noChangeArrowheads="1"/>
            </p:cNvSpPr>
            <p:nvPr/>
          </p:nvSpPr>
          <p:spPr bwMode="auto">
            <a:xfrm>
              <a:off x="4339" y="1234"/>
              <a:ext cx="278"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3" name="Rectangle 44"/>
            <p:cNvSpPr>
              <a:spLocks noChangeArrowheads="1"/>
            </p:cNvSpPr>
            <p:nvPr/>
          </p:nvSpPr>
          <p:spPr bwMode="auto">
            <a:xfrm>
              <a:off x="4339" y="1234"/>
              <a:ext cx="278" cy="278"/>
            </a:xfrm>
            <a:prstGeom prst="rect">
              <a:avLst/>
            </a:prstGeom>
            <a:noFill/>
            <a:ln w="7938" cap="rnd">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15" name="Rectangle 46"/>
          <p:cNvSpPr>
            <a:spLocks noChangeArrowheads="1"/>
          </p:cNvSpPr>
          <p:nvPr/>
        </p:nvSpPr>
        <p:spPr bwMode="auto">
          <a:xfrm>
            <a:off x="7083425" y="2084388"/>
            <a:ext cx="1325562"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6" name="Rectangle 47"/>
          <p:cNvSpPr>
            <a:spLocks noChangeArrowheads="1"/>
          </p:cNvSpPr>
          <p:nvPr/>
        </p:nvSpPr>
        <p:spPr bwMode="auto">
          <a:xfrm>
            <a:off x="6964362" y="1970088"/>
            <a:ext cx="1404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2000" b="0">
                <a:solidFill>
                  <a:srgbClr val="000066"/>
                </a:solidFill>
                <a:latin typeface="华文细黑" panose="02010600040101010101" pitchFamily="2" charset="-122"/>
                <a:ea typeface="华文细黑" panose="02010600040101010101" pitchFamily="2" charset="-122"/>
              </a:rPr>
              <a:t>2 </a:t>
            </a:r>
            <a:r>
              <a:rPr lang="zh-CN" altLang="en-US" sz="2000" b="0">
                <a:solidFill>
                  <a:srgbClr val="000066"/>
                </a:solidFill>
                <a:latin typeface="华文细黑" panose="02010600040101010101" pitchFamily="2" charset="-122"/>
                <a:ea typeface="华文细黑" panose="02010600040101010101" pitchFamily="2" charset="-122"/>
              </a:rPr>
              <a:t>数据耦合</a:t>
            </a:r>
          </a:p>
        </p:txBody>
      </p:sp>
      <p:grpSp>
        <p:nvGrpSpPr>
          <p:cNvPr id="17" name="Group 48"/>
          <p:cNvGrpSpPr>
            <a:grpSpLocks/>
          </p:cNvGrpSpPr>
          <p:nvPr/>
        </p:nvGrpSpPr>
        <p:grpSpPr bwMode="auto">
          <a:xfrm>
            <a:off x="6642100" y="2828925"/>
            <a:ext cx="441325" cy="441325"/>
            <a:chOff x="4339" y="1703"/>
            <a:chExt cx="278" cy="278"/>
          </a:xfrm>
        </p:grpSpPr>
        <p:sp>
          <p:nvSpPr>
            <p:cNvPr id="18" name="Rectangle 49"/>
            <p:cNvSpPr>
              <a:spLocks noChangeArrowheads="1"/>
            </p:cNvSpPr>
            <p:nvPr/>
          </p:nvSpPr>
          <p:spPr bwMode="auto">
            <a:xfrm>
              <a:off x="4339" y="1703"/>
              <a:ext cx="278"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9" name="Rectangle 50"/>
            <p:cNvSpPr>
              <a:spLocks noChangeArrowheads="1"/>
            </p:cNvSpPr>
            <p:nvPr/>
          </p:nvSpPr>
          <p:spPr bwMode="auto">
            <a:xfrm>
              <a:off x="4339" y="1703"/>
              <a:ext cx="278" cy="278"/>
            </a:xfrm>
            <a:prstGeom prst="rect">
              <a:avLst/>
            </a:prstGeom>
            <a:noFill/>
            <a:ln w="7938" cap="rnd">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21" name="Rectangle 52"/>
          <p:cNvSpPr>
            <a:spLocks noChangeArrowheads="1"/>
          </p:cNvSpPr>
          <p:nvPr/>
        </p:nvSpPr>
        <p:spPr bwMode="auto">
          <a:xfrm>
            <a:off x="7083425" y="2828925"/>
            <a:ext cx="1325562"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2" name="Rectangle 53"/>
          <p:cNvSpPr>
            <a:spLocks noChangeArrowheads="1"/>
          </p:cNvSpPr>
          <p:nvPr/>
        </p:nvSpPr>
        <p:spPr bwMode="auto">
          <a:xfrm>
            <a:off x="6964362" y="2762250"/>
            <a:ext cx="1404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2000" b="0">
                <a:solidFill>
                  <a:srgbClr val="000066"/>
                </a:solidFill>
                <a:latin typeface="华文细黑" panose="02010600040101010101" pitchFamily="2" charset="-122"/>
                <a:ea typeface="华文细黑" panose="02010600040101010101" pitchFamily="2" charset="-122"/>
              </a:rPr>
              <a:t>3 </a:t>
            </a:r>
            <a:r>
              <a:rPr lang="zh-CN" altLang="en-US" sz="2000" b="0">
                <a:solidFill>
                  <a:srgbClr val="000066"/>
                </a:solidFill>
                <a:latin typeface="华文细黑" panose="02010600040101010101" pitchFamily="2" charset="-122"/>
                <a:ea typeface="华文细黑" panose="02010600040101010101" pitchFamily="2" charset="-122"/>
              </a:rPr>
              <a:t>特征耦合</a:t>
            </a:r>
          </a:p>
        </p:txBody>
      </p:sp>
      <p:sp>
        <p:nvSpPr>
          <p:cNvPr id="26" name="Rectangle 57"/>
          <p:cNvSpPr>
            <a:spLocks noChangeArrowheads="1"/>
          </p:cNvSpPr>
          <p:nvPr/>
        </p:nvSpPr>
        <p:spPr bwMode="auto">
          <a:xfrm>
            <a:off x="6841435" y="3689350"/>
            <a:ext cx="1426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2000" b="0">
                <a:solidFill>
                  <a:srgbClr val="FFFFFF"/>
                </a:solidFill>
                <a:latin typeface="华文细黑" panose="02010600040101010101" pitchFamily="2" charset="-122"/>
                <a:ea typeface="华文细黑" panose="02010600040101010101" pitchFamily="2" charset="-122"/>
              </a:rPr>
              <a:t>4</a:t>
            </a:r>
            <a:endParaRPr lang="en-US" altLang="zh-CN" sz="2000" b="0">
              <a:solidFill>
                <a:srgbClr val="000000"/>
              </a:solidFill>
              <a:latin typeface="华文细黑" panose="02010600040101010101" pitchFamily="2" charset="-122"/>
              <a:ea typeface="华文细黑" panose="02010600040101010101" pitchFamily="2" charset="-122"/>
            </a:endParaRPr>
          </a:p>
        </p:txBody>
      </p:sp>
      <p:sp>
        <p:nvSpPr>
          <p:cNvPr id="27" name="Rectangle 58"/>
          <p:cNvSpPr>
            <a:spLocks noChangeArrowheads="1"/>
          </p:cNvSpPr>
          <p:nvPr/>
        </p:nvSpPr>
        <p:spPr bwMode="auto">
          <a:xfrm>
            <a:off x="7083425" y="3575050"/>
            <a:ext cx="1325562"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8" name="Rectangle 59"/>
          <p:cNvSpPr>
            <a:spLocks noChangeArrowheads="1"/>
          </p:cNvSpPr>
          <p:nvPr/>
        </p:nvSpPr>
        <p:spPr bwMode="auto">
          <a:xfrm>
            <a:off x="6964362" y="3625850"/>
            <a:ext cx="1404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2000" b="0" dirty="0">
                <a:solidFill>
                  <a:srgbClr val="000066"/>
                </a:solidFill>
                <a:latin typeface="华文细黑" panose="02010600040101010101" pitchFamily="2" charset="-122"/>
                <a:ea typeface="华文细黑" panose="02010600040101010101" pitchFamily="2" charset="-122"/>
              </a:rPr>
              <a:t>4 </a:t>
            </a:r>
            <a:r>
              <a:rPr lang="zh-CN" altLang="en-US" sz="2000" b="0" dirty="0">
                <a:solidFill>
                  <a:srgbClr val="000066"/>
                </a:solidFill>
                <a:latin typeface="华文细黑" panose="02010600040101010101" pitchFamily="2" charset="-122"/>
                <a:ea typeface="华文细黑" panose="02010600040101010101" pitchFamily="2" charset="-122"/>
              </a:rPr>
              <a:t>控制耦合</a:t>
            </a:r>
          </a:p>
        </p:txBody>
      </p:sp>
      <p:sp>
        <p:nvSpPr>
          <p:cNvPr id="32" name="Rectangle 63"/>
          <p:cNvSpPr>
            <a:spLocks noChangeArrowheads="1"/>
          </p:cNvSpPr>
          <p:nvPr/>
        </p:nvSpPr>
        <p:spPr bwMode="auto">
          <a:xfrm>
            <a:off x="6841435" y="4433888"/>
            <a:ext cx="1426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2000" b="0">
                <a:solidFill>
                  <a:srgbClr val="FFFFFF"/>
                </a:solidFill>
                <a:latin typeface="华文细黑" panose="02010600040101010101" pitchFamily="2" charset="-122"/>
                <a:ea typeface="华文细黑" panose="02010600040101010101" pitchFamily="2" charset="-122"/>
              </a:rPr>
              <a:t>5</a:t>
            </a:r>
            <a:endParaRPr lang="en-US" altLang="zh-CN" sz="2000" b="0">
              <a:solidFill>
                <a:srgbClr val="000000"/>
              </a:solidFill>
              <a:latin typeface="华文细黑" panose="02010600040101010101" pitchFamily="2" charset="-122"/>
              <a:ea typeface="华文细黑" panose="02010600040101010101" pitchFamily="2" charset="-122"/>
            </a:endParaRPr>
          </a:p>
        </p:txBody>
      </p:sp>
      <p:sp>
        <p:nvSpPr>
          <p:cNvPr id="33" name="Rectangle 64"/>
          <p:cNvSpPr>
            <a:spLocks noChangeArrowheads="1"/>
          </p:cNvSpPr>
          <p:nvPr/>
        </p:nvSpPr>
        <p:spPr bwMode="auto">
          <a:xfrm>
            <a:off x="7083425" y="4319588"/>
            <a:ext cx="1325562"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4" name="Rectangle 65"/>
          <p:cNvSpPr>
            <a:spLocks noChangeArrowheads="1"/>
          </p:cNvSpPr>
          <p:nvPr/>
        </p:nvSpPr>
        <p:spPr bwMode="auto">
          <a:xfrm>
            <a:off x="6964362" y="4275138"/>
            <a:ext cx="1404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2000" b="0">
                <a:solidFill>
                  <a:srgbClr val="000066"/>
                </a:solidFill>
                <a:latin typeface="华文细黑" panose="02010600040101010101" pitchFamily="2" charset="-122"/>
                <a:ea typeface="华文细黑" panose="02010600040101010101" pitchFamily="2" charset="-122"/>
              </a:rPr>
              <a:t>5 </a:t>
            </a:r>
            <a:r>
              <a:rPr lang="zh-CN" altLang="en-US" sz="2000" b="0">
                <a:solidFill>
                  <a:srgbClr val="000066"/>
                </a:solidFill>
                <a:latin typeface="华文细黑" panose="02010600040101010101" pitchFamily="2" charset="-122"/>
                <a:ea typeface="华文细黑" panose="02010600040101010101" pitchFamily="2" charset="-122"/>
              </a:rPr>
              <a:t>外部耦合</a:t>
            </a:r>
          </a:p>
        </p:txBody>
      </p:sp>
      <p:sp>
        <p:nvSpPr>
          <p:cNvPr id="39" name="Rectangle 70"/>
          <p:cNvSpPr>
            <a:spLocks noChangeArrowheads="1"/>
          </p:cNvSpPr>
          <p:nvPr/>
        </p:nvSpPr>
        <p:spPr bwMode="auto">
          <a:xfrm>
            <a:off x="7083425" y="5064125"/>
            <a:ext cx="1325562"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40" name="Rectangle 71"/>
          <p:cNvSpPr>
            <a:spLocks noChangeArrowheads="1"/>
          </p:cNvSpPr>
          <p:nvPr/>
        </p:nvSpPr>
        <p:spPr bwMode="auto">
          <a:xfrm>
            <a:off x="6964362" y="5138738"/>
            <a:ext cx="1404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2000" b="0">
                <a:solidFill>
                  <a:srgbClr val="000066"/>
                </a:solidFill>
                <a:latin typeface="华文细黑" panose="02010600040101010101" pitchFamily="2" charset="-122"/>
                <a:ea typeface="华文细黑" panose="02010600040101010101" pitchFamily="2" charset="-122"/>
              </a:rPr>
              <a:t>6 </a:t>
            </a:r>
            <a:r>
              <a:rPr lang="zh-CN" altLang="en-US" sz="2000" b="0">
                <a:solidFill>
                  <a:srgbClr val="000066"/>
                </a:solidFill>
                <a:latin typeface="华文细黑" panose="02010600040101010101" pitchFamily="2" charset="-122"/>
                <a:ea typeface="华文细黑" panose="02010600040101010101" pitchFamily="2" charset="-122"/>
              </a:rPr>
              <a:t>公共耦合</a:t>
            </a:r>
          </a:p>
        </p:txBody>
      </p:sp>
      <p:sp>
        <p:nvSpPr>
          <p:cNvPr id="45" name="Rectangle 76"/>
          <p:cNvSpPr>
            <a:spLocks noChangeArrowheads="1"/>
          </p:cNvSpPr>
          <p:nvPr/>
        </p:nvSpPr>
        <p:spPr bwMode="auto">
          <a:xfrm>
            <a:off x="7083425" y="5773738"/>
            <a:ext cx="2060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46" name="Rectangle 77"/>
          <p:cNvSpPr>
            <a:spLocks noChangeArrowheads="1"/>
          </p:cNvSpPr>
          <p:nvPr/>
        </p:nvSpPr>
        <p:spPr bwMode="auto">
          <a:xfrm>
            <a:off x="6964362" y="5786438"/>
            <a:ext cx="1404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2000" b="0" dirty="0">
                <a:solidFill>
                  <a:srgbClr val="000066"/>
                </a:solidFill>
                <a:latin typeface="华文细黑" panose="02010600040101010101" pitchFamily="2" charset="-122"/>
                <a:ea typeface="华文细黑" panose="02010600040101010101" pitchFamily="2" charset="-122"/>
              </a:rPr>
              <a:t>7 </a:t>
            </a:r>
            <a:r>
              <a:rPr lang="zh-CN" altLang="en-US" sz="2000" b="0" dirty="0">
                <a:solidFill>
                  <a:srgbClr val="000066"/>
                </a:solidFill>
                <a:latin typeface="华文细黑" panose="02010600040101010101" pitchFamily="2" charset="-122"/>
                <a:ea typeface="华文细黑" panose="02010600040101010101" pitchFamily="2" charset="-122"/>
              </a:rPr>
              <a:t>内容耦合</a:t>
            </a:r>
          </a:p>
        </p:txBody>
      </p:sp>
      <p:sp>
        <p:nvSpPr>
          <p:cNvPr id="47" name="Rectangle 78"/>
          <p:cNvSpPr>
            <a:spLocks noChangeArrowheads="1"/>
          </p:cNvSpPr>
          <p:nvPr/>
        </p:nvSpPr>
        <p:spPr bwMode="auto">
          <a:xfrm>
            <a:off x="1331751" y="4633913"/>
            <a:ext cx="134652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000" b="0">
                <a:solidFill>
                  <a:srgbClr val="0000FF"/>
                </a:solidFill>
                <a:latin typeface="华文细黑" panose="02010600040101010101" pitchFamily="2" charset="-122"/>
                <a:ea typeface="华文细黑" panose="02010600040101010101" pitchFamily="2" charset="-122"/>
              </a:rPr>
              <a:t>以何种方式</a:t>
            </a:r>
          </a:p>
          <a:p>
            <a:pPr algn="ctr" eaLnBrk="1" fontAlgn="base" hangingPunct="1">
              <a:spcBef>
                <a:spcPct val="0"/>
              </a:spcBef>
              <a:spcAft>
                <a:spcPct val="0"/>
              </a:spcAft>
            </a:pPr>
            <a:r>
              <a:rPr lang="zh-CN" altLang="en-US" sz="2000" b="0">
                <a:solidFill>
                  <a:srgbClr val="0000FF"/>
                </a:solidFill>
                <a:latin typeface="华文细黑" panose="02010600040101010101" pitchFamily="2" charset="-122"/>
                <a:ea typeface="华文细黑" panose="02010600040101010101" pitchFamily="2" charset="-122"/>
              </a:rPr>
              <a:t> 传递信息？</a:t>
            </a:r>
          </a:p>
          <a:p>
            <a:pPr algn="ctr" eaLnBrk="1" fontAlgn="base" hangingPunct="1">
              <a:spcBef>
                <a:spcPct val="0"/>
              </a:spcBef>
              <a:spcAft>
                <a:spcPct val="0"/>
              </a:spcAft>
            </a:pPr>
            <a:endParaRPr lang="en-US" altLang="zh-CN" sz="2000" b="0">
              <a:solidFill>
                <a:srgbClr val="0000FF"/>
              </a:solidFill>
              <a:latin typeface="华文细黑" panose="02010600040101010101" pitchFamily="2" charset="-122"/>
              <a:ea typeface="华文细黑" panose="02010600040101010101" pitchFamily="2" charset="-122"/>
            </a:endParaRPr>
          </a:p>
        </p:txBody>
      </p:sp>
      <p:sp>
        <p:nvSpPr>
          <p:cNvPr id="48" name="Rectangle 79"/>
          <p:cNvSpPr>
            <a:spLocks noChangeArrowheads="1"/>
          </p:cNvSpPr>
          <p:nvPr/>
        </p:nvSpPr>
        <p:spPr bwMode="auto">
          <a:xfrm>
            <a:off x="3749675" y="4491038"/>
            <a:ext cx="230346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000" b="0">
                <a:solidFill>
                  <a:srgbClr val="0000FF"/>
                </a:solidFill>
                <a:latin typeface="华文细黑" panose="02010600040101010101" pitchFamily="2" charset="-122"/>
                <a:ea typeface="华文细黑" panose="02010600040101010101" pitchFamily="2" charset="-122"/>
              </a:rPr>
              <a:t>传递的信</a:t>
            </a:r>
          </a:p>
          <a:p>
            <a:pPr algn="ctr" eaLnBrk="1" fontAlgn="base" hangingPunct="1">
              <a:spcBef>
                <a:spcPct val="0"/>
              </a:spcBef>
              <a:spcAft>
                <a:spcPct val="0"/>
              </a:spcAft>
            </a:pPr>
            <a:r>
              <a:rPr lang="zh-CN" altLang="en-US" sz="2000" b="0">
                <a:solidFill>
                  <a:srgbClr val="0000FF"/>
                </a:solidFill>
                <a:latin typeface="华文细黑" panose="02010600040101010101" pitchFamily="2" charset="-122"/>
                <a:ea typeface="华文细黑" panose="02010600040101010101" pitchFamily="2" charset="-122"/>
              </a:rPr>
              <a:t>息类型？</a:t>
            </a:r>
          </a:p>
        </p:txBody>
      </p:sp>
      <p:sp>
        <p:nvSpPr>
          <p:cNvPr id="49" name="Freeform 80"/>
          <p:cNvSpPr>
            <a:spLocks noEditPoints="1"/>
          </p:cNvSpPr>
          <p:nvPr/>
        </p:nvSpPr>
        <p:spPr bwMode="auto">
          <a:xfrm>
            <a:off x="5311775" y="2185988"/>
            <a:ext cx="1462087" cy="869950"/>
          </a:xfrm>
          <a:custGeom>
            <a:avLst/>
            <a:gdLst>
              <a:gd name="T0" fmla="*/ 3529 w 4557"/>
              <a:gd name="T1" fmla="*/ 858436 h 2569"/>
              <a:gd name="T2" fmla="*/ 1412998 w 4557"/>
              <a:gd name="T3" fmla="*/ 22688 h 2569"/>
              <a:gd name="T4" fmla="*/ 1420056 w 4557"/>
              <a:gd name="T5" fmla="*/ 24720 h 2569"/>
              <a:gd name="T6" fmla="*/ 1418131 w 4557"/>
              <a:gd name="T7" fmla="*/ 32509 h 2569"/>
              <a:gd name="T8" fmla="*/ 8984 w 4557"/>
              <a:gd name="T9" fmla="*/ 868257 h 2569"/>
              <a:gd name="T10" fmla="*/ 1604 w 4557"/>
              <a:gd name="T11" fmla="*/ 866225 h 2569"/>
              <a:gd name="T12" fmla="*/ 3529 w 4557"/>
              <a:gd name="T13" fmla="*/ 858436 h 2569"/>
              <a:gd name="T14" fmla="*/ 1390539 w 4557"/>
              <a:gd name="T15" fmla="*/ 3725 h 2569"/>
              <a:gd name="T16" fmla="*/ 1462087 w 4557"/>
              <a:gd name="T17" fmla="*/ 0 h 2569"/>
              <a:gd name="T18" fmla="*/ 1421981 w 4557"/>
              <a:gd name="T19" fmla="*/ 62647 h 2569"/>
              <a:gd name="T20" fmla="*/ 1390539 w 4557"/>
              <a:gd name="T21" fmla="*/ 3725 h 25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57"/>
              <a:gd name="T34" fmla="*/ 0 h 2569"/>
              <a:gd name="T35" fmla="*/ 4557 w 4557"/>
              <a:gd name="T36" fmla="*/ 2569 h 25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57" h="2569">
                <a:moveTo>
                  <a:pt x="11" y="2535"/>
                </a:moveTo>
                <a:lnTo>
                  <a:pt x="4404" y="67"/>
                </a:lnTo>
                <a:cubicBezTo>
                  <a:pt x="4412" y="62"/>
                  <a:pt x="4422" y="65"/>
                  <a:pt x="4426" y="73"/>
                </a:cubicBezTo>
                <a:cubicBezTo>
                  <a:pt x="4431" y="81"/>
                  <a:pt x="4428" y="91"/>
                  <a:pt x="4420" y="96"/>
                </a:cubicBezTo>
                <a:lnTo>
                  <a:pt x="28" y="2564"/>
                </a:lnTo>
                <a:cubicBezTo>
                  <a:pt x="20" y="2569"/>
                  <a:pt x="9" y="2566"/>
                  <a:pt x="5" y="2558"/>
                </a:cubicBezTo>
                <a:cubicBezTo>
                  <a:pt x="0" y="2550"/>
                  <a:pt x="3" y="2540"/>
                  <a:pt x="11" y="2535"/>
                </a:cubicBezTo>
                <a:close/>
                <a:moveTo>
                  <a:pt x="4334" y="11"/>
                </a:moveTo>
                <a:lnTo>
                  <a:pt x="4557" y="0"/>
                </a:lnTo>
                <a:lnTo>
                  <a:pt x="4432" y="185"/>
                </a:lnTo>
                <a:lnTo>
                  <a:pt x="4334" y="11"/>
                </a:lnTo>
                <a:close/>
              </a:path>
            </a:pathLst>
          </a:custGeom>
          <a:noFill/>
          <a:ln w="1588">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50" name="Freeform 81"/>
          <p:cNvSpPr>
            <a:spLocks noEditPoints="1"/>
          </p:cNvSpPr>
          <p:nvPr/>
        </p:nvSpPr>
        <p:spPr bwMode="auto">
          <a:xfrm>
            <a:off x="5311775" y="3013318"/>
            <a:ext cx="1462087" cy="101600"/>
          </a:xfrm>
          <a:custGeom>
            <a:avLst/>
            <a:gdLst>
              <a:gd name="T0" fmla="*/ 5137 w 4554"/>
              <a:gd name="T1" fmla="*/ 42164 h 200"/>
              <a:gd name="T2" fmla="*/ 1408471 w 4554"/>
              <a:gd name="T3" fmla="*/ 42164 h 200"/>
              <a:gd name="T4" fmla="*/ 1413929 w 4554"/>
              <a:gd name="T5" fmla="*/ 50800 h 200"/>
              <a:gd name="T6" fmla="*/ 1408471 w 4554"/>
              <a:gd name="T7" fmla="*/ 58928 h 200"/>
              <a:gd name="T8" fmla="*/ 5137 w 4554"/>
              <a:gd name="T9" fmla="*/ 58928 h 200"/>
              <a:gd name="T10" fmla="*/ 0 w 4554"/>
              <a:gd name="T11" fmla="*/ 50800 h 200"/>
              <a:gd name="T12" fmla="*/ 5137 w 4554"/>
              <a:gd name="T13" fmla="*/ 42164 h 200"/>
              <a:gd name="T14" fmla="*/ 1397876 w 4554"/>
              <a:gd name="T15" fmla="*/ 0 h 200"/>
              <a:gd name="T16" fmla="*/ 1462087 w 4554"/>
              <a:gd name="T17" fmla="*/ 50800 h 200"/>
              <a:gd name="T18" fmla="*/ 1397876 w 4554"/>
              <a:gd name="T19" fmla="*/ 101600 h 200"/>
              <a:gd name="T20" fmla="*/ 1397876 w 4554"/>
              <a:gd name="T21" fmla="*/ 0 h 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54"/>
              <a:gd name="T34" fmla="*/ 0 h 200"/>
              <a:gd name="T35" fmla="*/ 4554 w 4554"/>
              <a:gd name="T36" fmla="*/ 200 h 2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54" h="200">
                <a:moveTo>
                  <a:pt x="16" y="83"/>
                </a:moveTo>
                <a:lnTo>
                  <a:pt x="4387" y="83"/>
                </a:lnTo>
                <a:cubicBezTo>
                  <a:pt x="4397" y="83"/>
                  <a:pt x="4404" y="91"/>
                  <a:pt x="4404" y="100"/>
                </a:cubicBezTo>
                <a:cubicBezTo>
                  <a:pt x="4404" y="109"/>
                  <a:pt x="4397" y="116"/>
                  <a:pt x="4387" y="116"/>
                </a:cubicBezTo>
                <a:lnTo>
                  <a:pt x="16" y="116"/>
                </a:lnTo>
                <a:cubicBezTo>
                  <a:pt x="7" y="116"/>
                  <a:pt x="0" y="109"/>
                  <a:pt x="0" y="100"/>
                </a:cubicBezTo>
                <a:cubicBezTo>
                  <a:pt x="0" y="91"/>
                  <a:pt x="7" y="83"/>
                  <a:pt x="16" y="83"/>
                </a:cubicBezTo>
                <a:close/>
                <a:moveTo>
                  <a:pt x="4354" y="0"/>
                </a:moveTo>
                <a:lnTo>
                  <a:pt x="4554" y="100"/>
                </a:lnTo>
                <a:lnTo>
                  <a:pt x="4354" y="200"/>
                </a:lnTo>
                <a:lnTo>
                  <a:pt x="4354" y="0"/>
                </a:lnTo>
                <a:close/>
              </a:path>
            </a:pathLst>
          </a:custGeom>
          <a:noFill/>
          <a:ln w="1588">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51" name="Freeform 82"/>
          <p:cNvSpPr>
            <a:spLocks noEditPoints="1"/>
          </p:cNvSpPr>
          <p:nvPr/>
        </p:nvSpPr>
        <p:spPr bwMode="auto">
          <a:xfrm>
            <a:off x="5311775" y="4491038"/>
            <a:ext cx="1535112" cy="417512"/>
          </a:xfrm>
          <a:custGeom>
            <a:avLst/>
            <a:gdLst>
              <a:gd name="T0" fmla="*/ 4717 w 4556"/>
              <a:gd name="T1" fmla="*/ 406626 h 1304"/>
              <a:gd name="T2" fmla="*/ 1479516 w 4556"/>
              <a:gd name="T3" fmla="*/ 23053 h 1304"/>
              <a:gd name="T4" fmla="*/ 1486255 w 4556"/>
              <a:gd name="T5" fmla="*/ 26895 h 1304"/>
              <a:gd name="T6" fmla="*/ 1482549 w 4556"/>
              <a:gd name="T7" fmla="*/ 33299 h 1304"/>
              <a:gd name="T8" fmla="*/ 7750 w 4556"/>
              <a:gd name="T9" fmla="*/ 416872 h 1304"/>
              <a:gd name="T10" fmla="*/ 674 w 4556"/>
              <a:gd name="T11" fmla="*/ 413030 h 1304"/>
              <a:gd name="T12" fmla="*/ 4717 w 4556"/>
              <a:gd name="T13" fmla="*/ 406626 h 1304"/>
              <a:gd name="T14" fmla="*/ 1461322 w 4556"/>
              <a:gd name="T15" fmla="*/ 0 h 1304"/>
              <a:gd name="T16" fmla="*/ 1535112 w 4556"/>
              <a:gd name="T17" fmla="*/ 14088 h 1304"/>
              <a:gd name="T18" fmla="*/ 1478843 w 4556"/>
              <a:gd name="T19" fmla="*/ 61794 h 1304"/>
              <a:gd name="T20" fmla="*/ 1461322 w 4556"/>
              <a:gd name="T21" fmla="*/ 0 h 13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56"/>
              <a:gd name="T34" fmla="*/ 0 h 1304"/>
              <a:gd name="T35" fmla="*/ 4556 w 4556"/>
              <a:gd name="T36" fmla="*/ 1304 h 130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56" h="1304">
                <a:moveTo>
                  <a:pt x="14" y="1270"/>
                </a:moveTo>
                <a:lnTo>
                  <a:pt x="4391" y="72"/>
                </a:lnTo>
                <a:cubicBezTo>
                  <a:pt x="4400" y="69"/>
                  <a:pt x="4409" y="75"/>
                  <a:pt x="4411" y="84"/>
                </a:cubicBezTo>
                <a:cubicBezTo>
                  <a:pt x="4414" y="92"/>
                  <a:pt x="4408" y="102"/>
                  <a:pt x="4400" y="104"/>
                </a:cubicBezTo>
                <a:lnTo>
                  <a:pt x="23" y="1302"/>
                </a:lnTo>
                <a:cubicBezTo>
                  <a:pt x="14" y="1304"/>
                  <a:pt x="5" y="1299"/>
                  <a:pt x="2" y="1290"/>
                </a:cubicBezTo>
                <a:cubicBezTo>
                  <a:pt x="0" y="1281"/>
                  <a:pt x="5" y="1272"/>
                  <a:pt x="14" y="1270"/>
                </a:cubicBezTo>
                <a:close/>
                <a:moveTo>
                  <a:pt x="4337" y="0"/>
                </a:moveTo>
                <a:lnTo>
                  <a:pt x="4556" y="44"/>
                </a:lnTo>
                <a:lnTo>
                  <a:pt x="4389" y="193"/>
                </a:lnTo>
                <a:lnTo>
                  <a:pt x="4337" y="0"/>
                </a:lnTo>
                <a:close/>
              </a:path>
            </a:pathLst>
          </a:custGeom>
          <a:noFill/>
          <a:ln w="1588">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52" name="Freeform 83"/>
          <p:cNvSpPr>
            <a:spLocks noEditPoints="1"/>
          </p:cNvSpPr>
          <p:nvPr/>
        </p:nvSpPr>
        <p:spPr bwMode="auto">
          <a:xfrm>
            <a:off x="5311775" y="4899025"/>
            <a:ext cx="1535112" cy="527050"/>
          </a:xfrm>
          <a:custGeom>
            <a:avLst/>
            <a:gdLst>
              <a:gd name="T0" fmla="*/ 7750 w 4556"/>
              <a:gd name="T1" fmla="*/ 1156 h 1368"/>
              <a:gd name="T2" fmla="*/ 1482549 w 4556"/>
              <a:gd name="T3" fmla="*/ 487367 h 1368"/>
              <a:gd name="T4" fmla="*/ 1486592 w 4556"/>
              <a:gd name="T5" fmla="*/ 495073 h 1368"/>
              <a:gd name="T6" fmla="*/ 1479516 w 4556"/>
              <a:gd name="T7" fmla="*/ 499696 h 1368"/>
              <a:gd name="T8" fmla="*/ 4717 w 4556"/>
              <a:gd name="T9" fmla="*/ 13484 h 1368"/>
              <a:gd name="T10" fmla="*/ 674 w 4556"/>
              <a:gd name="T11" fmla="*/ 5394 h 1368"/>
              <a:gd name="T12" fmla="*/ 7750 w 4556"/>
              <a:gd name="T13" fmla="*/ 1156 h 1368"/>
              <a:gd name="T14" fmla="*/ 1479853 w 4556"/>
              <a:gd name="T15" fmla="*/ 452693 h 1368"/>
              <a:gd name="T16" fmla="*/ 1535112 w 4556"/>
              <a:gd name="T17" fmla="*/ 511254 h 1368"/>
              <a:gd name="T18" fmla="*/ 1460985 w 4556"/>
              <a:gd name="T19" fmla="*/ 527050 h 1368"/>
              <a:gd name="T20" fmla="*/ 1479853 w 4556"/>
              <a:gd name="T21" fmla="*/ 452693 h 13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56"/>
              <a:gd name="T34" fmla="*/ 0 h 1368"/>
              <a:gd name="T35" fmla="*/ 4556 w 4556"/>
              <a:gd name="T36" fmla="*/ 1368 h 13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56" h="1368">
                <a:moveTo>
                  <a:pt x="23" y="3"/>
                </a:moveTo>
                <a:lnTo>
                  <a:pt x="4400" y="1265"/>
                </a:lnTo>
                <a:cubicBezTo>
                  <a:pt x="4409" y="1267"/>
                  <a:pt x="4414" y="1277"/>
                  <a:pt x="4412" y="1285"/>
                </a:cubicBezTo>
                <a:cubicBezTo>
                  <a:pt x="4409" y="1294"/>
                  <a:pt x="4400" y="1299"/>
                  <a:pt x="4391" y="1297"/>
                </a:cubicBezTo>
                <a:lnTo>
                  <a:pt x="14" y="35"/>
                </a:lnTo>
                <a:cubicBezTo>
                  <a:pt x="5" y="32"/>
                  <a:pt x="0" y="23"/>
                  <a:pt x="2" y="14"/>
                </a:cubicBezTo>
                <a:cubicBezTo>
                  <a:pt x="5" y="5"/>
                  <a:pt x="14" y="0"/>
                  <a:pt x="23" y="3"/>
                </a:cubicBezTo>
                <a:close/>
                <a:moveTo>
                  <a:pt x="4392" y="1175"/>
                </a:moveTo>
                <a:lnTo>
                  <a:pt x="4556" y="1327"/>
                </a:lnTo>
                <a:lnTo>
                  <a:pt x="4336" y="1368"/>
                </a:lnTo>
                <a:lnTo>
                  <a:pt x="4392" y="1175"/>
                </a:lnTo>
                <a:close/>
              </a:path>
            </a:pathLst>
          </a:custGeom>
          <a:noFill/>
          <a:ln w="1588">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53" name="Freeform 84"/>
          <p:cNvSpPr>
            <a:spLocks noEditPoints="1"/>
          </p:cNvSpPr>
          <p:nvPr/>
        </p:nvSpPr>
        <p:spPr bwMode="auto">
          <a:xfrm>
            <a:off x="2852265" y="3087490"/>
            <a:ext cx="1552575" cy="1739106"/>
          </a:xfrm>
          <a:custGeom>
            <a:avLst/>
            <a:gdLst>
              <a:gd name="T0" fmla="*/ 1754 w 11370"/>
              <a:gd name="T1" fmla="*/ 1850346 h 12729"/>
              <a:gd name="T2" fmla="*/ 1626151 w 11370"/>
              <a:gd name="T3" fmla="*/ 33151 h 12729"/>
              <a:gd name="T4" fmla="*/ 1633021 w 11370"/>
              <a:gd name="T5" fmla="*/ 32713 h 12729"/>
              <a:gd name="T6" fmla="*/ 1633314 w 11370"/>
              <a:gd name="T7" fmla="*/ 39577 h 12729"/>
              <a:gd name="T8" fmla="*/ 9063 w 11370"/>
              <a:gd name="T9" fmla="*/ 1856771 h 12729"/>
              <a:gd name="T10" fmla="*/ 2193 w 11370"/>
              <a:gd name="T11" fmla="*/ 1857210 h 12729"/>
              <a:gd name="T12" fmla="*/ 1754 w 11370"/>
              <a:gd name="T13" fmla="*/ 1850346 h 12729"/>
              <a:gd name="T14" fmla="*/ 1601446 w 11370"/>
              <a:gd name="T15" fmla="*/ 24097 h 12729"/>
              <a:gd name="T16" fmla="*/ 1662112 w 11370"/>
              <a:gd name="T17" fmla="*/ 0 h 12729"/>
              <a:gd name="T18" fmla="*/ 1645008 w 11370"/>
              <a:gd name="T19" fmla="*/ 63090 h 12729"/>
              <a:gd name="T20" fmla="*/ 1601446 w 11370"/>
              <a:gd name="T21" fmla="*/ 24097 h 127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370"/>
              <a:gd name="T34" fmla="*/ 0 h 12729"/>
              <a:gd name="T35" fmla="*/ 11370 w 11370"/>
              <a:gd name="T36" fmla="*/ 12729 h 127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370" h="12729">
                <a:moveTo>
                  <a:pt x="12" y="12670"/>
                </a:moveTo>
                <a:lnTo>
                  <a:pt x="11124" y="227"/>
                </a:lnTo>
                <a:cubicBezTo>
                  <a:pt x="11136" y="213"/>
                  <a:pt x="11157" y="212"/>
                  <a:pt x="11171" y="224"/>
                </a:cubicBezTo>
                <a:cubicBezTo>
                  <a:pt x="11184" y="236"/>
                  <a:pt x="11186" y="257"/>
                  <a:pt x="11173" y="271"/>
                </a:cubicBezTo>
                <a:lnTo>
                  <a:pt x="62" y="12714"/>
                </a:lnTo>
                <a:cubicBezTo>
                  <a:pt x="50" y="12728"/>
                  <a:pt x="29" y="12729"/>
                  <a:pt x="15" y="12717"/>
                </a:cubicBezTo>
                <a:cubicBezTo>
                  <a:pt x="1" y="12704"/>
                  <a:pt x="0" y="12683"/>
                  <a:pt x="12" y="12670"/>
                </a:cubicBezTo>
                <a:close/>
                <a:moveTo>
                  <a:pt x="10955" y="165"/>
                </a:moveTo>
                <a:lnTo>
                  <a:pt x="11370" y="0"/>
                </a:lnTo>
                <a:lnTo>
                  <a:pt x="11253" y="432"/>
                </a:lnTo>
                <a:lnTo>
                  <a:pt x="10955" y="165"/>
                </a:lnTo>
                <a:close/>
              </a:path>
            </a:pathLst>
          </a:custGeom>
          <a:noFill/>
          <a:ln w="1588">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54" name="Freeform 85"/>
          <p:cNvSpPr>
            <a:spLocks noEditPoints="1"/>
          </p:cNvSpPr>
          <p:nvPr/>
        </p:nvSpPr>
        <p:spPr bwMode="auto">
          <a:xfrm>
            <a:off x="5280146" y="3067172"/>
            <a:ext cx="1584325" cy="823912"/>
          </a:xfrm>
          <a:custGeom>
            <a:avLst/>
            <a:gdLst>
              <a:gd name="T0" fmla="*/ 9735 w 4557"/>
              <a:gd name="T1" fmla="*/ 1281 h 2573"/>
              <a:gd name="T2" fmla="*/ 1536694 w 4557"/>
              <a:gd name="T3" fmla="*/ 793171 h 2573"/>
              <a:gd name="T4" fmla="*/ 1538780 w 4557"/>
              <a:gd name="T5" fmla="*/ 800216 h 2573"/>
              <a:gd name="T6" fmla="*/ 1531132 w 4557"/>
              <a:gd name="T7" fmla="*/ 802458 h 2573"/>
              <a:gd name="T8" fmla="*/ 3824 w 4557"/>
              <a:gd name="T9" fmla="*/ 10567 h 2573"/>
              <a:gd name="T10" fmla="*/ 1738 w 4557"/>
              <a:gd name="T11" fmla="*/ 3522 h 2573"/>
              <a:gd name="T12" fmla="*/ 9735 w 4557"/>
              <a:gd name="T13" fmla="*/ 1281 h 2573"/>
              <a:gd name="T14" fmla="*/ 1540866 w 4557"/>
              <a:gd name="T15" fmla="*/ 764672 h 2573"/>
              <a:gd name="T16" fmla="*/ 1584325 w 4557"/>
              <a:gd name="T17" fmla="*/ 823912 h 2573"/>
              <a:gd name="T18" fmla="*/ 1506795 w 4557"/>
              <a:gd name="T19" fmla="*/ 820390 h 2573"/>
              <a:gd name="T20" fmla="*/ 1540866 w 4557"/>
              <a:gd name="T21" fmla="*/ 764672 h 25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57"/>
              <a:gd name="T34" fmla="*/ 0 h 2573"/>
              <a:gd name="T35" fmla="*/ 4557 w 4557"/>
              <a:gd name="T36" fmla="*/ 2573 h 25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57" h="2573">
                <a:moveTo>
                  <a:pt x="28" y="4"/>
                </a:moveTo>
                <a:lnTo>
                  <a:pt x="4420" y="2477"/>
                </a:lnTo>
                <a:cubicBezTo>
                  <a:pt x="4428" y="2481"/>
                  <a:pt x="4431" y="2491"/>
                  <a:pt x="4426" y="2499"/>
                </a:cubicBezTo>
                <a:cubicBezTo>
                  <a:pt x="4422" y="2507"/>
                  <a:pt x="4412" y="2510"/>
                  <a:pt x="4404" y="2506"/>
                </a:cubicBezTo>
                <a:lnTo>
                  <a:pt x="11" y="33"/>
                </a:lnTo>
                <a:cubicBezTo>
                  <a:pt x="3" y="29"/>
                  <a:pt x="0" y="19"/>
                  <a:pt x="5" y="11"/>
                </a:cubicBezTo>
                <a:cubicBezTo>
                  <a:pt x="9" y="3"/>
                  <a:pt x="20" y="0"/>
                  <a:pt x="28" y="4"/>
                </a:cubicBezTo>
                <a:close/>
                <a:moveTo>
                  <a:pt x="4432" y="2388"/>
                </a:moveTo>
                <a:lnTo>
                  <a:pt x="4557" y="2573"/>
                </a:lnTo>
                <a:lnTo>
                  <a:pt x="4334" y="2562"/>
                </a:lnTo>
                <a:lnTo>
                  <a:pt x="4432" y="2388"/>
                </a:lnTo>
                <a:close/>
              </a:path>
            </a:pathLst>
          </a:custGeom>
          <a:noFill/>
          <a:ln w="1588">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55" name="Freeform 86"/>
          <p:cNvSpPr>
            <a:spLocks noEditPoints="1"/>
          </p:cNvSpPr>
          <p:nvPr/>
        </p:nvSpPr>
        <p:spPr bwMode="auto">
          <a:xfrm>
            <a:off x="2857500" y="4788694"/>
            <a:ext cx="1660525" cy="57150"/>
          </a:xfrm>
          <a:custGeom>
            <a:avLst/>
            <a:gdLst>
              <a:gd name="T0" fmla="*/ 4821 w 11366"/>
              <a:gd name="T1" fmla="*/ 23717 h 400"/>
              <a:gd name="T2" fmla="*/ 1611875 w 11366"/>
              <a:gd name="T3" fmla="*/ 23717 h 400"/>
              <a:gd name="T4" fmla="*/ 1616696 w 11366"/>
              <a:gd name="T5" fmla="*/ 28575 h 400"/>
              <a:gd name="T6" fmla="*/ 1611875 w 11366"/>
              <a:gd name="T7" fmla="*/ 33290 h 400"/>
              <a:gd name="T8" fmla="*/ 4821 w 11366"/>
              <a:gd name="T9" fmla="*/ 33290 h 400"/>
              <a:gd name="T10" fmla="*/ 0 w 11366"/>
              <a:gd name="T11" fmla="*/ 28575 h 400"/>
              <a:gd name="T12" fmla="*/ 4821 w 11366"/>
              <a:gd name="T13" fmla="*/ 23717 h 400"/>
              <a:gd name="T14" fmla="*/ 1602087 w 11366"/>
              <a:gd name="T15" fmla="*/ 0 h 400"/>
              <a:gd name="T16" fmla="*/ 1660525 w 11366"/>
              <a:gd name="T17" fmla="*/ 28575 h 400"/>
              <a:gd name="T18" fmla="*/ 1602087 w 11366"/>
              <a:gd name="T19" fmla="*/ 57150 h 400"/>
              <a:gd name="T20" fmla="*/ 1602087 w 11366"/>
              <a:gd name="T21" fmla="*/ 0 h 4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366"/>
              <a:gd name="T34" fmla="*/ 0 h 400"/>
              <a:gd name="T35" fmla="*/ 11366 w 11366"/>
              <a:gd name="T36" fmla="*/ 400 h 4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366" h="400">
                <a:moveTo>
                  <a:pt x="33" y="166"/>
                </a:moveTo>
                <a:lnTo>
                  <a:pt x="11033" y="166"/>
                </a:lnTo>
                <a:cubicBezTo>
                  <a:pt x="11052" y="166"/>
                  <a:pt x="11066" y="181"/>
                  <a:pt x="11066" y="200"/>
                </a:cubicBezTo>
                <a:cubicBezTo>
                  <a:pt x="11066" y="218"/>
                  <a:pt x="11052" y="233"/>
                  <a:pt x="11033" y="233"/>
                </a:cubicBezTo>
                <a:lnTo>
                  <a:pt x="33" y="233"/>
                </a:lnTo>
                <a:cubicBezTo>
                  <a:pt x="15" y="233"/>
                  <a:pt x="0" y="218"/>
                  <a:pt x="0" y="200"/>
                </a:cubicBezTo>
                <a:cubicBezTo>
                  <a:pt x="0" y="181"/>
                  <a:pt x="15" y="166"/>
                  <a:pt x="33" y="166"/>
                </a:cubicBezTo>
                <a:close/>
                <a:moveTo>
                  <a:pt x="10966" y="0"/>
                </a:moveTo>
                <a:lnTo>
                  <a:pt x="11366" y="200"/>
                </a:lnTo>
                <a:lnTo>
                  <a:pt x="10966" y="400"/>
                </a:lnTo>
                <a:lnTo>
                  <a:pt x="10966" y="0"/>
                </a:lnTo>
                <a:close/>
              </a:path>
            </a:pathLst>
          </a:custGeom>
          <a:noFill/>
          <a:ln w="1588">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nvGrpSpPr>
          <p:cNvPr id="56" name="Group 87"/>
          <p:cNvGrpSpPr>
            <a:grpSpLocks/>
          </p:cNvGrpSpPr>
          <p:nvPr/>
        </p:nvGrpSpPr>
        <p:grpSpPr bwMode="auto">
          <a:xfrm>
            <a:off x="3462337" y="3338513"/>
            <a:ext cx="719138" cy="695325"/>
            <a:chOff x="2461" y="1995"/>
            <a:chExt cx="347" cy="347"/>
          </a:xfrm>
        </p:grpSpPr>
        <p:sp>
          <p:nvSpPr>
            <p:cNvPr id="57" name="Oval 88"/>
            <p:cNvSpPr>
              <a:spLocks noChangeArrowheads="1"/>
            </p:cNvSpPr>
            <p:nvPr/>
          </p:nvSpPr>
          <p:spPr bwMode="auto">
            <a:xfrm>
              <a:off x="2461" y="1995"/>
              <a:ext cx="347" cy="347"/>
            </a:xfrm>
            <a:prstGeom prst="ellipse">
              <a:avLst/>
            </a:prstGeom>
            <a:solidFill>
              <a:srgbClr val="FFFFFF"/>
            </a:solidFill>
            <a:ln w="0">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58" name="Oval 89"/>
            <p:cNvSpPr>
              <a:spLocks noChangeArrowheads="1"/>
            </p:cNvSpPr>
            <p:nvPr/>
          </p:nvSpPr>
          <p:spPr bwMode="auto">
            <a:xfrm>
              <a:off x="2461" y="1995"/>
              <a:ext cx="347" cy="347"/>
            </a:xfrm>
            <a:prstGeom prst="ellipse">
              <a:avLst/>
            </a:prstGeom>
            <a:solidFill>
              <a:srgbClr val="FFFFFF"/>
            </a:solidFill>
            <a:ln w="7938"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grpSp>
        <p:nvGrpSpPr>
          <p:cNvPr id="59" name="Group 90"/>
          <p:cNvGrpSpPr>
            <a:grpSpLocks/>
          </p:cNvGrpSpPr>
          <p:nvPr/>
        </p:nvGrpSpPr>
        <p:grpSpPr bwMode="auto">
          <a:xfrm>
            <a:off x="5932487" y="3448049"/>
            <a:ext cx="720725" cy="576263"/>
            <a:chOff x="3921" y="2030"/>
            <a:chExt cx="348" cy="348"/>
          </a:xfrm>
        </p:grpSpPr>
        <p:sp>
          <p:nvSpPr>
            <p:cNvPr id="60" name="Oval 91"/>
            <p:cNvSpPr>
              <a:spLocks noChangeArrowheads="1"/>
            </p:cNvSpPr>
            <p:nvPr/>
          </p:nvSpPr>
          <p:spPr bwMode="auto">
            <a:xfrm>
              <a:off x="3921" y="2030"/>
              <a:ext cx="348" cy="348"/>
            </a:xfrm>
            <a:prstGeom prst="ellipse">
              <a:avLst/>
            </a:prstGeom>
            <a:solidFill>
              <a:srgbClr val="FFFFFF"/>
            </a:solidFill>
            <a:ln w="0">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18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1" name="Oval 92"/>
            <p:cNvSpPr>
              <a:spLocks noChangeArrowheads="1"/>
            </p:cNvSpPr>
            <p:nvPr/>
          </p:nvSpPr>
          <p:spPr bwMode="auto">
            <a:xfrm>
              <a:off x="3921" y="2030"/>
              <a:ext cx="348" cy="348"/>
            </a:xfrm>
            <a:prstGeom prst="ellipse">
              <a:avLst/>
            </a:prstGeom>
            <a:solidFill>
              <a:srgbClr val="FFFFFF"/>
            </a:solidFill>
            <a:ln w="7938"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18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grpSp>
        <p:nvGrpSpPr>
          <p:cNvPr id="62" name="Group 93"/>
          <p:cNvGrpSpPr>
            <a:grpSpLocks/>
          </p:cNvGrpSpPr>
          <p:nvPr/>
        </p:nvGrpSpPr>
        <p:grpSpPr bwMode="auto">
          <a:xfrm>
            <a:off x="3462337" y="4418013"/>
            <a:ext cx="719138" cy="695325"/>
            <a:chOff x="2462" y="2836"/>
            <a:chExt cx="347" cy="347"/>
          </a:xfrm>
        </p:grpSpPr>
        <p:sp>
          <p:nvSpPr>
            <p:cNvPr id="63" name="Oval 94"/>
            <p:cNvSpPr>
              <a:spLocks noChangeArrowheads="1"/>
            </p:cNvSpPr>
            <p:nvPr/>
          </p:nvSpPr>
          <p:spPr bwMode="auto">
            <a:xfrm>
              <a:off x="2462" y="2836"/>
              <a:ext cx="347" cy="347"/>
            </a:xfrm>
            <a:prstGeom prst="ellipse">
              <a:avLst/>
            </a:prstGeom>
            <a:solidFill>
              <a:srgbClr val="FFFFFF"/>
            </a:solidFill>
            <a:ln w="0">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4" name="Oval 95"/>
            <p:cNvSpPr>
              <a:spLocks noChangeArrowheads="1"/>
            </p:cNvSpPr>
            <p:nvPr/>
          </p:nvSpPr>
          <p:spPr bwMode="auto">
            <a:xfrm>
              <a:off x="2462" y="2836"/>
              <a:ext cx="347" cy="347"/>
            </a:xfrm>
            <a:prstGeom prst="ellipse">
              <a:avLst/>
            </a:prstGeom>
            <a:solidFill>
              <a:srgbClr val="FFFFFF"/>
            </a:solidFill>
            <a:ln w="7938"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65" name="Rectangle 96"/>
          <p:cNvSpPr>
            <a:spLocks noChangeArrowheads="1"/>
          </p:cNvSpPr>
          <p:nvPr/>
        </p:nvSpPr>
        <p:spPr bwMode="auto">
          <a:xfrm>
            <a:off x="3246437" y="4418013"/>
            <a:ext cx="12239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000" b="0">
                <a:solidFill>
                  <a:srgbClr val="0000FF"/>
                </a:solidFill>
                <a:latin typeface="华文细黑" panose="02010600040101010101" pitchFamily="2" charset="-122"/>
                <a:ea typeface="华文细黑" panose="02010600040101010101" pitchFamily="2" charset="-122"/>
              </a:rPr>
              <a:t>共享</a:t>
            </a:r>
          </a:p>
          <a:p>
            <a:pPr algn="ctr" eaLnBrk="1" fontAlgn="base" hangingPunct="1">
              <a:spcBef>
                <a:spcPct val="0"/>
              </a:spcBef>
              <a:spcAft>
                <a:spcPct val="0"/>
              </a:spcAft>
            </a:pPr>
            <a:r>
              <a:rPr lang="zh-CN" altLang="en-US" sz="2000" b="0">
                <a:solidFill>
                  <a:srgbClr val="0000FF"/>
                </a:solidFill>
                <a:latin typeface="华文细黑" panose="02010600040101010101" pitchFamily="2" charset="-122"/>
                <a:ea typeface="华文细黑" panose="02010600040101010101" pitchFamily="2" charset="-122"/>
              </a:rPr>
              <a:t>数据</a:t>
            </a:r>
            <a:endParaRPr lang="zh-CN" altLang="en-US" sz="2000" b="0">
              <a:solidFill>
                <a:srgbClr val="000000"/>
              </a:solidFill>
              <a:latin typeface="华文细黑" panose="02010600040101010101" pitchFamily="2" charset="-122"/>
              <a:ea typeface="华文细黑" panose="02010600040101010101" pitchFamily="2" charset="-122"/>
            </a:endParaRPr>
          </a:p>
        </p:txBody>
      </p:sp>
      <p:sp>
        <p:nvSpPr>
          <p:cNvPr id="66" name="Freeform 97"/>
          <p:cNvSpPr>
            <a:spLocks noEditPoints="1"/>
          </p:cNvSpPr>
          <p:nvPr/>
        </p:nvSpPr>
        <p:spPr bwMode="auto">
          <a:xfrm>
            <a:off x="1849437" y="3146425"/>
            <a:ext cx="365125" cy="1511300"/>
          </a:xfrm>
          <a:custGeom>
            <a:avLst/>
            <a:gdLst>
              <a:gd name="T0" fmla="*/ 10077 w 2500"/>
              <a:gd name="T1" fmla="*/ 4237 h 10344"/>
              <a:gd name="T2" fmla="*/ 343656 w 2500"/>
              <a:gd name="T3" fmla="*/ 1462793 h 10344"/>
              <a:gd name="T4" fmla="*/ 340004 w 2500"/>
              <a:gd name="T5" fmla="*/ 1468638 h 10344"/>
              <a:gd name="T6" fmla="*/ 334162 w 2500"/>
              <a:gd name="T7" fmla="*/ 1464985 h 10344"/>
              <a:gd name="T8" fmla="*/ 584 w 2500"/>
              <a:gd name="T9" fmla="*/ 6429 h 10344"/>
              <a:gd name="T10" fmla="*/ 4235 w 2500"/>
              <a:gd name="T11" fmla="*/ 584 h 10344"/>
              <a:gd name="T12" fmla="*/ 10077 w 2500"/>
              <a:gd name="T13" fmla="*/ 4237 h 10344"/>
              <a:gd name="T14" fmla="*/ 365125 w 2500"/>
              <a:gd name="T15" fmla="*/ 1447891 h 10344"/>
              <a:gd name="T16" fmla="*/ 349644 w 2500"/>
              <a:gd name="T17" fmla="*/ 1511300 h 10344"/>
              <a:gd name="T18" fmla="*/ 308166 w 2500"/>
              <a:gd name="T19" fmla="*/ 1460894 h 10344"/>
              <a:gd name="T20" fmla="*/ 365125 w 2500"/>
              <a:gd name="T21" fmla="*/ 1447891 h 103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00"/>
              <a:gd name="T34" fmla="*/ 0 h 10344"/>
              <a:gd name="T35" fmla="*/ 2500 w 2500"/>
              <a:gd name="T36" fmla="*/ 10344 h 103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00" h="10344">
                <a:moveTo>
                  <a:pt x="69" y="29"/>
                </a:moveTo>
                <a:lnTo>
                  <a:pt x="2353" y="10012"/>
                </a:lnTo>
                <a:cubicBezTo>
                  <a:pt x="2357" y="10030"/>
                  <a:pt x="2346" y="10048"/>
                  <a:pt x="2328" y="10052"/>
                </a:cubicBezTo>
                <a:cubicBezTo>
                  <a:pt x="2310" y="10056"/>
                  <a:pt x="2292" y="10045"/>
                  <a:pt x="2288" y="10027"/>
                </a:cubicBezTo>
                <a:lnTo>
                  <a:pt x="4" y="44"/>
                </a:lnTo>
                <a:cubicBezTo>
                  <a:pt x="0" y="26"/>
                  <a:pt x="11" y="8"/>
                  <a:pt x="29" y="4"/>
                </a:cubicBezTo>
                <a:cubicBezTo>
                  <a:pt x="47" y="0"/>
                  <a:pt x="65" y="11"/>
                  <a:pt x="69" y="29"/>
                </a:cubicBezTo>
                <a:close/>
                <a:moveTo>
                  <a:pt x="2500" y="9910"/>
                </a:moveTo>
                <a:lnTo>
                  <a:pt x="2394" y="10344"/>
                </a:lnTo>
                <a:lnTo>
                  <a:pt x="2110" y="9999"/>
                </a:lnTo>
                <a:lnTo>
                  <a:pt x="2500" y="9910"/>
                </a:lnTo>
                <a:close/>
              </a:path>
            </a:pathLst>
          </a:custGeom>
          <a:noFill/>
          <a:ln w="1588">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7" name="Freeform 98"/>
          <p:cNvSpPr>
            <a:spLocks noEditPoints="1"/>
          </p:cNvSpPr>
          <p:nvPr/>
        </p:nvSpPr>
        <p:spPr bwMode="auto">
          <a:xfrm>
            <a:off x="1849437" y="1550988"/>
            <a:ext cx="4792663" cy="1606550"/>
          </a:xfrm>
          <a:custGeom>
            <a:avLst/>
            <a:gdLst>
              <a:gd name="T0" fmla="*/ 3797 w 16410"/>
              <a:gd name="T1" fmla="*/ 1596328 h 5501"/>
              <a:gd name="T2" fmla="*/ 4745057 w 16410"/>
              <a:gd name="T3" fmla="*/ 20151 h 5501"/>
              <a:gd name="T4" fmla="*/ 4751190 w 16410"/>
              <a:gd name="T5" fmla="*/ 23072 h 5501"/>
              <a:gd name="T6" fmla="*/ 4747977 w 16410"/>
              <a:gd name="T7" fmla="*/ 29205 h 5501"/>
              <a:gd name="T8" fmla="*/ 7009 w 16410"/>
              <a:gd name="T9" fmla="*/ 1605674 h 5501"/>
              <a:gd name="T10" fmla="*/ 584 w 16410"/>
              <a:gd name="T11" fmla="*/ 1602461 h 5501"/>
              <a:gd name="T12" fmla="*/ 3797 w 16410"/>
              <a:gd name="T13" fmla="*/ 1596328 h 5501"/>
              <a:gd name="T14" fmla="*/ 4728117 w 16410"/>
              <a:gd name="T15" fmla="*/ 0 h 5501"/>
              <a:gd name="T16" fmla="*/ 4792663 w 16410"/>
              <a:gd name="T17" fmla="*/ 9346 h 5501"/>
              <a:gd name="T18" fmla="*/ 4746517 w 16410"/>
              <a:gd name="T19" fmla="*/ 55489 h 5501"/>
              <a:gd name="T20" fmla="*/ 4728117 w 16410"/>
              <a:gd name="T21" fmla="*/ 0 h 55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10"/>
              <a:gd name="T34" fmla="*/ 0 h 5501"/>
              <a:gd name="T35" fmla="*/ 16410 w 16410"/>
              <a:gd name="T36" fmla="*/ 5501 h 55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10" h="5501">
                <a:moveTo>
                  <a:pt x="13" y="5466"/>
                </a:moveTo>
                <a:lnTo>
                  <a:pt x="16247" y="69"/>
                </a:lnTo>
                <a:cubicBezTo>
                  <a:pt x="16255" y="66"/>
                  <a:pt x="16265" y="70"/>
                  <a:pt x="16268" y="79"/>
                </a:cubicBezTo>
                <a:cubicBezTo>
                  <a:pt x="16271" y="88"/>
                  <a:pt x="16266" y="97"/>
                  <a:pt x="16257" y="100"/>
                </a:cubicBezTo>
                <a:lnTo>
                  <a:pt x="24" y="5498"/>
                </a:lnTo>
                <a:cubicBezTo>
                  <a:pt x="15" y="5501"/>
                  <a:pt x="5" y="5496"/>
                  <a:pt x="2" y="5487"/>
                </a:cubicBezTo>
                <a:cubicBezTo>
                  <a:pt x="0" y="5478"/>
                  <a:pt x="4" y="5469"/>
                  <a:pt x="13" y="5466"/>
                </a:cubicBezTo>
                <a:close/>
                <a:moveTo>
                  <a:pt x="16189" y="0"/>
                </a:moveTo>
                <a:lnTo>
                  <a:pt x="16410" y="32"/>
                </a:lnTo>
                <a:lnTo>
                  <a:pt x="16252" y="190"/>
                </a:lnTo>
                <a:lnTo>
                  <a:pt x="16189" y="0"/>
                </a:lnTo>
                <a:close/>
              </a:path>
            </a:pathLst>
          </a:custGeom>
          <a:noFill/>
          <a:ln w="1588">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nvGrpSpPr>
          <p:cNvPr id="68" name="Group 99"/>
          <p:cNvGrpSpPr>
            <a:grpSpLocks/>
          </p:cNvGrpSpPr>
          <p:nvPr/>
        </p:nvGrpSpPr>
        <p:grpSpPr bwMode="auto">
          <a:xfrm>
            <a:off x="3030537" y="2259013"/>
            <a:ext cx="719138" cy="719137"/>
            <a:chOff x="2182" y="1369"/>
            <a:chExt cx="348" cy="348"/>
          </a:xfrm>
        </p:grpSpPr>
        <p:sp>
          <p:nvSpPr>
            <p:cNvPr id="69" name="Oval 100"/>
            <p:cNvSpPr>
              <a:spLocks noChangeArrowheads="1"/>
            </p:cNvSpPr>
            <p:nvPr/>
          </p:nvSpPr>
          <p:spPr bwMode="auto">
            <a:xfrm>
              <a:off x="2182" y="1369"/>
              <a:ext cx="348" cy="348"/>
            </a:xfrm>
            <a:prstGeom prst="ellipse">
              <a:avLst/>
            </a:prstGeom>
            <a:solidFill>
              <a:srgbClr val="FFFFFF"/>
            </a:solidFill>
            <a:ln w="0">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70" name="Oval 101"/>
            <p:cNvSpPr>
              <a:spLocks noChangeArrowheads="1"/>
            </p:cNvSpPr>
            <p:nvPr/>
          </p:nvSpPr>
          <p:spPr bwMode="auto">
            <a:xfrm>
              <a:off x="2182" y="1369"/>
              <a:ext cx="348" cy="348"/>
            </a:xfrm>
            <a:prstGeom prst="ellipse">
              <a:avLst/>
            </a:prstGeom>
            <a:solidFill>
              <a:srgbClr val="FFFFFF"/>
            </a:solidFill>
            <a:ln w="7938"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71" name="Rectangle 102"/>
          <p:cNvSpPr>
            <a:spLocks noChangeArrowheads="1"/>
          </p:cNvSpPr>
          <p:nvPr/>
        </p:nvSpPr>
        <p:spPr bwMode="auto">
          <a:xfrm>
            <a:off x="2813050" y="2401888"/>
            <a:ext cx="11604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2000" b="0">
                <a:solidFill>
                  <a:srgbClr val="0000FF"/>
                </a:solidFill>
                <a:latin typeface="华文细黑" panose="02010600040101010101" pitchFamily="2" charset="-122"/>
                <a:ea typeface="华文细黑" panose="02010600040101010101" pitchFamily="2" charset="-122"/>
              </a:rPr>
              <a:t>YES</a:t>
            </a:r>
          </a:p>
        </p:txBody>
      </p:sp>
      <p:grpSp>
        <p:nvGrpSpPr>
          <p:cNvPr id="72" name="Group 103"/>
          <p:cNvGrpSpPr>
            <a:grpSpLocks/>
          </p:cNvGrpSpPr>
          <p:nvPr/>
        </p:nvGrpSpPr>
        <p:grpSpPr bwMode="auto">
          <a:xfrm>
            <a:off x="1728787" y="3733800"/>
            <a:ext cx="796925" cy="684213"/>
            <a:chOff x="1244" y="2273"/>
            <a:chExt cx="347" cy="348"/>
          </a:xfrm>
        </p:grpSpPr>
        <p:sp>
          <p:nvSpPr>
            <p:cNvPr id="73" name="Oval 104"/>
            <p:cNvSpPr>
              <a:spLocks noChangeArrowheads="1"/>
            </p:cNvSpPr>
            <p:nvPr/>
          </p:nvSpPr>
          <p:spPr bwMode="auto">
            <a:xfrm>
              <a:off x="1244" y="2273"/>
              <a:ext cx="347" cy="348"/>
            </a:xfrm>
            <a:prstGeom prst="ellipse">
              <a:avLst/>
            </a:prstGeom>
            <a:solidFill>
              <a:srgbClr val="FFFFFF"/>
            </a:solidFill>
            <a:ln w="0">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74" name="Oval 105"/>
            <p:cNvSpPr>
              <a:spLocks noChangeArrowheads="1"/>
            </p:cNvSpPr>
            <p:nvPr/>
          </p:nvSpPr>
          <p:spPr bwMode="auto">
            <a:xfrm>
              <a:off x="1244" y="2273"/>
              <a:ext cx="347" cy="348"/>
            </a:xfrm>
            <a:prstGeom prst="ellipse">
              <a:avLst/>
            </a:prstGeom>
            <a:solidFill>
              <a:srgbClr val="FFFFFF"/>
            </a:solidFill>
            <a:ln w="7938"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75" name="Rectangle 106"/>
          <p:cNvSpPr>
            <a:spLocks noChangeArrowheads="1"/>
          </p:cNvSpPr>
          <p:nvPr/>
        </p:nvSpPr>
        <p:spPr bwMode="auto">
          <a:xfrm>
            <a:off x="1825625" y="3914775"/>
            <a:ext cx="7000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2000" b="0" dirty="0">
                <a:solidFill>
                  <a:srgbClr val="0000FF"/>
                </a:solidFill>
                <a:latin typeface="华文细黑" panose="02010600040101010101" pitchFamily="2" charset="-122"/>
                <a:ea typeface="华文细黑" panose="02010600040101010101" pitchFamily="2" charset="-122"/>
              </a:rPr>
              <a:t>NO</a:t>
            </a:r>
          </a:p>
        </p:txBody>
      </p:sp>
      <p:grpSp>
        <p:nvGrpSpPr>
          <p:cNvPr id="76" name="Group 107"/>
          <p:cNvGrpSpPr>
            <a:grpSpLocks/>
          </p:cNvGrpSpPr>
          <p:nvPr/>
        </p:nvGrpSpPr>
        <p:grpSpPr bwMode="auto">
          <a:xfrm>
            <a:off x="5838825" y="2041525"/>
            <a:ext cx="792162" cy="698500"/>
            <a:chOff x="3921" y="1300"/>
            <a:chExt cx="348" cy="347"/>
          </a:xfrm>
        </p:grpSpPr>
        <p:sp>
          <p:nvSpPr>
            <p:cNvPr id="77" name="Oval 108"/>
            <p:cNvSpPr>
              <a:spLocks noChangeArrowheads="1"/>
            </p:cNvSpPr>
            <p:nvPr/>
          </p:nvSpPr>
          <p:spPr bwMode="auto">
            <a:xfrm>
              <a:off x="3921" y="1300"/>
              <a:ext cx="348" cy="347"/>
            </a:xfrm>
            <a:prstGeom prst="ellipse">
              <a:avLst/>
            </a:prstGeom>
            <a:solidFill>
              <a:srgbClr val="FFFFFF"/>
            </a:solidFill>
            <a:ln w="0">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18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78" name="Oval 109"/>
            <p:cNvSpPr>
              <a:spLocks noChangeArrowheads="1"/>
            </p:cNvSpPr>
            <p:nvPr/>
          </p:nvSpPr>
          <p:spPr bwMode="auto">
            <a:xfrm>
              <a:off x="3921" y="1300"/>
              <a:ext cx="348" cy="347"/>
            </a:xfrm>
            <a:prstGeom prst="ellipse">
              <a:avLst/>
            </a:prstGeom>
            <a:solidFill>
              <a:srgbClr val="FFFFFF"/>
            </a:solidFill>
            <a:ln w="7938"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18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79" name="Rectangle 110"/>
          <p:cNvSpPr>
            <a:spLocks noChangeArrowheads="1"/>
          </p:cNvSpPr>
          <p:nvPr/>
        </p:nvSpPr>
        <p:spPr bwMode="auto">
          <a:xfrm>
            <a:off x="5694362" y="2081213"/>
            <a:ext cx="1136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1800" b="0" dirty="0">
                <a:solidFill>
                  <a:srgbClr val="0000FF"/>
                </a:solidFill>
                <a:latin typeface="华文细黑" panose="02010600040101010101" pitchFamily="2" charset="-122"/>
                <a:ea typeface="华文细黑" panose="02010600040101010101" pitchFamily="2" charset="-122"/>
              </a:rPr>
              <a:t>简单</a:t>
            </a:r>
          </a:p>
          <a:p>
            <a:pPr algn="ctr" eaLnBrk="1" fontAlgn="base" hangingPunct="1">
              <a:spcBef>
                <a:spcPct val="0"/>
              </a:spcBef>
              <a:spcAft>
                <a:spcPct val="0"/>
              </a:spcAft>
            </a:pPr>
            <a:r>
              <a:rPr lang="zh-CN" altLang="en-US" sz="1800" b="0" dirty="0">
                <a:solidFill>
                  <a:srgbClr val="0000FF"/>
                </a:solidFill>
                <a:latin typeface="华文细黑" panose="02010600040101010101" pitchFamily="2" charset="-122"/>
                <a:ea typeface="华文细黑" panose="02010600040101010101" pitchFamily="2" charset="-122"/>
              </a:rPr>
              <a:t>类型</a:t>
            </a:r>
          </a:p>
        </p:txBody>
      </p:sp>
      <p:grpSp>
        <p:nvGrpSpPr>
          <p:cNvPr id="80" name="Group 111"/>
          <p:cNvGrpSpPr>
            <a:grpSpLocks/>
          </p:cNvGrpSpPr>
          <p:nvPr/>
        </p:nvGrpSpPr>
        <p:grpSpPr bwMode="auto">
          <a:xfrm>
            <a:off x="5654675" y="2770188"/>
            <a:ext cx="758825" cy="550862"/>
            <a:chOff x="3717" y="1666"/>
            <a:chExt cx="347" cy="347"/>
          </a:xfrm>
        </p:grpSpPr>
        <p:sp>
          <p:nvSpPr>
            <p:cNvPr id="81" name="Oval 112"/>
            <p:cNvSpPr>
              <a:spLocks noChangeArrowheads="1"/>
            </p:cNvSpPr>
            <p:nvPr/>
          </p:nvSpPr>
          <p:spPr bwMode="auto">
            <a:xfrm>
              <a:off x="3717" y="1666"/>
              <a:ext cx="347" cy="347"/>
            </a:xfrm>
            <a:prstGeom prst="ellipse">
              <a:avLst/>
            </a:prstGeom>
            <a:solidFill>
              <a:srgbClr val="FFFFFF"/>
            </a:solidFill>
            <a:ln w="0">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18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82" name="Oval 113"/>
            <p:cNvSpPr>
              <a:spLocks noChangeArrowheads="1"/>
            </p:cNvSpPr>
            <p:nvPr/>
          </p:nvSpPr>
          <p:spPr bwMode="auto">
            <a:xfrm>
              <a:off x="3717" y="1666"/>
              <a:ext cx="347" cy="347"/>
            </a:xfrm>
            <a:prstGeom prst="ellipse">
              <a:avLst/>
            </a:prstGeom>
            <a:solidFill>
              <a:srgbClr val="FFFFFF"/>
            </a:solidFill>
            <a:ln w="7938"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18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grpSp>
        <p:nvGrpSpPr>
          <p:cNvPr id="83" name="Group 114"/>
          <p:cNvGrpSpPr>
            <a:grpSpLocks/>
          </p:cNvGrpSpPr>
          <p:nvPr/>
        </p:nvGrpSpPr>
        <p:grpSpPr bwMode="auto">
          <a:xfrm>
            <a:off x="5910262" y="4202113"/>
            <a:ext cx="647700" cy="636587"/>
            <a:chOff x="3921" y="2621"/>
            <a:chExt cx="348" cy="348"/>
          </a:xfrm>
        </p:grpSpPr>
        <p:sp>
          <p:nvSpPr>
            <p:cNvPr id="84" name="Oval 115"/>
            <p:cNvSpPr>
              <a:spLocks noChangeArrowheads="1"/>
            </p:cNvSpPr>
            <p:nvPr/>
          </p:nvSpPr>
          <p:spPr bwMode="auto">
            <a:xfrm>
              <a:off x="3921" y="2621"/>
              <a:ext cx="348" cy="348"/>
            </a:xfrm>
            <a:prstGeom prst="ellipse">
              <a:avLst/>
            </a:prstGeom>
            <a:solidFill>
              <a:srgbClr val="FFFFFF"/>
            </a:solidFill>
            <a:ln w="0">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18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85" name="Oval 116"/>
            <p:cNvSpPr>
              <a:spLocks noChangeArrowheads="1"/>
            </p:cNvSpPr>
            <p:nvPr/>
          </p:nvSpPr>
          <p:spPr bwMode="auto">
            <a:xfrm>
              <a:off x="3921" y="2621"/>
              <a:ext cx="348" cy="348"/>
            </a:xfrm>
            <a:prstGeom prst="ellipse">
              <a:avLst/>
            </a:prstGeom>
            <a:solidFill>
              <a:srgbClr val="FFFFFF"/>
            </a:solidFill>
            <a:ln w="7938"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18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grpSp>
        <p:nvGrpSpPr>
          <p:cNvPr id="86" name="Group 117"/>
          <p:cNvGrpSpPr>
            <a:grpSpLocks/>
          </p:cNvGrpSpPr>
          <p:nvPr/>
        </p:nvGrpSpPr>
        <p:grpSpPr bwMode="auto">
          <a:xfrm>
            <a:off x="5981700" y="4922838"/>
            <a:ext cx="720725" cy="647700"/>
            <a:chOff x="3921" y="3004"/>
            <a:chExt cx="348" cy="347"/>
          </a:xfrm>
        </p:grpSpPr>
        <p:sp>
          <p:nvSpPr>
            <p:cNvPr id="87" name="Oval 118"/>
            <p:cNvSpPr>
              <a:spLocks noChangeArrowheads="1"/>
            </p:cNvSpPr>
            <p:nvPr/>
          </p:nvSpPr>
          <p:spPr bwMode="auto">
            <a:xfrm>
              <a:off x="3921" y="3004"/>
              <a:ext cx="348" cy="347"/>
            </a:xfrm>
            <a:prstGeom prst="ellipse">
              <a:avLst/>
            </a:prstGeom>
            <a:solidFill>
              <a:srgbClr val="FFFFFF"/>
            </a:solidFill>
            <a:ln w="0">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18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88" name="Oval 119"/>
            <p:cNvSpPr>
              <a:spLocks noChangeArrowheads="1"/>
            </p:cNvSpPr>
            <p:nvPr/>
          </p:nvSpPr>
          <p:spPr bwMode="auto">
            <a:xfrm>
              <a:off x="3921" y="3004"/>
              <a:ext cx="348" cy="347"/>
            </a:xfrm>
            <a:prstGeom prst="ellipse">
              <a:avLst/>
            </a:prstGeom>
            <a:solidFill>
              <a:srgbClr val="FFFFFF"/>
            </a:solidFill>
            <a:ln w="7938"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18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89" name="Freeform 120"/>
          <p:cNvSpPr>
            <a:spLocks noEditPoints="1"/>
          </p:cNvSpPr>
          <p:nvPr/>
        </p:nvSpPr>
        <p:spPr bwMode="auto">
          <a:xfrm>
            <a:off x="2841786" y="4826795"/>
            <a:ext cx="3784600" cy="1169193"/>
          </a:xfrm>
          <a:custGeom>
            <a:avLst/>
            <a:gdLst>
              <a:gd name="T0" fmla="*/ 6719 w 13248"/>
              <a:gd name="T1" fmla="*/ 876 h 3921"/>
              <a:gd name="T2" fmla="*/ 3825043 w 13248"/>
              <a:gd name="T3" fmla="*/ 1114521 h 3921"/>
              <a:gd name="T4" fmla="*/ 3828256 w 13248"/>
              <a:gd name="T5" fmla="*/ 1120651 h 3921"/>
              <a:gd name="T6" fmla="*/ 3822121 w 13248"/>
              <a:gd name="T7" fmla="*/ 1123862 h 3921"/>
              <a:gd name="T8" fmla="*/ 4090 w 13248"/>
              <a:gd name="T9" fmla="*/ 10217 h 3921"/>
              <a:gd name="T10" fmla="*/ 876 w 13248"/>
              <a:gd name="T11" fmla="*/ 4087 h 3921"/>
              <a:gd name="T12" fmla="*/ 6719 w 13248"/>
              <a:gd name="T13" fmla="*/ 876 h 3921"/>
              <a:gd name="T14" fmla="*/ 3822413 w 13248"/>
              <a:gd name="T15" fmla="*/ 1088541 h 3921"/>
              <a:gd name="T16" fmla="*/ 3870325 w 13248"/>
              <a:gd name="T17" fmla="*/ 1132912 h 3921"/>
              <a:gd name="T18" fmla="*/ 3806053 w 13248"/>
              <a:gd name="T19" fmla="*/ 1144588 h 3921"/>
              <a:gd name="T20" fmla="*/ 3822413 w 13248"/>
              <a:gd name="T21" fmla="*/ 1088541 h 39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248"/>
              <a:gd name="T34" fmla="*/ 0 h 3921"/>
              <a:gd name="T35" fmla="*/ 13248 w 13248"/>
              <a:gd name="T36" fmla="*/ 3921 h 39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248" h="3921">
                <a:moveTo>
                  <a:pt x="23" y="3"/>
                </a:moveTo>
                <a:lnTo>
                  <a:pt x="13093" y="3818"/>
                </a:lnTo>
                <a:cubicBezTo>
                  <a:pt x="13102" y="3821"/>
                  <a:pt x="13107" y="3830"/>
                  <a:pt x="13104" y="3839"/>
                </a:cubicBezTo>
                <a:cubicBezTo>
                  <a:pt x="13101" y="3848"/>
                  <a:pt x="13092" y="3853"/>
                  <a:pt x="13083" y="3850"/>
                </a:cubicBezTo>
                <a:lnTo>
                  <a:pt x="14" y="35"/>
                </a:lnTo>
                <a:cubicBezTo>
                  <a:pt x="5" y="32"/>
                  <a:pt x="0" y="23"/>
                  <a:pt x="3" y="14"/>
                </a:cubicBezTo>
                <a:cubicBezTo>
                  <a:pt x="5" y="5"/>
                  <a:pt x="15" y="0"/>
                  <a:pt x="23" y="3"/>
                </a:cubicBezTo>
                <a:close/>
                <a:moveTo>
                  <a:pt x="13084" y="3729"/>
                </a:moveTo>
                <a:lnTo>
                  <a:pt x="13248" y="3881"/>
                </a:lnTo>
                <a:lnTo>
                  <a:pt x="13028" y="3921"/>
                </a:lnTo>
                <a:lnTo>
                  <a:pt x="13084" y="3729"/>
                </a:lnTo>
                <a:close/>
              </a:path>
            </a:pathLst>
          </a:custGeom>
          <a:noFill/>
          <a:ln w="1588">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nvGrpSpPr>
          <p:cNvPr id="90" name="Group 121"/>
          <p:cNvGrpSpPr>
            <a:grpSpLocks/>
          </p:cNvGrpSpPr>
          <p:nvPr/>
        </p:nvGrpSpPr>
        <p:grpSpPr bwMode="auto">
          <a:xfrm>
            <a:off x="5046662" y="5354638"/>
            <a:ext cx="765175" cy="720725"/>
            <a:chOff x="3469" y="3317"/>
            <a:chExt cx="347" cy="347"/>
          </a:xfrm>
        </p:grpSpPr>
        <p:sp>
          <p:nvSpPr>
            <p:cNvPr id="91" name="Oval 122"/>
            <p:cNvSpPr>
              <a:spLocks noChangeArrowheads="1"/>
            </p:cNvSpPr>
            <p:nvPr/>
          </p:nvSpPr>
          <p:spPr bwMode="auto">
            <a:xfrm>
              <a:off x="3469" y="3317"/>
              <a:ext cx="347" cy="347"/>
            </a:xfrm>
            <a:prstGeom prst="ellipse">
              <a:avLst/>
            </a:prstGeom>
            <a:solidFill>
              <a:srgbClr val="FFFFFF"/>
            </a:solidFill>
            <a:ln w="0">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92" name="Oval 123"/>
            <p:cNvSpPr>
              <a:spLocks noChangeArrowheads="1"/>
            </p:cNvSpPr>
            <p:nvPr/>
          </p:nvSpPr>
          <p:spPr bwMode="auto">
            <a:xfrm>
              <a:off x="3469" y="3317"/>
              <a:ext cx="347" cy="347"/>
            </a:xfrm>
            <a:prstGeom prst="ellipse">
              <a:avLst/>
            </a:prstGeom>
            <a:solidFill>
              <a:srgbClr val="FFFFFF"/>
            </a:solidFill>
            <a:ln w="7938"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93" name="Rectangle 124"/>
          <p:cNvSpPr>
            <a:spLocks noChangeArrowheads="1"/>
          </p:cNvSpPr>
          <p:nvPr/>
        </p:nvSpPr>
        <p:spPr bwMode="auto">
          <a:xfrm>
            <a:off x="2886075" y="3338513"/>
            <a:ext cx="19383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000" b="0">
                <a:solidFill>
                  <a:srgbClr val="0000FF"/>
                </a:solidFill>
                <a:latin typeface="华文细黑" panose="02010600040101010101" pitchFamily="2" charset="-122"/>
                <a:ea typeface="华文细黑" panose="02010600040101010101" pitchFamily="2" charset="-122"/>
              </a:rPr>
              <a:t>参数</a:t>
            </a:r>
          </a:p>
          <a:p>
            <a:pPr algn="ctr" eaLnBrk="1" fontAlgn="base" hangingPunct="1">
              <a:spcBef>
                <a:spcPct val="0"/>
              </a:spcBef>
              <a:spcAft>
                <a:spcPct val="0"/>
              </a:spcAft>
            </a:pPr>
            <a:r>
              <a:rPr lang="zh-CN" altLang="en-US" sz="2000" b="0">
                <a:solidFill>
                  <a:srgbClr val="0000FF"/>
                </a:solidFill>
                <a:latin typeface="华文细黑" panose="02010600040101010101" pitchFamily="2" charset="-122"/>
                <a:ea typeface="华文细黑" panose="02010600040101010101" pitchFamily="2" charset="-122"/>
              </a:rPr>
              <a:t>表</a:t>
            </a:r>
          </a:p>
        </p:txBody>
      </p:sp>
      <p:sp>
        <p:nvSpPr>
          <p:cNvPr id="94" name="Rectangle 125"/>
          <p:cNvSpPr>
            <a:spLocks noChangeArrowheads="1"/>
          </p:cNvSpPr>
          <p:nvPr/>
        </p:nvSpPr>
        <p:spPr bwMode="auto">
          <a:xfrm>
            <a:off x="3462337" y="2617788"/>
            <a:ext cx="27717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000" b="0">
                <a:solidFill>
                  <a:srgbClr val="0000FF"/>
                </a:solidFill>
                <a:latin typeface="华文细黑" panose="02010600040101010101" pitchFamily="2" charset="-122"/>
                <a:ea typeface="华文细黑" panose="02010600040101010101" pitchFamily="2" charset="-122"/>
              </a:rPr>
              <a:t>传递的信</a:t>
            </a:r>
          </a:p>
          <a:p>
            <a:pPr algn="ctr" eaLnBrk="1" fontAlgn="base" hangingPunct="1">
              <a:spcBef>
                <a:spcPct val="0"/>
              </a:spcBef>
              <a:spcAft>
                <a:spcPct val="0"/>
              </a:spcAft>
            </a:pPr>
            <a:r>
              <a:rPr lang="zh-CN" altLang="en-US" sz="2000" b="0">
                <a:solidFill>
                  <a:srgbClr val="0000FF"/>
                </a:solidFill>
                <a:latin typeface="华文细黑" panose="02010600040101010101" pitchFamily="2" charset="-122"/>
                <a:ea typeface="华文细黑" panose="02010600040101010101" pitchFamily="2" charset="-122"/>
              </a:rPr>
              <a:t>息类型？</a:t>
            </a:r>
          </a:p>
        </p:txBody>
      </p:sp>
      <p:sp>
        <p:nvSpPr>
          <p:cNvPr id="95" name="Rectangle 126"/>
          <p:cNvSpPr>
            <a:spLocks noChangeArrowheads="1"/>
          </p:cNvSpPr>
          <p:nvPr/>
        </p:nvSpPr>
        <p:spPr bwMode="auto">
          <a:xfrm>
            <a:off x="4397375" y="5354638"/>
            <a:ext cx="20891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1800" b="0" dirty="0">
                <a:solidFill>
                  <a:srgbClr val="0000FF"/>
                </a:solidFill>
                <a:latin typeface="华文细黑" panose="02010600040101010101" pitchFamily="2" charset="-122"/>
                <a:ea typeface="华文细黑" panose="02010600040101010101" pitchFamily="2" charset="-122"/>
              </a:rPr>
              <a:t>直接</a:t>
            </a:r>
          </a:p>
          <a:p>
            <a:pPr algn="ctr" eaLnBrk="1" fontAlgn="base" hangingPunct="1">
              <a:spcBef>
                <a:spcPct val="0"/>
              </a:spcBef>
              <a:spcAft>
                <a:spcPct val="0"/>
              </a:spcAft>
            </a:pPr>
            <a:r>
              <a:rPr lang="zh-CN" altLang="en-US" sz="1800" b="0" dirty="0">
                <a:solidFill>
                  <a:srgbClr val="0000FF"/>
                </a:solidFill>
                <a:latin typeface="华文细黑" panose="02010600040101010101" pitchFamily="2" charset="-122"/>
                <a:ea typeface="华文细黑" panose="02010600040101010101" pitchFamily="2" charset="-122"/>
              </a:rPr>
              <a:t>读取</a:t>
            </a:r>
          </a:p>
        </p:txBody>
      </p:sp>
      <p:sp>
        <p:nvSpPr>
          <p:cNvPr id="96" name="Rectangle 127"/>
          <p:cNvSpPr>
            <a:spLocks noChangeArrowheads="1"/>
          </p:cNvSpPr>
          <p:nvPr/>
        </p:nvSpPr>
        <p:spPr bwMode="auto">
          <a:xfrm>
            <a:off x="5585940" y="2690813"/>
            <a:ext cx="8656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1800" b="0" dirty="0">
                <a:solidFill>
                  <a:srgbClr val="0000FF"/>
                </a:solidFill>
                <a:latin typeface="华文细黑" panose="02010600040101010101" pitchFamily="2" charset="-122"/>
                <a:ea typeface="华文细黑" panose="02010600040101010101" pitchFamily="2" charset="-122"/>
              </a:rPr>
              <a:t>数据</a:t>
            </a:r>
            <a:endParaRPr lang="zh-CN" altLang="en-US" sz="2000" b="0" dirty="0">
              <a:solidFill>
                <a:srgbClr val="0000FF"/>
              </a:solidFill>
              <a:latin typeface="华文细黑" panose="02010600040101010101" pitchFamily="2" charset="-122"/>
              <a:ea typeface="华文细黑" panose="02010600040101010101" pitchFamily="2" charset="-122"/>
            </a:endParaRPr>
          </a:p>
          <a:p>
            <a:pPr algn="ctr" eaLnBrk="1" fontAlgn="base" hangingPunct="1">
              <a:spcBef>
                <a:spcPct val="0"/>
              </a:spcBef>
              <a:spcAft>
                <a:spcPct val="0"/>
              </a:spcAft>
            </a:pPr>
            <a:r>
              <a:rPr lang="zh-CN" altLang="en-US" sz="1800" b="0" dirty="0">
                <a:solidFill>
                  <a:srgbClr val="0000FF"/>
                </a:solidFill>
                <a:latin typeface="华文细黑" panose="02010600040101010101" pitchFamily="2" charset="-122"/>
                <a:ea typeface="华文细黑" panose="02010600040101010101" pitchFamily="2" charset="-122"/>
              </a:rPr>
              <a:t>结构</a:t>
            </a:r>
            <a:endParaRPr lang="zh-CN" altLang="en-US" sz="2000" b="0" dirty="0">
              <a:solidFill>
                <a:srgbClr val="0000FF"/>
              </a:solidFill>
              <a:latin typeface="华文细黑" panose="02010600040101010101" pitchFamily="2" charset="-122"/>
              <a:ea typeface="华文细黑" panose="02010600040101010101" pitchFamily="2" charset="-122"/>
            </a:endParaRPr>
          </a:p>
        </p:txBody>
      </p:sp>
      <p:sp>
        <p:nvSpPr>
          <p:cNvPr id="97" name="Rectangle 128"/>
          <p:cNvSpPr>
            <a:spLocks noChangeArrowheads="1"/>
          </p:cNvSpPr>
          <p:nvPr/>
        </p:nvSpPr>
        <p:spPr bwMode="auto">
          <a:xfrm>
            <a:off x="5838825" y="3414712"/>
            <a:ext cx="9763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1800" b="0" dirty="0">
                <a:solidFill>
                  <a:srgbClr val="0000FF"/>
                </a:solidFill>
                <a:latin typeface="华文细黑" panose="02010600040101010101" pitchFamily="2" charset="-122"/>
                <a:ea typeface="华文细黑" panose="02010600040101010101" pitchFamily="2" charset="-122"/>
              </a:rPr>
              <a:t>标志</a:t>
            </a:r>
          </a:p>
          <a:p>
            <a:pPr algn="ctr" eaLnBrk="1" fontAlgn="base" hangingPunct="1">
              <a:spcBef>
                <a:spcPct val="0"/>
              </a:spcBef>
              <a:spcAft>
                <a:spcPct val="0"/>
              </a:spcAft>
            </a:pPr>
            <a:r>
              <a:rPr lang="zh-CN" altLang="en-US" sz="1800" b="0" dirty="0">
                <a:solidFill>
                  <a:srgbClr val="0000FF"/>
                </a:solidFill>
                <a:latin typeface="华文细黑" panose="02010600040101010101" pitchFamily="2" charset="-122"/>
                <a:ea typeface="华文细黑" panose="02010600040101010101" pitchFamily="2" charset="-122"/>
              </a:rPr>
              <a:t>量</a:t>
            </a:r>
          </a:p>
        </p:txBody>
      </p:sp>
      <p:sp>
        <p:nvSpPr>
          <p:cNvPr id="98" name="Rectangle 129"/>
          <p:cNvSpPr>
            <a:spLocks noChangeArrowheads="1"/>
          </p:cNvSpPr>
          <p:nvPr/>
        </p:nvSpPr>
        <p:spPr bwMode="auto">
          <a:xfrm>
            <a:off x="5738018" y="4214813"/>
            <a:ext cx="10795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1800" b="0" dirty="0">
                <a:solidFill>
                  <a:srgbClr val="0000FF"/>
                </a:solidFill>
                <a:latin typeface="华文细黑" panose="02010600040101010101" pitchFamily="2" charset="-122"/>
                <a:ea typeface="华文细黑" panose="02010600040101010101" pitchFamily="2" charset="-122"/>
              </a:rPr>
              <a:t>简单</a:t>
            </a:r>
          </a:p>
          <a:p>
            <a:pPr algn="ctr" eaLnBrk="1" fontAlgn="base" hangingPunct="1">
              <a:spcBef>
                <a:spcPct val="0"/>
              </a:spcBef>
              <a:spcAft>
                <a:spcPct val="0"/>
              </a:spcAft>
            </a:pPr>
            <a:r>
              <a:rPr lang="zh-CN" altLang="en-US" sz="1800" b="0" dirty="0">
                <a:solidFill>
                  <a:srgbClr val="0000FF"/>
                </a:solidFill>
                <a:latin typeface="华文细黑" panose="02010600040101010101" pitchFamily="2" charset="-122"/>
                <a:ea typeface="华文细黑" panose="02010600040101010101" pitchFamily="2" charset="-122"/>
              </a:rPr>
              <a:t>类型</a:t>
            </a:r>
          </a:p>
        </p:txBody>
      </p:sp>
      <p:sp>
        <p:nvSpPr>
          <p:cNvPr id="99" name="Rectangle 130"/>
          <p:cNvSpPr>
            <a:spLocks noChangeArrowheads="1"/>
          </p:cNvSpPr>
          <p:nvPr/>
        </p:nvSpPr>
        <p:spPr bwMode="auto">
          <a:xfrm>
            <a:off x="5478462" y="4922838"/>
            <a:ext cx="17256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1800" b="0" dirty="0">
                <a:solidFill>
                  <a:srgbClr val="0000FF"/>
                </a:solidFill>
                <a:latin typeface="华文细黑" panose="02010600040101010101" pitchFamily="2" charset="-122"/>
                <a:ea typeface="华文细黑" panose="02010600040101010101" pitchFamily="2" charset="-122"/>
              </a:rPr>
              <a:t>数据</a:t>
            </a:r>
          </a:p>
          <a:p>
            <a:pPr algn="ctr" eaLnBrk="1" fontAlgn="base" hangingPunct="1">
              <a:spcBef>
                <a:spcPct val="0"/>
              </a:spcBef>
              <a:spcAft>
                <a:spcPct val="0"/>
              </a:spcAft>
            </a:pPr>
            <a:r>
              <a:rPr lang="zh-CN" altLang="en-US" sz="1800" b="0" dirty="0">
                <a:solidFill>
                  <a:srgbClr val="0000FF"/>
                </a:solidFill>
                <a:latin typeface="华文细黑" panose="02010600040101010101" pitchFamily="2" charset="-122"/>
                <a:ea typeface="华文细黑" panose="02010600040101010101" pitchFamily="2" charset="-122"/>
              </a:rPr>
              <a:t>结构</a:t>
            </a:r>
          </a:p>
        </p:txBody>
      </p:sp>
    </p:spTree>
    <p:extLst>
      <p:ext uri="{BB962C8B-B14F-4D97-AF65-F5344CB8AC3E}">
        <p14:creationId xmlns:p14="http://schemas.microsoft.com/office/powerpoint/2010/main" val="16979861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12"/>
          <p:cNvSpPr>
            <a:spLocks noGrp="1" noChangeArrowheads="1"/>
          </p:cNvSpPr>
          <p:nvPr>
            <p:ph type="title" idx="4294967295"/>
          </p:nvPr>
        </p:nvSpPr>
        <p:spPr/>
        <p:txBody>
          <a:bodyPr/>
          <a:lstStyle/>
          <a:p>
            <a:pPr eaLnBrk="1" hangingPunct="1"/>
            <a:r>
              <a:rPr lang="zh-CN" altLang="en-US" b="0" dirty="0"/>
              <a:t>本章内容逻辑关系</a:t>
            </a:r>
          </a:p>
        </p:txBody>
      </p:sp>
      <p:sp>
        <p:nvSpPr>
          <p:cNvPr id="67" name="Rectangle 13"/>
          <p:cNvSpPr>
            <a:spLocks noChangeArrowheads="1"/>
          </p:cNvSpPr>
          <p:nvPr/>
        </p:nvSpPr>
        <p:spPr bwMode="auto">
          <a:xfrm>
            <a:off x="1378255" y="2200853"/>
            <a:ext cx="1439863" cy="900113"/>
          </a:xfrm>
          <a:prstGeom prst="rect">
            <a:avLst/>
          </a:prstGeom>
          <a:solidFill>
            <a:srgbClr val="FFFFFF"/>
          </a:solidFill>
          <a:ln w="9525" algn="ctr">
            <a:solidFill>
              <a:srgbClr val="000000"/>
            </a:solidFill>
            <a:miter lim="800000"/>
            <a:headEnd/>
            <a:tailEnd/>
          </a:ln>
        </p:spPr>
        <p:txBody>
          <a:bodyPr anchor="ctr"/>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algn="ctr">
              <a:spcBef>
                <a:spcPct val="0"/>
              </a:spcBef>
              <a:spcAft>
                <a:spcPct val="0"/>
              </a:spcAft>
              <a:buClrTx/>
              <a:buNone/>
            </a:pPr>
            <a:r>
              <a:rPr lang="en-US" altLang="zh-CN" sz="1600" b="0" dirty="0">
                <a:solidFill>
                  <a:srgbClr val="0000FF"/>
                </a:solidFill>
                <a:latin typeface="华文细黑" panose="02010600040101010101" pitchFamily="2" charset="-122"/>
                <a:ea typeface="华文细黑" panose="02010600040101010101" pitchFamily="2" charset="-122"/>
              </a:rPr>
              <a:t>1</a:t>
            </a:r>
            <a:r>
              <a:rPr lang="zh-CN" altLang="en-US" sz="1600" b="0" dirty="0">
                <a:solidFill>
                  <a:srgbClr val="0000FF"/>
                </a:solidFill>
                <a:latin typeface="华文细黑" panose="02010600040101010101" pitchFamily="2" charset="-122"/>
                <a:ea typeface="华文细黑" panose="02010600040101010101" pitchFamily="2" charset="-122"/>
              </a:rPr>
              <a:t>、设计过程</a:t>
            </a:r>
          </a:p>
        </p:txBody>
      </p:sp>
      <p:sp>
        <p:nvSpPr>
          <p:cNvPr id="68" name="Rectangle 14"/>
          <p:cNvSpPr>
            <a:spLocks noChangeArrowheads="1"/>
          </p:cNvSpPr>
          <p:nvPr/>
        </p:nvSpPr>
        <p:spPr bwMode="auto">
          <a:xfrm>
            <a:off x="3852068" y="2200851"/>
            <a:ext cx="1439863" cy="900113"/>
          </a:xfrm>
          <a:prstGeom prst="rect">
            <a:avLst/>
          </a:prstGeom>
          <a:solidFill>
            <a:srgbClr val="FFFFFF"/>
          </a:solidFill>
          <a:ln w="9525" algn="ctr">
            <a:solidFill>
              <a:srgbClr val="000000"/>
            </a:solidFill>
            <a:miter lim="800000"/>
            <a:headEnd/>
            <a:tailEnd/>
          </a:ln>
        </p:spPr>
        <p:txBody>
          <a:bodyPr anchor="ctr"/>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algn="ctr">
              <a:spcBef>
                <a:spcPct val="0"/>
              </a:spcBef>
              <a:spcAft>
                <a:spcPct val="0"/>
              </a:spcAft>
              <a:buClrTx/>
              <a:buNone/>
            </a:pPr>
            <a:r>
              <a:rPr lang="en-US" altLang="zh-CN" sz="1600" b="0" dirty="0">
                <a:solidFill>
                  <a:srgbClr val="0000FF"/>
                </a:solidFill>
                <a:latin typeface="华文细黑" panose="02010600040101010101" pitchFamily="2" charset="-122"/>
                <a:ea typeface="华文细黑" panose="02010600040101010101" pitchFamily="2" charset="-122"/>
              </a:rPr>
              <a:t>2 </a:t>
            </a:r>
            <a:r>
              <a:rPr lang="zh-CN" altLang="en-US" sz="1600" b="0" dirty="0">
                <a:solidFill>
                  <a:srgbClr val="0000FF"/>
                </a:solidFill>
                <a:latin typeface="华文细黑" panose="02010600040101010101" pitchFamily="2" charset="-122"/>
                <a:ea typeface="华文细黑" panose="02010600040101010101" pitchFamily="2" charset="-122"/>
              </a:rPr>
              <a:t>、设计原理</a:t>
            </a:r>
          </a:p>
        </p:txBody>
      </p:sp>
      <p:sp>
        <p:nvSpPr>
          <p:cNvPr id="74" name="Rectangle 19"/>
          <p:cNvSpPr>
            <a:spLocks noChangeArrowheads="1"/>
          </p:cNvSpPr>
          <p:nvPr/>
        </p:nvSpPr>
        <p:spPr bwMode="auto">
          <a:xfrm>
            <a:off x="6325882" y="2200851"/>
            <a:ext cx="1439863" cy="900113"/>
          </a:xfrm>
          <a:prstGeom prst="rect">
            <a:avLst/>
          </a:prstGeom>
          <a:solidFill>
            <a:srgbClr val="FFFFFF"/>
          </a:solidFill>
          <a:ln w="9525" algn="ctr">
            <a:solidFill>
              <a:srgbClr val="000000"/>
            </a:solidFill>
            <a:miter lim="800000"/>
            <a:headEnd/>
            <a:tailEnd/>
          </a:ln>
        </p:spPr>
        <p:txBody>
          <a:bodyPr anchor="ctr"/>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spcAft>
                <a:spcPct val="0"/>
              </a:spcAft>
              <a:buClrTx/>
              <a:buFontTx/>
              <a:buNone/>
            </a:pPr>
            <a:r>
              <a:rPr lang="en-US" altLang="zh-CN" sz="1600" b="0" dirty="0">
                <a:solidFill>
                  <a:srgbClr val="0000FF"/>
                </a:solidFill>
                <a:latin typeface="华文细黑" panose="02010600040101010101" pitchFamily="2" charset="-122"/>
                <a:ea typeface="华文细黑" panose="02010600040101010101" pitchFamily="2" charset="-122"/>
              </a:rPr>
              <a:t>3 </a:t>
            </a:r>
            <a:r>
              <a:rPr lang="zh-CN" altLang="en-US" sz="1600" b="0" dirty="0">
                <a:solidFill>
                  <a:srgbClr val="0000FF"/>
                </a:solidFill>
                <a:latin typeface="华文细黑" panose="02010600040101010101" pitchFamily="2" charset="-122"/>
                <a:ea typeface="华文细黑" panose="02010600040101010101" pitchFamily="2" charset="-122"/>
              </a:rPr>
              <a:t>、启发规则</a:t>
            </a:r>
          </a:p>
        </p:txBody>
      </p:sp>
      <p:sp>
        <p:nvSpPr>
          <p:cNvPr id="82" name="Rectangle 19"/>
          <p:cNvSpPr>
            <a:spLocks noChangeArrowheads="1"/>
          </p:cNvSpPr>
          <p:nvPr/>
        </p:nvSpPr>
        <p:spPr bwMode="auto">
          <a:xfrm>
            <a:off x="2154115" y="3929479"/>
            <a:ext cx="2022231" cy="900113"/>
          </a:xfrm>
          <a:prstGeom prst="rect">
            <a:avLst/>
          </a:prstGeom>
          <a:solidFill>
            <a:srgbClr val="FFFFFF"/>
          </a:solidFill>
          <a:ln w="9525" algn="ctr">
            <a:solidFill>
              <a:srgbClr val="000000"/>
            </a:solidFill>
            <a:miter lim="800000"/>
            <a:headEnd/>
            <a:tailEnd/>
          </a:ln>
        </p:spPr>
        <p:txBody>
          <a:bodyPr anchor="ctr"/>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spcAft>
                <a:spcPct val="0"/>
              </a:spcAft>
              <a:buClrTx/>
              <a:buFontTx/>
              <a:buNone/>
            </a:pPr>
            <a:r>
              <a:rPr lang="en-US" altLang="zh-CN" sz="1600" b="0" dirty="0">
                <a:solidFill>
                  <a:srgbClr val="0000FF"/>
                </a:solidFill>
                <a:latin typeface="华文细黑" panose="02010600040101010101" pitchFamily="2" charset="-122"/>
                <a:ea typeface="华文细黑" panose="02010600040101010101" pitchFamily="2" charset="-122"/>
              </a:rPr>
              <a:t>4 </a:t>
            </a:r>
            <a:r>
              <a:rPr lang="zh-CN" altLang="en-US" sz="1600" b="0" dirty="0">
                <a:solidFill>
                  <a:srgbClr val="0000FF"/>
                </a:solidFill>
                <a:latin typeface="华文细黑" panose="02010600040101010101" pitchFamily="2" charset="-122"/>
                <a:ea typeface="华文细黑" panose="02010600040101010101" pitchFamily="2" charset="-122"/>
              </a:rPr>
              <a:t>、描述软件结构的图形工具</a:t>
            </a:r>
          </a:p>
        </p:txBody>
      </p:sp>
      <p:sp>
        <p:nvSpPr>
          <p:cNvPr id="83" name="Rectangle 19"/>
          <p:cNvSpPr>
            <a:spLocks noChangeArrowheads="1"/>
          </p:cNvSpPr>
          <p:nvPr/>
        </p:nvSpPr>
        <p:spPr bwMode="auto">
          <a:xfrm>
            <a:off x="6325882" y="3929480"/>
            <a:ext cx="1439863" cy="900113"/>
          </a:xfrm>
          <a:prstGeom prst="rect">
            <a:avLst/>
          </a:prstGeom>
          <a:solidFill>
            <a:srgbClr val="FFFFFF"/>
          </a:solidFill>
          <a:ln w="9525" algn="ctr">
            <a:solidFill>
              <a:srgbClr val="000000"/>
            </a:solidFill>
            <a:miter lim="800000"/>
            <a:headEnd/>
            <a:tailEnd/>
          </a:ln>
        </p:spPr>
        <p:txBody>
          <a:bodyPr anchor="ctr"/>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spcAft>
                <a:spcPct val="0"/>
              </a:spcAft>
              <a:buClrTx/>
              <a:buFontTx/>
              <a:buNone/>
            </a:pPr>
            <a:r>
              <a:rPr lang="en-US" altLang="zh-CN" sz="1600" b="0" dirty="0">
                <a:solidFill>
                  <a:srgbClr val="0000FF"/>
                </a:solidFill>
                <a:latin typeface="华文细黑" panose="02010600040101010101" pitchFamily="2" charset="-122"/>
                <a:ea typeface="华文细黑" panose="02010600040101010101" pitchFamily="2" charset="-122"/>
              </a:rPr>
              <a:t>5 </a:t>
            </a:r>
            <a:r>
              <a:rPr lang="zh-CN" altLang="en-US" sz="1600" b="0" dirty="0">
                <a:solidFill>
                  <a:srgbClr val="0000FF"/>
                </a:solidFill>
                <a:latin typeface="华文细黑" panose="02010600040101010101" pitchFamily="2" charset="-122"/>
                <a:ea typeface="华文细黑" panose="02010600040101010101" pitchFamily="2" charset="-122"/>
              </a:rPr>
              <a:t>、面向数据流的设计方法</a:t>
            </a:r>
          </a:p>
        </p:txBody>
      </p:sp>
      <p:cxnSp>
        <p:nvCxnSpPr>
          <p:cNvPr id="14" name="肘形连接符 13"/>
          <p:cNvCxnSpPr>
            <a:stCxn id="67" idx="3"/>
            <a:endCxn id="68" idx="1"/>
          </p:cNvCxnSpPr>
          <p:nvPr/>
        </p:nvCxnSpPr>
        <p:spPr bwMode="auto">
          <a:xfrm flipV="1">
            <a:off x="2818118" y="2650908"/>
            <a:ext cx="1033950" cy="2"/>
          </a:xfrm>
          <a:prstGeom prst="bentConnector3">
            <a:avLst/>
          </a:prstGeom>
          <a:noFill/>
          <a:ln w="9525">
            <a:solidFill>
              <a:schemeClr val="tx1"/>
            </a:solidFill>
            <a:miter lim="800000"/>
            <a:headEnd/>
            <a:tailEnd type="triangle"/>
          </a:ln>
        </p:spPr>
      </p:cxnSp>
      <p:cxnSp>
        <p:nvCxnSpPr>
          <p:cNvPr id="16" name="肘形连接符 15"/>
          <p:cNvCxnSpPr>
            <a:stCxn id="68" idx="3"/>
            <a:endCxn id="74" idx="1"/>
          </p:cNvCxnSpPr>
          <p:nvPr/>
        </p:nvCxnSpPr>
        <p:spPr bwMode="auto">
          <a:xfrm>
            <a:off x="5291931" y="2650908"/>
            <a:ext cx="1033951" cy="0"/>
          </a:xfrm>
          <a:prstGeom prst="straightConnector1">
            <a:avLst/>
          </a:prstGeom>
          <a:noFill/>
          <a:ln w="9525">
            <a:solidFill>
              <a:schemeClr val="tx1"/>
            </a:solidFill>
            <a:miter lim="800000"/>
            <a:headEnd/>
            <a:tailEnd type="triangle"/>
          </a:ln>
        </p:spPr>
      </p:cxnSp>
      <p:cxnSp>
        <p:nvCxnSpPr>
          <p:cNvPr id="18" name="肘形连接符 17"/>
          <p:cNvCxnSpPr>
            <a:stCxn id="74" idx="2"/>
            <a:endCxn id="82" idx="1"/>
          </p:cNvCxnSpPr>
          <p:nvPr/>
        </p:nvCxnSpPr>
        <p:spPr bwMode="auto">
          <a:xfrm rot="5400000">
            <a:off x="3960679" y="1294401"/>
            <a:ext cx="1278572" cy="4891699"/>
          </a:xfrm>
          <a:prstGeom prst="bentConnector4">
            <a:avLst>
              <a:gd name="adj1" fmla="val 32400"/>
              <a:gd name="adj2" fmla="val 104673"/>
            </a:avLst>
          </a:prstGeom>
          <a:noFill/>
          <a:ln w="9525">
            <a:solidFill>
              <a:schemeClr val="tx1"/>
            </a:solidFill>
            <a:miter lim="800000"/>
            <a:headEnd/>
            <a:tailEnd type="triangle"/>
          </a:ln>
        </p:spPr>
      </p:cxnSp>
      <p:cxnSp>
        <p:nvCxnSpPr>
          <p:cNvPr id="20" name="直接箭头连接符 19"/>
          <p:cNvCxnSpPr>
            <a:stCxn id="82" idx="3"/>
            <a:endCxn id="83" idx="1"/>
          </p:cNvCxnSpPr>
          <p:nvPr/>
        </p:nvCxnSpPr>
        <p:spPr bwMode="auto">
          <a:xfrm>
            <a:off x="4176346" y="4379536"/>
            <a:ext cx="2149536" cy="1"/>
          </a:xfrm>
          <a:prstGeom prst="straightConnector1">
            <a:avLst/>
          </a:prstGeom>
          <a:noFill/>
          <a:ln w="9525">
            <a:solidFill>
              <a:schemeClr val="tx1"/>
            </a:solidFill>
            <a:miter lim="800000"/>
            <a:headEnd/>
            <a:tailEnd type="triangle"/>
          </a:ln>
        </p:spPr>
      </p:cxnSp>
    </p:spTree>
    <p:extLst>
      <p:ext uri="{BB962C8B-B14F-4D97-AF65-F5344CB8AC3E}">
        <p14:creationId xmlns:p14="http://schemas.microsoft.com/office/powerpoint/2010/main" val="2595632393"/>
      </p:ext>
    </p:extLst>
  </p:cSld>
  <p:clrMapOvr>
    <a:masterClrMapping/>
  </p:clrMapOvr>
  <p:transition>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耦合度小结</a:t>
            </a:r>
          </a:p>
        </p:txBody>
      </p:sp>
      <p:graphicFrame>
        <p:nvGraphicFramePr>
          <p:cNvPr id="4" name="Group 92"/>
          <p:cNvGraphicFramePr>
            <a:graphicFrameLocks/>
          </p:cNvGraphicFramePr>
          <p:nvPr>
            <p:extLst>
              <p:ext uri="{D42A27DB-BD31-4B8C-83A1-F6EECF244321}">
                <p14:modId xmlns:p14="http://schemas.microsoft.com/office/powerpoint/2010/main" val="2153951289"/>
              </p:ext>
            </p:extLst>
          </p:nvPr>
        </p:nvGraphicFramePr>
        <p:xfrm>
          <a:off x="647700" y="1663700"/>
          <a:ext cx="8077200" cy="4064000"/>
        </p:xfrm>
        <a:graphic>
          <a:graphicData uri="http://schemas.openxmlformats.org/drawingml/2006/table">
            <a:tbl>
              <a:tblPr/>
              <a:tblGrid>
                <a:gridCol w="1981200">
                  <a:extLst>
                    <a:ext uri="{9D8B030D-6E8A-4147-A177-3AD203B41FA5}">
                      <a16:colId xmlns="" xmlns:a16="http://schemas.microsoft.com/office/drawing/2014/main" val="20000"/>
                    </a:ext>
                  </a:extLst>
                </a:gridCol>
                <a:gridCol w="5257800">
                  <a:extLst>
                    <a:ext uri="{9D8B030D-6E8A-4147-A177-3AD203B41FA5}">
                      <a16:colId xmlns="" xmlns:a16="http://schemas.microsoft.com/office/drawing/2014/main" val="20001"/>
                    </a:ext>
                  </a:extLst>
                </a:gridCol>
                <a:gridCol w="838200">
                  <a:extLst>
                    <a:ext uri="{9D8B030D-6E8A-4147-A177-3AD203B41FA5}">
                      <a16:colId xmlns="" xmlns:a16="http://schemas.microsoft.com/office/drawing/2014/main" val="20002"/>
                    </a:ext>
                  </a:extLst>
                </a:gridCol>
              </a:tblGrid>
              <a:tr h="508000">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zh-CN" altLang="en-US" sz="2400" b="0" i="0" u="none" strike="noStrike" cap="none" normalizeH="0" baseline="0" dirty="0">
                          <a:ln>
                            <a:noFill/>
                          </a:ln>
                          <a:solidFill>
                            <a:srgbClr val="006633"/>
                          </a:solidFill>
                          <a:effectLst/>
                          <a:latin typeface="Arial" pitchFamily="34" charset="0"/>
                          <a:ea typeface="楷体_GB2312" pitchFamily="49" charset="-122"/>
                        </a:rPr>
                        <a:t>耦合类型</a:t>
                      </a: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zh-CN" altLang="en-US" sz="2400" b="0" i="0" u="none" strike="noStrike" cap="none" normalizeH="0" baseline="0">
                          <a:ln>
                            <a:noFill/>
                          </a:ln>
                          <a:solidFill>
                            <a:srgbClr val="0000FF"/>
                          </a:solidFill>
                          <a:effectLst/>
                          <a:latin typeface="Arial" pitchFamily="34" charset="0"/>
                          <a:ea typeface="楷体_GB2312" pitchFamily="49" charset="-122"/>
                        </a:rPr>
                        <a:t>说明</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zh-CN" altLang="en-US" sz="2400" b="0" i="0" u="none" strike="noStrike" cap="none" normalizeH="0" baseline="0">
                          <a:ln>
                            <a:noFill/>
                          </a:ln>
                          <a:solidFill>
                            <a:srgbClr val="0000FF"/>
                          </a:solidFill>
                          <a:effectLst/>
                          <a:latin typeface="Arial" pitchFamily="34" charset="0"/>
                          <a:ea typeface="楷体_GB2312" pitchFamily="49" charset="-122"/>
                        </a:rPr>
                        <a:t>程度</a:t>
                      </a: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508000">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en-US" altLang="zh-CN" sz="2400" b="0" i="0" u="none" strike="noStrike" cap="none" normalizeH="0" baseline="0" dirty="0">
                          <a:ln>
                            <a:noFill/>
                          </a:ln>
                          <a:solidFill>
                            <a:srgbClr val="006633"/>
                          </a:solidFill>
                          <a:effectLst/>
                          <a:latin typeface="Arial" pitchFamily="34" charset="0"/>
                          <a:ea typeface="楷体_GB2312" pitchFamily="49" charset="-122"/>
                        </a:rPr>
                        <a:t>1</a:t>
                      </a:r>
                      <a:r>
                        <a:rPr kumimoji="0" lang="zh-CN" altLang="en-US" sz="2400" b="0" i="0" u="none" strike="noStrike" cap="none" normalizeH="0" baseline="0" dirty="0">
                          <a:ln>
                            <a:noFill/>
                          </a:ln>
                          <a:solidFill>
                            <a:srgbClr val="006633"/>
                          </a:solidFill>
                          <a:effectLst/>
                          <a:latin typeface="Arial" pitchFamily="34" charset="0"/>
                          <a:ea typeface="楷体_GB2312" pitchFamily="49" charset="-122"/>
                        </a:rPr>
                        <a:t>非直接耦合</a:t>
                      </a: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zh-CN" altLang="en-US" sz="2400" b="0" i="0" u="none" strike="noStrike" cap="none" normalizeH="0" baseline="0" dirty="0">
                          <a:ln>
                            <a:noFill/>
                          </a:ln>
                          <a:solidFill>
                            <a:srgbClr val="0000FF"/>
                          </a:solidFill>
                          <a:effectLst/>
                          <a:latin typeface="Arial" pitchFamily="34" charset="0"/>
                          <a:ea typeface="楷体_GB2312" pitchFamily="49" charset="-122"/>
                        </a:rPr>
                        <a:t>两个模块之间</a:t>
                      </a:r>
                      <a:r>
                        <a:rPr kumimoji="0" lang="zh-CN" altLang="en-US" sz="2400" b="0" i="0" u="none" strike="noStrike" cap="none" normalizeH="0" baseline="0" dirty="0">
                          <a:ln>
                            <a:noFill/>
                          </a:ln>
                          <a:solidFill>
                            <a:srgbClr val="A50021"/>
                          </a:solidFill>
                          <a:effectLst/>
                          <a:latin typeface="Arial" pitchFamily="34" charset="0"/>
                          <a:ea typeface="楷体_GB2312" pitchFamily="49" charset="-122"/>
                        </a:rPr>
                        <a:t>没有</a:t>
                      </a:r>
                      <a:r>
                        <a:rPr kumimoji="0" lang="zh-CN" altLang="en-US" sz="2400" b="0" i="0" u="none" strike="noStrike" cap="none" normalizeH="0" baseline="0" dirty="0">
                          <a:ln>
                            <a:noFill/>
                          </a:ln>
                          <a:solidFill>
                            <a:srgbClr val="0000FF"/>
                          </a:solidFill>
                          <a:effectLst/>
                          <a:latin typeface="Arial" pitchFamily="34" charset="0"/>
                          <a:ea typeface="楷体_GB2312" pitchFamily="49" charset="-122"/>
                        </a:rPr>
                        <a:t>直接关系</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3">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ctr"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zh-CN" altLang="en-US" sz="2400" b="0" i="0" u="none" strike="noStrike" cap="none" normalizeH="0" baseline="0" dirty="0">
                          <a:ln>
                            <a:noFill/>
                          </a:ln>
                          <a:solidFill>
                            <a:srgbClr val="0000FF"/>
                          </a:solidFill>
                          <a:effectLst/>
                          <a:latin typeface="Arial" pitchFamily="34" charset="0"/>
                          <a:ea typeface="楷体_GB2312" pitchFamily="49" charset="-122"/>
                        </a:rPr>
                        <a:t>弱</a:t>
                      </a: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508000">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en-US" altLang="zh-CN" sz="2400" b="0" i="0" u="none" strike="noStrike" cap="none" normalizeH="0" baseline="0" dirty="0">
                          <a:ln>
                            <a:noFill/>
                          </a:ln>
                          <a:solidFill>
                            <a:srgbClr val="006633"/>
                          </a:solidFill>
                          <a:effectLst/>
                          <a:latin typeface="Arial" pitchFamily="34" charset="0"/>
                          <a:ea typeface="楷体_GB2312" pitchFamily="49" charset="-122"/>
                        </a:rPr>
                        <a:t>2</a:t>
                      </a:r>
                      <a:r>
                        <a:rPr kumimoji="0" lang="zh-CN" altLang="en-US" sz="2400" b="0" i="0" u="none" strike="noStrike" cap="none" normalizeH="0" baseline="0" dirty="0">
                          <a:ln>
                            <a:noFill/>
                          </a:ln>
                          <a:solidFill>
                            <a:srgbClr val="006633"/>
                          </a:solidFill>
                          <a:effectLst/>
                          <a:latin typeface="Arial" pitchFamily="34" charset="0"/>
                          <a:ea typeface="楷体_GB2312" pitchFamily="49" charset="-122"/>
                        </a:rPr>
                        <a:t>数据耦合</a:t>
                      </a: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zh-CN" altLang="en-US" sz="2400" b="0" i="0" u="none" strike="noStrike" cap="none" normalizeH="0" baseline="0" dirty="0">
                          <a:ln>
                            <a:noFill/>
                          </a:ln>
                          <a:solidFill>
                            <a:srgbClr val="0000FF"/>
                          </a:solidFill>
                          <a:effectLst/>
                          <a:latin typeface="Arial" pitchFamily="34" charset="0"/>
                          <a:ea typeface="楷体_GB2312" pitchFamily="49" charset="-122"/>
                        </a:rPr>
                        <a:t>通过</a:t>
                      </a:r>
                      <a:r>
                        <a:rPr kumimoji="0" lang="zh-CN" altLang="en-US" sz="2400" b="0" i="0" u="none" strike="noStrike" cap="none" normalizeH="0" baseline="0" dirty="0">
                          <a:ln>
                            <a:noFill/>
                          </a:ln>
                          <a:solidFill>
                            <a:srgbClr val="A50021"/>
                          </a:solidFill>
                          <a:effectLst/>
                          <a:latin typeface="Arial" pitchFamily="34" charset="0"/>
                          <a:ea typeface="楷体_GB2312" pitchFamily="49" charset="-122"/>
                        </a:rPr>
                        <a:t>简单数据参数</a:t>
                      </a:r>
                      <a:r>
                        <a:rPr kumimoji="0" lang="zh-CN" altLang="en-US" sz="2400" b="0" i="0" u="none" strike="noStrike" cap="none" normalizeH="0" baseline="0" dirty="0">
                          <a:ln>
                            <a:noFill/>
                          </a:ln>
                          <a:solidFill>
                            <a:srgbClr val="0000FF"/>
                          </a:solidFill>
                          <a:effectLst/>
                          <a:latin typeface="Arial" pitchFamily="34" charset="0"/>
                          <a:ea typeface="楷体_GB2312" pitchFamily="49" charset="-122"/>
                        </a:rPr>
                        <a:t>交换信息</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 xmlns:a16="http://schemas.microsoft.com/office/drawing/2014/main" val="10002"/>
                  </a:ext>
                </a:extLst>
              </a:tr>
              <a:tr h="508000">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en-US" altLang="zh-CN" sz="2400" b="0" i="0" u="none" strike="noStrike" cap="none" normalizeH="0" baseline="0" dirty="0">
                          <a:ln>
                            <a:noFill/>
                          </a:ln>
                          <a:solidFill>
                            <a:srgbClr val="006633"/>
                          </a:solidFill>
                          <a:effectLst/>
                          <a:latin typeface="Arial" pitchFamily="34" charset="0"/>
                          <a:ea typeface="楷体_GB2312" pitchFamily="49" charset="-122"/>
                        </a:rPr>
                        <a:t>3</a:t>
                      </a:r>
                      <a:r>
                        <a:rPr kumimoji="0" lang="zh-CN" altLang="en-US" sz="2400" b="0" i="0" u="none" strike="noStrike" cap="none" normalizeH="0" baseline="0" dirty="0">
                          <a:ln>
                            <a:noFill/>
                          </a:ln>
                          <a:solidFill>
                            <a:srgbClr val="006633"/>
                          </a:solidFill>
                          <a:effectLst/>
                          <a:latin typeface="Arial" pitchFamily="34" charset="0"/>
                          <a:ea typeface="楷体_GB2312" pitchFamily="49" charset="-122"/>
                        </a:rPr>
                        <a:t>特征耦合</a:t>
                      </a: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zh-CN" altLang="en-US" sz="2400" b="0" i="0" u="none" strike="noStrike" cap="none" normalizeH="0" baseline="0" dirty="0">
                          <a:ln>
                            <a:noFill/>
                          </a:ln>
                          <a:solidFill>
                            <a:srgbClr val="0000FF"/>
                          </a:solidFill>
                          <a:effectLst/>
                          <a:latin typeface="Arial" pitchFamily="34" charset="0"/>
                          <a:ea typeface="楷体_GB2312" pitchFamily="49" charset="-122"/>
                        </a:rPr>
                        <a:t>通过</a:t>
                      </a:r>
                      <a:r>
                        <a:rPr kumimoji="0" lang="zh-CN" altLang="en-US" sz="2400" b="0" i="0" u="none" strike="noStrike" cap="none" normalizeH="0" baseline="0" dirty="0">
                          <a:ln>
                            <a:noFill/>
                          </a:ln>
                          <a:solidFill>
                            <a:srgbClr val="A50021"/>
                          </a:solidFill>
                          <a:effectLst/>
                          <a:latin typeface="Arial" pitchFamily="34" charset="0"/>
                          <a:ea typeface="楷体_GB2312" pitchFamily="49" charset="-122"/>
                        </a:rPr>
                        <a:t>复杂数据参数</a:t>
                      </a:r>
                      <a:r>
                        <a:rPr kumimoji="0" lang="zh-CN" altLang="en-US" sz="2400" b="0" i="0" u="none" strike="noStrike" cap="none" normalizeH="0" baseline="0" dirty="0">
                          <a:ln>
                            <a:noFill/>
                          </a:ln>
                          <a:solidFill>
                            <a:srgbClr val="0000FF"/>
                          </a:solidFill>
                          <a:effectLst/>
                          <a:latin typeface="Arial" pitchFamily="34" charset="0"/>
                          <a:ea typeface="楷体_GB2312" pitchFamily="49" charset="-122"/>
                        </a:rPr>
                        <a:t>交换信息</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 xmlns:a16="http://schemas.microsoft.com/office/drawing/2014/main" val="10003"/>
                  </a:ext>
                </a:extLst>
              </a:tr>
              <a:tr h="508000">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en-US" altLang="zh-CN" sz="2400" b="0" i="0" u="none" strike="noStrike" cap="none" normalizeH="0" baseline="0" dirty="0">
                          <a:ln>
                            <a:noFill/>
                          </a:ln>
                          <a:solidFill>
                            <a:srgbClr val="006633"/>
                          </a:solidFill>
                          <a:effectLst/>
                          <a:latin typeface="Arial" pitchFamily="34" charset="0"/>
                          <a:ea typeface="楷体_GB2312" pitchFamily="49" charset="-122"/>
                        </a:rPr>
                        <a:t>4</a:t>
                      </a:r>
                      <a:r>
                        <a:rPr kumimoji="0" lang="zh-CN" altLang="en-US" sz="2400" b="0" i="0" u="none" strike="noStrike" cap="none" normalizeH="0" baseline="0" dirty="0">
                          <a:ln>
                            <a:noFill/>
                          </a:ln>
                          <a:solidFill>
                            <a:srgbClr val="006633"/>
                          </a:solidFill>
                          <a:effectLst/>
                          <a:latin typeface="Arial" pitchFamily="34" charset="0"/>
                          <a:ea typeface="楷体_GB2312" pitchFamily="49" charset="-122"/>
                        </a:rPr>
                        <a:t>控制耦合</a:t>
                      </a: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zh-CN" altLang="en-US" sz="2400" b="0" i="0" u="none" strike="noStrike" cap="none" normalizeH="0" baseline="0" dirty="0">
                          <a:ln>
                            <a:noFill/>
                          </a:ln>
                          <a:solidFill>
                            <a:srgbClr val="0000FF"/>
                          </a:solidFill>
                          <a:effectLst/>
                          <a:latin typeface="Arial" pitchFamily="34" charset="0"/>
                          <a:ea typeface="楷体_GB2312" pitchFamily="49" charset="-122"/>
                        </a:rPr>
                        <a:t>传送开关、标志、名字等</a:t>
                      </a:r>
                      <a:r>
                        <a:rPr kumimoji="0" lang="zh-CN" altLang="en-US" sz="2400" b="0" i="0" u="none" strike="noStrike" cap="none" normalizeH="0" baseline="0" dirty="0">
                          <a:ln>
                            <a:noFill/>
                          </a:ln>
                          <a:solidFill>
                            <a:srgbClr val="A50021"/>
                          </a:solidFill>
                          <a:effectLst/>
                          <a:latin typeface="Arial" pitchFamily="34" charset="0"/>
                          <a:ea typeface="楷体_GB2312" pitchFamily="49" charset="-122"/>
                        </a:rPr>
                        <a:t>控制信息</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ctr"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zh-CN" altLang="en-US" sz="2400" b="0" i="0" u="none" strike="noStrike" cap="none" normalizeH="0" baseline="0">
                          <a:ln>
                            <a:noFill/>
                          </a:ln>
                          <a:solidFill>
                            <a:srgbClr val="A50021"/>
                          </a:solidFill>
                          <a:effectLst/>
                          <a:latin typeface="Arial" pitchFamily="34" charset="0"/>
                          <a:ea typeface="楷体_GB2312" pitchFamily="49" charset="-122"/>
                        </a:rPr>
                        <a:t>中</a:t>
                      </a: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508000">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en-US" altLang="zh-CN" sz="2400" b="0" i="0" u="none" strike="noStrike" cap="none" normalizeH="0" baseline="0" dirty="0">
                          <a:ln>
                            <a:noFill/>
                          </a:ln>
                          <a:solidFill>
                            <a:srgbClr val="006633"/>
                          </a:solidFill>
                          <a:effectLst/>
                          <a:latin typeface="Arial" pitchFamily="34" charset="0"/>
                          <a:ea typeface="楷体_GB2312" pitchFamily="49" charset="-122"/>
                        </a:rPr>
                        <a:t>5</a:t>
                      </a:r>
                      <a:r>
                        <a:rPr kumimoji="0" lang="zh-CN" altLang="en-US" sz="2400" b="0" i="0" u="none" strike="noStrike" cap="none" normalizeH="0" baseline="0" dirty="0">
                          <a:ln>
                            <a:noFill/>
                          </a:ln>
                          <a:solidFill>
                            <a:srgbClr val="006633"/>
                          </a:solidFill>
                          <a:effectLst/>
                          <a:latin typeface="Arial" pitchFamily="34" charset="0"/>
                          <a:ea typeface="楷体_GB2312" pitchFamily="49" charset="-122"/>
                        </a:rPr>
                        <a:t>外部耦合</a:t>
                      </a: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zh-CN" altLang="en-US" sz="2400" b="0" i="0" u="none" strike="noStrike" cap="none" normalizeH="0" baseline="0" dirty="0">
                          <a:ln>
                            <a:noFill/>
                          </a:ln>
                          <a:solidFill>
                            <a:srgbClr val="0000FF"/>
                          </a:solidFill>
                          <a:effectLst/>
                          <a:latin typeface="Arial" pitchFamily="34" charset="0"/>
                          <a:ea typeface="楷体_GB2312" pitchFamily="49" charset="-122"/>
                        </a:rPr>
                        <a:t>访问</a:t>
                      </a:r>
                      <a:r>
                        <a:rPr kumimoji="0" lang="zh-CN" altLang="en-US" sz="2400" b="0" i="0" u="none" strike="noStrike" cap="none" normalizeH="0" baseline="0" dirty="0">
                          <a:ln>
                            <a:noFill/>
                          </a:ln>
                          <a:solidFill>
                            <a:srgbClr val="A50021"/>
                          </a:solidFill>
                          <a:effectLst/>
                          <a:latin typeface="Arial" pitchFamily="34" charset="0"/>
                          <a:ea typeface="楷体_GB2312" pitchFamily="49" charset="-122"/>
                        </a:rPr>
                        <a:t>同一全局简单变量</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ctr"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zh-CN" altLang="en-US" sz="2400" b="0" i="0" u="none" strike="noStrike" cap="none" normalizeH="0" baseline="0">
                          <a:ln>
                            <a:noFill/>
                          </a:ln>
                          <a:solidFill>
                            <a:srgbClr val="A50021"/>
                          </a:solidFill>
                          <a:effectLst/>
                          <a:latin typeface="Arial" pitchFamily="34" charset="0"/>
                          <a:ea typeface="楷体_GB2312" pitchFamily="49" charset="-122"/>
                        </a:rPr>
                        <a:t>强</a:t>
                      </a: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508000">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en-US" altLang="zh-CN" sz="2400" b="0" i="0" u="none" strike="noStrike" cap="none" normalizeH="0" baseline="0" dirty="0">
                          <a:ln>
                            <a:noFill/>
                          </a:ln>
                          <a:solidFill>
                            <a:srgbClr val="006633"/>
                          </a:solidFill>
                          <a:effectLst/>
                          <a:latin typeface="Arial" pitchFamily="34" charset="0"/>
                          <a:ea typeface="楷体_GB2312" pitchFamily="49" charset="-122"/>
                        </a:rPr>
                        <a:t>6</a:t>
                      </a:r>
                      <a:r>
                        <a:rPr kumimoji="0" lang="zh-CN" altLang="en-US" sz="2400" b="0" i="0" u="none" strike="noStrike" cap="none" normalizeH="0" baseline="0" dirty="0">
                          <a:ln>
                            <a:noFill/>
                          </a:ln>
                          <a:solidFill>
                            <a:srgbClr val="006633"/>
                          </a:solidFill>
                          <a:effectLst/>
                          <a:latin typeface="Arial" pitchFamily="34" charset="0"/>
                          <a:ea typeface="楷体_GB2312" pitchFamily="49" charset="-122"/>
                        </a:rPr>
                        <a:t>公共耦合</a:t>
                      </a: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zh-CN" altLang="en-US" sz="2400" b="0" i="0" u="none" strike="noStrike" cap="none" normalizeH="0" baseline="0" dirty="0">
                          <a:ln>
                            <a:noFill/>
                          </a:ln>
                          <a:solidFill>
                            <a:srgbClr val="0000FF"/>
                          </a:solidFill>
                          <a:effectLst/>
                          <a:latin typeface="Arial" pitchFamily="34" charset="0"/>
                          <a:ea typeface="楷体_GB2312" pitchFamily="49" charset="-122"/>
                        </a:rPr>
                        <a:t>访问</a:t>
                      </a:r>
                      <a:r>
                        <a:rPr kumimoji="0" lang="zh-CN" altLang="en-US" sz="2400" b="0" i="0" u="none" strike="noStrike" cap="none" normalizeH="0" baseline="0" dirty="0">
                          <a:ln>
                            <a:noFill/>
                          </a:ln>
                          <a:solidFill>
                            <a:srgbClr val="A50021"/>
                          </a:solidFill>
                          <a:effectLst/>
                          <a:latin typeface="Arial" pitchFamily="34" charset="0"/>
                          <a:ea typeface="楷体_GB2312" pitchFamily="49" charset="-122"/>
                        </a:rPr>
                        <a:t>同一个公共数据区</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 xmlns:a16="http://schemas.microsoft.com/office/drawing/2014/main" val="10006"/>
                  </a:ext>
                </a:extLst>
              </a:tr>
              <a:tr h="508000">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en-US" altLang="zh-CN" sz="2400" b="0" i="0" u="none" strike="noStrike" cap="none" normalizeH="0" baseline="0" dirty="0">
                          <a:ln>
                            <a:noFill/>
                          </a:ln>
                          <a:solidFill>
                            <a:srgbClr val="006633"/>
                          </a:solidFill>
                          <a:effectLst/>
                          <a:latin typeface="Arial" pitchFamily="34" charset="0"/>
                          <a:ea typeface="楷体_GB2312" pitchFamily="49" charset="-122"/>
                        </a:rPr>
                        <a:t>7</a:t>
                      </a:r>
                      <a:r>
                        <a:rPr kumimoji="0" lang="zh-CN" altLang="en-US" sz="2400" b="0" i="0" u="none" strike="noStrike" cap="none" normalizeH="0" baseline="0" dirty="0">
                          <a:ln>
                            <a:noFill/>
                          </a:ln>
                          <a:solidFill>
                            <a:srgbClr val="006633"/>
                          </a:solidFill>
                          <a:effectLst/>
                          <a:latin typeface="Arial" pitchFamily="34" charset="0"/>
                          <a:ea typeface="楷体_GB2312" pitchFamily="49" charset="-122"/>
                        </a:rPr>
                        <a:t>内容耦合</a:t>
                      </a: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zh-CN" altLang="en-US" sz="2400" b="0" i="0" u="none" strike="noStrike" cap="none" normalizeH="0" baseline="0" dirty="0">
                          <a:ln>
                            <a:noFill/>
                          </a:ln>
                          <a:solidFill>
                            <a:srgbClr val="0000FF"/>
                          </a:solidFill>
                          <a:effectLst/>
                          <a:latin typeface="Arial" pitchFamily="34" charset="0"/>
                          <a:ea typeface="楷体_GB2312" pitchFamily="49" charset="-122"/>
                        </a:rPr>
                        <a:t>一个模块可</a:t>
                      </a:r>
                      <a:r>
                        <a:rPr kumimoji="0" lang="zh-CN" altLang="en-US" sz="2400" b="0" i="0" u="none" strike="noStrike" cap="none" normalizeH="0" baseline="0" dirty="0">
                          <a:ln>
                            <a:noFill/>
                          </a:ln>
                          <a:solidFill>
                            <a:srgbClr val="A50021"/>
                          </a:solidFill>
                          <a:effectLst/>
                          <a:latin typeface="Arial" pitchFamily="34" charset="0"/>
                          <a:ea typeface="楷体_GB2312" pitchFamily="49" charset="-122"/>
                        </a:rPr>
                        <a:t>直接访问</a:t>
                      </a:r>
                      <a:r>
                        <a:rPr kumimoji="0" lang="zh-CN" altLang="en-US" sz="2400" b="0" i="0" u="none" strike="noStrike" cap="none" normalizeH="0" baseline="0" dirty="0">
                          <a:ln>
                            <a:noFill/>
                          </a:ln>
                          <a:solidFill>
                            <a:srgbClr val="0000FF"/>
                          </a:solidFill>
                          <a:effectLst/>
                          <a:latin typeface="Arial" pitchFamily="34" charset="0"/>
                          <a:ea typeface="楷体_GB2312" pitchFamily="49" charset="-122"/>
                        </a:rPr>
                        <a:t>另一模块</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ctr"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zh-CN" altLang="en-US" sz="2400" b="0" i="0" u="none" strike="noStrike" cap="none" normalizeH="0" baseline="0" dirty="0">
                          <a:ln>
                            <a:noFill/>
                          </a:ln>
                          <a:solidFill>
                            <a:srgbClr val="0000FF"/>
                          </a:solidFill>
                          <a:effectLst/>
                          <a:latin typeface="Arial" pitchFamily="34" charset="0"/>
                          <a:ea typeface="楷体_GB2312" pitchFamily="49" charset="-122"/>
                        </a:rPr>
                        <a:t>最强</a:t>
                      </a: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19901241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内聚</a:t>
            </a:r>
          </a:p>
        </p:txBody>
      </p:sp>
      <p:sp>
        <p:nvSpPr>
          <p:cNvPr id="3" name="内容占位符 2"/>
          <p:cNvSpPr>
            <a:spLocks noGrp="1"/>
          </p:cNvSpPr>
          <p:nvPr>
            <p:ph idx="1"/>
          </p:nvPr>
        </p:nvSpPr>
        <p:spPr/>
        <p:txBody>
          <a:bodyPr/>
          <a:lstStyle/>
          <a:p>
            <a:r>
              <a:rPr lang="zh-CN" altLang="en-US" dirty="0"/>
              <a:t>内聚标志着</a:t>
            </a:r>
            <a:r>
              <a:rPr lang="zh-CN" altLang="en-US" dirty="0">
                <a:solidFill>
                  <a:srgbClr val="0000FF"/>
                </a:solidFill>
              </a:rPr>
              <a:t>一个模块内各个元素</a:t>
            </a:r>
            <a:r>
              <a:rPr lang="zh-CN" altLang="en-US" dirty="0"/>
              <a:t>彼此结合的紧密程度，它是信息隐藏和局部化概念的自然扩展。</a:t>
            </a:r>
          </a:p>
          <a:p>
            <a:r>
              <a:rPr lang="zh-CN" altLang="en-US" dirty="0"/>
              <a:t>设计时应该力求做到</a:t>
            </a:r>
            <a:r>
              <a:rPr lang="zh-CN" altLang="en-US" dirty="0">
                <a:solidFill>
                  <a:srgbClr val="0000FF"/>
                </a:solidFill>
              </a:rPr>
              <a:t>高内聚</a:t>
            </a:r>
            <a:r>
              <a:rPr lang="zh-CN" altLang="en-US" dirty="0"/>
              <a:t>。</a:t>
            </a:r>
          </a:p>
          <a:p>
            <a:r>
              <a:rPr lang="zh-CN" altLang="en-US" dirty="0"/>
              <a:t>模块内的</a:t>
            </a:r>
            <a:r>
              <a:rPr lang="zh-CN" altLang="en-US" dirty="0">
                <a:solidFill>
                  <a:srgbClr val="0000FF"/>
                </a:solidFill>
              </a:rPr>
              <a:t>高内聚往往意味着模块间的低耦合</a:t>
            </a:r>
            <a:r>
              <a:rPr lang="zh-CN" altLang="en-US" dirty="0"/>
              <a:t>。</a:t>
            </a:r>
          </a:p>
          <a:p>
            <a:r>
              <a:rPr lang="zh-CN" altLang="en-US" dirty="0" smtClean="0"/>
              <a:t>设计</a:t>
            </a:r>
            <a:r>
              <a:rPr lang="zh-CN" altLang="en-US" dirty="0"/>
              <a:t>时应该力求做到高内聚，中内聚也可用</a:t>
            </a:r>
          </a:p>
          <a:p>
            <a:endParaRPr lang="zh-CN" altLang="en-US" dirty="0"/>
          </a:p>
        </p:txBody>
      </p:sp>
    </p:spTree>
    <p:extLst>
      <p:ext uri="{BB962C8B-B14F-4D97-AF65-F5344CB8AC3E}">
        <p14:creationId xmlns:p14="http://schemas.microsoft.com/office/powerpoint/2010/main" val="304284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内聚强度的划分</a:t>
            </a:r>
          </a:p>
        </p:txBody>
      </p:sp>
      <p:grpSp>
        <p:nvGrpSpPr>
          <p:cNvPr id="36" name="组合 35"/>
          <p:cNvGrpSpPr/>
          <p:nvPr/>
        </p:nvGrpSpPr>
        <p:grpSpPr>
          <a:xfrm>
            <a:off x="1219199" y="1116173"/>
            <a:ext cx="7038975" cy="1969927"/>
            <a:chOff x="1219200" y="1397000"/>
            <a:chExt cx="6408738" cy="2519363"/>
          </a:xfrm>
        </p:grpSpPr>
        <p:sp>
          <p:nvSpPr>
            <p:cNvPr id="4" name="Rectangle 4"/>
            <p:cNvSpPr>
              <a:spLocks noChangeArrowheads="1"/>
            </p:cNvSpPr>
            <p:nvPr/>
          </p:nvSpPr>
          <p:spPr bwMode="auto">
            <a:xfrm>
              <a:off x="3090863" y="1397000"/>
              <a:ext cx="308133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eaLnBrk="1" fontAlgn="base" hangingPunct="1">
                <a:spcBef>
                  <a:spcPct val="0"/>
                </a:spcBef>
                <a:spcAft>
                  <a:spcPct val="0"/>
                </a:spcAft>
              </a:pPr>
              <a:r>
                <a:rPr lang="zh-CN" altLang="en-US" sz="2800" b="0" dirty="0">
                  <a:solidFill>
                    <a:srgbClr val="0000FF"/>
                  </a:solidFill>
                  <a:latin typeface="华文细黑" panose="02010600040101010101" pitchFamily="2" charset="-122"/>
                  <a:ea typeface="华文细黑" panose="02010600040101010101" pitchFamily="2" charset="-122"/>
                </a:rPr>
                <a:t>内聚强度的划分</a:t>
              </a:r>
            </a:p>
          </p:txBody>
        </p:sp>
        <p:grpSp>
          <p:nvGrpSpPr>
            <p:cNvPr id="5" name="Group 5"/>
            <p:cNvGrpSpPr>
              <a:grpSpLocks/>
            </p:cNvGrpSpPr>
            <p:nvPr/>
          </p:nvGrpSpPr>
          <p:grpSpPr bwMode="auto">
            <a:xfrm>
              <a:off x="1219200" y="1757363"/>
              <a:ext cx="6408738" cy="2159000"/>
              <a:chOff x="1180" y="739"/>
              <a:chExt cx="3455" cy="1705"/>
            </a:xfrm>
          </p:grpSpPr>
          <p:sp>
            <p:nvSpPr>
              <p:cNvPr id="6" name="Line 6"/>
              <p:cNvSpPr>
                <a:spLocks noChangeShapeType="1"/>
              </p:cNvSpPr>
              <p:nvPr/>
            </p:nvSpPr>
            <p:spPr bwMode="auto">
              <a:xfrm>
                <a:off x="1180" y="1079"/>
                <a:ext cx="3454"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7" name="Line 7"/>
              <p:cNvSpPr>
                <a:spLocks noChangeShapeType="1"/>
              </p:cNvSpPr>
              <p:nvPr/>
            </p:nvSpPr>
            <p:spPr bwMode="auto">
              <a:xfrm>
                <a:off x="1180" y="1591"/>
                <a:ext cx="3454"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8" name="Line 8"/>
              <p:cNvSpPr>
                <a:spLocks noChangeShapeType="1"/>
              </p:cNvSpPr>
              <p:nvPr/>
            </p:nvSpPr>
            <p:spPr bwMode="auto">
              <a:xfrm>
                <a:off x="1692" y="1079"/>
                <a:ext cx="1" cy="51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9" name="Line 9"/>
              <p:cNvSpPr>
                <a:spLocks noChangeShapeType="1"/>
              </p:cNvSpPr>
              <p:nvPr/>
            </p:nvSpPr>
            <p:spPr bwMode="auto">
              <a:xfrm>
                <a:off x="2204" y="1079"/>
                <a:ext cx="1" cy="51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0" name="Line 10"/>
              <p:cNvSpPr>
                <a:spLocks noChangeShapeType="1"/>
              </p:cNvSpPr>
              <p:nvPr/>
            </p:nvSpPr>
            <p:spPr bwMode="auto">
              <a:xfrm>
                <a:off x="3227" y="1079"/>
                <a:ext cx="1" cy="51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1" name="Line 11"/>
              <p:cNvSpPr>
                <a:spLocks noChangeShapeType="1"/>
              </p:cNvSpPr>
              <p:nvPr/>
            </p:nvSpPr>
            <p:spPr bwMode="auto">
              <a:xfrm>
                <a:off x="2715" y="1079"/>
                <a:ext cx="1" cy="51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2" name="Line 12"/>
              <p:cNvSpPr>
                <a:spLocks noChangeShapeType="1"/>
              </p:cNvSpPr>
              <p:nvPr/>
            </p:nvSpPr>
            <p:spPr bwMode="auto">
              <a:xfrm>
                <a:off x="4250" y="1079"/>
                <a:ext cx="1" cy="51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3" name="Line 13"/>
              <p:cNvSpPr>
                <a:spLocks noChangeShapeType="1"/>
              </p:cNvSpPr>
              <p:nvPr/>
            </p:nvSpPr>
            <p:spPr bwMode="auto">
              <a:xfrm>
                <a:off x="3738" y="1079"/>
                <a:ext cx="1" cy="51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4" name="Line 14"/>
              <p:cNvSpPr>
                <a:spLocks noChangeShapeType="1"/>
              </p:cNvSpPr>
              <p:nvPr/>
            </p:nvSpPr>
            <p:spPr bwMode="auto">
              <a:xfrm>
                <a:off x="1180" y="739"/>
                <a:ext cx="1" cy="170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5" name="Line 15"/>
              <p:cNvSpPr>
                <a:spLocks noChangeShapeType="1"/>
              </p:cNvSpPr>
              <p:nvPr/>
            </p:nvSpPr>
            <p:spPr bwMode="auto">
              <a:xfrm>
                <a:off x="4634" y="739"/>
                <a:ext cx="1" cy="170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6" name="Freeform 16"/>
              <p:cNvSpPr>
                <a:spLocks noEditPoints="1"/>
              </p:cNvSpPr>
              <p:nvPr/>
            </p:nvSpPr>
            <p:spPr bwMode="auto">
              <a:xfrm>
                <a:off x="1816" y="887"/>
                <a:ext cx="2178" cy="44"/>
              </a:xfrm>
              <a:custGeom>
                <a:avLst/>
                <a:gdLst>
                  <a:gd name="T0" fmla="*/ 4 w 9967"/>
                  <a:gd name="T1" fmla="*/ 18 h 200"/>
                  <a:gd name="T2" fmla="*/ 2142 w 9967"/>
                  <a:gd name="T3" fmla="*/ 18 h 200"/>
                  <a:gd name="T4" fmla="*/ 2145 w 9967"/>
                  <a:gd name="T5" fmla="*/ 22 h 200"/>
                  <a:gd name="T6" fmla="*/ 2142 w 9967"/>
                  <a:gd name="T7" fmla="*/ 26 h 200"/>
                  <a:gd name="T8" fmla="*/ 4 w 9967"/>
                  <a:gd name="T9" fmla="*/ 26 h 200"/>
                  <a:gd name="T10" fmla="*/ 0 w 9967"/>
                  <a:gd name="T11" fmla="*/ 22 h 200"/>
                  <a:gd name="T12" fmla="*/ 4 w 9967"/>
                  <a:gd name="T13" fmla="*/ 18 h 200"/>
                  <a:gd name="T14" fmla="*/ 2134 w 9967"/>
                  <a:gd name="T15" fmla="*/ 0 h 200"/>
                  <a:gd name="T16" fmla="*/ 2178 w 9967"/>
                  <a:gd name="T17" fmla="*/ 22 h 200"/>
                  <a:gd name="T18" fmla="*/ 2134 w 9967"/>
                  <a:gd name="T19" fmla="*/ 44 h 200"/>
                  <a:gd name="T20" fmla="*/ 2134 w 9967"/>
                  <a:gd name="T21" fmla="*/ 0 h 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967"/>
                  <a:gd name="T34" fmla="*/ 0 h 200"/>
                  <a:gd name="T35" fmla="*/ 9967 w 9967"/>
                  <a:gd name="T36" fmla="*/ 200 h 2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967" h="200">
                    <a:moveTo>
                      <a:pt x="17" y="84"/>
                    </a:moveTo>
                    <a:lnTo>
                      <a:pt x="9800" y="84"/>
                    </a:lnTo>
                    <a:cubicBezTo>
                      <a:pt x="9809" y="84"/>
                      <a:pt x="9817" y="91"/>
                      <a:pt x="9817" y="100"/>
                    </a:cubicBezTo>
                    <a:cubicBezTo>
                      <a:pt x="9817" y="110"/>
                      <a:pt x="9809" y="117"/>
                      <a:pt x="9800" y="117"/>
                    </a:cubicBezTo>
                    <a:lnTo>
                      <a:pt x="17" y="117"/>
                    </a:lnTo>
                    <a:cubicBezTo>
                      <a:pt x="8" y="117"/>
                      <a:pt x="0" y="110"/>
                      <a:pt x="0" y="100"/>
                    </a:cubicBezTo>
                    <a:cubicBezTo>
                      <a:pt x="0" y="91"/>
                      <a:pt x="8" y="84"/>
                      <a:pt x="17" y="84"/>
                    </a:cubicBezTo>
                    <a:close/>
                    <a:moveTo>
                      <a:pt x="9767" y="0"/>
                    </a:moveTo>
                    <a:lnTo>
                      <a:pt x="9967" y="100"/>
                    </a:lnTo>
                    <a:lnTo>
                      <a:pt x="9767" y="200"/>
                    </a:lnTo>
                    <a:lnTo>
                      <a:pt x="9767" y="0"/>
                    </a:lnTo>
                    <a:close/>
                  </a:path>
                </a:pathLst>
              </a:custGeom>
              <a:noFill/>
              <a:ln w="3175">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7" name="Line 17"/>
              <p:cNvSpPr>
                <a:spLocks noChangeShapeType="1"/>
              </p:cNvSpPr>
              <p:nvPr/>
            </p:nvSpPr>
            <p:spPr bwMode="auto">
              <a:xfrm>
                <a:off x="2715" y="1591"/>
                <a:ext cx="1" cy="682"/>
              </a:xfrm>
              <a:prstGeom prst="line">
                <a:avLst/>
              </a:prstGeom>
              <a:noFill/>
              <a:ln w="7938"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8" name="Line 18"/>
              <p:cNvSpPr>
                <a:spLocks noChangeShapeType="1"/>
              </p:cNvSpPr>
              <p:nvPr/>
            </p:nvSpPr>
            <p:spPr bwMode="auto">
              <a:xfrm>
                <a:off x="3738" y="1591"/>
                <a:ext cx="1" cy="682"/>
              </a:xfrm>
              <a:prstGeom prst="line">
                <a:avLst/>
              </a:prstGeom>
              <a:noFill/>
              <a:ln w="7938" cap="rnd">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9" name="Freeform 19"/>
              <p:cNvSpPr>
                <a:spLocks noEditPoints="1"/>
              </p:cNvSpPr>
              <p:nvPr/>
            </p:nvSpPr>
            <p:spPr bwMode="auto">
              <a:xfrm>
                <a:off x="1180" y="2081"/>
                <a:ext cx="1535" cy="44"/>
              </a:xfrm>
              <a:custGeom>
                <a:avLst/>
                <a:gdLst>
                  <a:gd name="T0" fmla="*/ 36 w 14042"/>
                  <a:gd name="T1" fmla="*/ 18 h 400"/>
                  <a:gd name="T2" fmla="*/ 1498 w 14042"/>
                  <a:gd name="T3" fmla="*/ 18 h 400"/>
                  <a:gd name="T4" fmla="*/ 1502 w 14042"/>
                  <a:gd name="T5" fmla="*/ 22 h 400"/>
                  <a:gd name="T6" fmla="*/ 1498 w 14042"/>
                  <a:gd name="T7" fmla="*/ 26 h 400"/>
                  <a:gd name="T8" fmla="*/ 36 w 14042"/>
                  <a:gd name="T9" fmla="*/ 26 h 400"/>
                  <a:gd name="T10" fmla="*/ 33 w 14042"/>
                  <a:gd name="T11" fmla="*/ 22 h 400"/>
                  <a:gd name="T12" fmla="*/ 36 w 14042"/>
                  <a:gd name="T13" fmla="*/ 18 h 400"/>
                  <a:gd name="T14" fmla="*/ 44 w 14042"/>
                  <a:gd name="T15" fmla="*/ 44 h 400"/>
                  <a:gd name="T16" fmla="*/ 0 w 14042"/>
                  <a:gd name="T17" fmla="*/ 22 h 400"/>
                  <a:gd name="T18" fmla="*/ 44 w 14042"/>
                  <a:gd name="T19" fmla="*/ 0 h 400"/>
                  <a:gd name="T20" fmla="*/ 44 w 14042"/>
                  <a:gd name="T21" fmla="*/ 44 h 400"/>
                  <a:gd name="T22" fmla="*/ 1491 w 14042"/>
                  <a:gd name="T23" fmla="*/ 0 h 400"/>
                  <a:gd name="T24" fmla="*/ 1535 w 14042"/>
                  <a:gd name="T25" fmla="*/ 22 h 400"/>
                  <a:gd name="T26" fmla="*/ 1491 w 14042"/>
                  <a:gd name="T27" fmla="*/ 44 h 400"/>
                  <a:gd name="T28" fmla="*/ 1491 w 14042"/>
                  <a:gd name="T29" fmla="*/ 0 h 4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042"/>
                  <a:gd name="T46" fmla="*/ 0 h 400"/>
                  <a:gd name="T47" fmla="*/ 14042 w 14042"/>
                  <a:gd name="T48" fmla="*/ 400 h 4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042" h="400">
                    <a:moveTo>
                      <a:pt x="333" y="167"/>
                    </a:moveTo>
                    <a:lnTo>
                      <a:pt x="13708" y="167"/>
                    </a:lnTo>
                    <a:cubicBezTo>
                      <a:pt x="13727" y="167"/>
                      <a:pt x="13742" y="182"/>
                      <a:pt x="13742" y="200"/>
                    </a:cubicBezTo>
                    <a:cubicBezTo>
                      <a:pt x="13742" y="219"/>
                      <a:pt x="13727" y="234"/>
                      <a:pt x="13708" y="234"/>
                    </a:cubicBezTo>
                    <a:lnTo>
                      <a:pt x="333" y="234"/>
                    </a:lnTo>
                    <a:cubicBezTo>
                      <a:pt x="315" y="234"/>
                      <a:pt x="300" y="219"/>
                      <a:pt x="300" y="200"/>
                    </a:cubicBezTo>
                    <a:cubicBezTo>
                      <a:pt x="300" y="182"/>
                      <a:pt x="315" y="167"/>
                      <a:pt x="333" y="167"/>
                    </a:cubicBezTo>
                    <a:close/>
                    <a:moveTo>
                      <a:pt x="400" y="400"/>
                    </a:moveTo>
                    <a:lnTo>
                      <a:pt x="0" y="200"/>
                    </a:lnTo>
                    <a:lnTo>
                      <a:pt x="400" y="0"/>
                    </a:lnTo>
                    <a:lnTo>
                      <a:pt x="400" y="400"/>
                    </a:lnTo>
                    <a:close/>
                    <a:moveTo>
                      <a:pt x="13642" y="0"/>
                    </a:moveTo>
                    <a:lnTo>
                      <a:pt x="14042" y="200"/>
                    </a:lnTo>
                    <a:lnTo>
                      <a:pt x="13642" y="400"/>
                    </a:lnTo>
                    <a:lnTo>
                      <a:pt x="13642" y="0"/>
                    </a:lnTo>
                    <a:close/>
                  </a:path>
                </a:pathLst>
              </a:custGeom>
              <a:noFill/>
              <a:ln w="3175">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0" name="Freeform 20"/>
              <p:cNvSpPr>
                <a:spLocks noEditPoints="1"/>
              </p:cNvSpPr>
              <p:nvPr/>
            </p:nvSpPr>
            <p:spPr bwMode="auto">
              <a:xfrm>
                <a:off x="2715" y="2081"/>
                <a:ext cx="1023" cy="44"/>
              </a:xfrm>
              <a:custGeom>
                <a:avLst/>
                <a:gdLst>
                  <a:gd name="T0" fmla="*/ 36 w 4683"/>
                  <a:gd name="T1" fmla="*/ 18 h 200"/>
                  <a:gd name="T2" fmla="*/ 987 w 4683"/>
                  <a:gd name="T3" fmla="*/ 18 h 200"/>
                  <a:gd name="T4" fmla="*/ 990 w 4683"/>
                  <a:gd name="T5" fmla="*/ 22 h 200"/>
                  <a:gd name="T6" fmla="*/ 987 w 4683"/>
                  <a:gd name="T7" fmla="*/ 26 h 200"/>
                  <a:gd name="T8" fmla="*/ 36 w 4683"/>
                  <a:gd name="T9" fmla="*/ 26 h 200"/>
                  <a:gd name="T10" fmla="*/ 33 w 4683"/>
                  <a:gd name="T11" fmla="*/ 22 h 200"/>
                  <a:gd name="T12" fmla="*/ 36 w 4683"/>
                  <a:gd name="T13" fmla="*/ 18 h 200"/>
                  <a:gd name="T14" fmla="*/ 44 w 4683"/>
                  <a:gd name="T15" fmla="*/ 44 h 200"/>
                  <a:gd name="T16" fmla="*/ 0 w 4683"/>
                  <a:gd name="T17" fmla="*/ 22 h 200"/>
                  <a:gd name="T18" fmla="*/ 44 w 4683"/>
                  <a:gd name="T19" fmla="*/ 0 h 200"/>
                  <a:gd name="T20" fmla="*/ 44 w 4683"/>
                  <a:gd name="T21" fmla="*/ 44 h 200"/>
                  <a:gd name="T22" fmla="*/ 979 w 4683"/>
                  <a:gd name="T23" fmla="*/ 0 h 200"/>
                  <a:gd name="T24" fmla="*/ 1023 w 4683"/>
                  <a:gd name="T25" fmla="*/ 22 h 200"/>
                  <a:gd name="T26" fmla="*/ 979 w 4683"/>
                  <a:gd name="T27" fmla="*/ 44 h 200"/>
                  <a:gd name="T28" fmla="*/ 979 w 4683"/>
                  <a:gd name="T29" fmla="*/ 0 h 2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83"/>
                  <a:gd name="T46" fmla="*/ 0 h 200"/>
                  <a:gd name="T47" fmla="*/ 4683 w 4683"/>
                  <a:gd name="T48" fmla="*/ 200 h 2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83" h="200">
                    <a:moveTo>
                      <a:pt x="166" y="83"/>
                    </a:moveTo>
                    <a:lnTo>
                      <a:pt x="4516" y="83"/>
                    </a:lnTo>
                    <a:cubicBezTo>
                      <a:pt x="4526" y="83"/>
                      <a:pt x="4533" y="91"/>
                      <a:pt x="4533" y="100"/>
                    </a:cubicBezTo>
                    <a:cubicBezTo>
                      <a:pt x="4533" y="109"/>
                      <a:pt x="4526" y="117"/>
                      <a:pt x="4516" y="117"/>
                    </a:cubicBezTo>
                    <a:lnTo>
                      <a:pt x="166" y="117"/>
                    </a:lnTo>
                    <a:cubicBezTo>
                      <a:pt x="157" y="117"/>
                      <a:pt x="150" y="109"/>
                      <a:pt x="150" y="100"/>
                    </a:cubicBezTo>
                    <a:cubicBezTo>
                      <a:pt x="150" y="91"/>
                      <a:pt x="157" y="83"/>
                      <a:pt x="166" y="83"/>
                    </a:cubicBezTo>
                    <a:close/>
                    <a:moveTo>
                      <a:pt x="200" y="200"/>
                    </a:moveTo>
                    <a:lnTo>
                      <a:pt x="0" y="100"/>
                    </a:lnTo>
                    <a:lnTo>
                      <a:pt x="200" y="0"/>
                    </a:lnTo>
                    <a:lnTo>
                      <a:pt x="200" y="200"/>
                    </a:lnTo>
                    <a:close/>
                    <a:moveTo>
                      <a:pt x="4483" y="0"/>
                    </a:moveTo>
                    <a:lnTo>
                      <a:pt x="4683" y="100"/>
                    </a:lnTo>
                    <a:lnTo>
                      <a:pt x="4483" y="200"/>
                    </a:lnTo>
                    <a:lnTo>
                      <a:pt x="4483" y="0"/>
                    </a:lnTo>
                    <a:close/>
                  </a:path>
                </a:pathLst>
              </a:custGeom>
              <a:noFill/>
              <a:ln w="3175">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1" name="Freeform 21"/>
              <p:cNvSpPr>
                <a:spLocks noEditPoints="1"/>
              </p:cNvSpPr>
              <p:nvPr/>
            </p:nvSpPr>
            <p:spPr bwMode="auto">
              <a:xfrm>
                <a:off x="3738" y="2081"/>
                <a:ext cx="896" cy="44"/>
              </a:xfrm>
              <a:custGeom>
                <a:avLst/>
                <a:gdLst>
                  <a:gd name="T0" fmla="*/ 37 w 4096"/>
                  <a:gd name="T1" fmla="*/ 18 h 200"/>
                  <a:gd name="T2" fmla="*/ 859 w 4096"/>
                  <a:gd name="T3" fmla="*/ 18 h 200"/>
                  <a:gd name="T4" fmla="*/ 863 w 4096"/>
                  <a:gd name="T5" fmla="*/ 22 h 200"/>
                  <a:gd name="T6" fmla="*/ 859 w 4096"/>
                  <a:gd name="T7" fmla="*/ 26 h 200"/>
                  <a:gd name="T8" fmla="*/ 37 w 4096"/>
                  <a:gd name="T9" fmla="*/ 26 h 200"/>
                  <a:gd name="T10" fmla="*/ 33 w 4096"/>
                  <a:gd name="T11" fmla="*/ 22 h 200"/>
                  <a:gd name="T12" fmla="*/ 37 w 4096"/>
                  <a:gd name="T13" fmla="*/ 18 h 200"/>
                  <a:gd name="T14" fmla="*/ 44 w 4096"/>
                  <a:gd name="T15" fmla="*/ 44 h 200"/>
                  <a:gd name="T16" fmla="*/ 0 w 4096"/>
                  <a:gd name="T17" fmla="*/ 22 h 200"/>
                  <a:gd name="T18" fmla="*/ 44 w 4096"/>
                  <a:gd name="T19" fmla="*/ 0 h 200"/>
                  <a:gd name="T20" fmla="*/ 44 w 4096"/>
                  <a:gd name="T21" fmla="*/ 44 h 200"/>
                  <a:gd name="T22" fmla="*/ 852 w 4096"/>
                  <a:gd name="T23" fmla="*/ 0 h 200"/>
                  <a:gd name="T24" fmla="*/ 896 w 4096"/>
                  <a:gd name="T25" fmla="*/ 22 h 200"/>
                  <a:gd name="T26" fmla="*/ 852 w 4096"/>
                  <a:gd name="T27" fmla="*/ 44 h 200"/>
                  <a:gd name="T28" fmla="*/ 852 w 4096"/>
                  <a:gd name="T29" fmla="*/ 0 h 2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096"/>
                  <a:gd name="T46" fmla="*/ 0 h 200"/>
                  <a:gd name="T47" fmla="*/ 4096 w 4096"/>
                  <a:gd name="T48" fmla="*/ 200 h 2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096" h="200">
                    <a:moveTo>
                      <a:pt x="167" y="83"/>
                    </a:moveTo>
                    <a:lnTo>
                      <a:pt x="3929" y="83"/>
                    </a:lnTo>
                    <a:cubicBezTo>
                      <a:pt x="3938" y="83"/>
                      <a:pt x="3946" y="91"/>
                      <a:pt x="3946" y="100"/>
                    </a:cubicBezTo>
                    <a:cubicBezTo>
                      <a:pt x="3946" y="109"/>
                      <a:pt x="3938" y="117"/>
                      <a:pt x="3929" y="117"/>
                    </a:cubicBezTo>
                    <a:lnTo>
                      <a:pt x="167" y="117"/>
                    </a:lnTo>
                    <a:cubicBezTo>
                      <a:pt x="157" y="117"/>
                      <a:pt x="150" y="109"/>
                      <a:pt x="150" y="100"/>
                    </a:cubicBezTo>
                    <a:cubicBezTo>
                      <a:pt x="150" y="91"/>
                      <a:pt x="157" y="83"/>
                      <a:pt x="167" y="83"/>
                    </a:cubicBezTo>
                    <a:close/>
                    <a:moveTo>
                      <a:pt x="200" y="200"/>
                    </a:moveTo>
                    <a:lnTo>
                      <a:pt x="0" y="100"/>
                    </a:lnTo>
                    <a:lnTo>
                      <a:pt x="200" y="0"/>
                    </a:lnTo>
                    <a:lnTo>
                      <a:pt x="200" y="200"/>
                    </a:lnTo>
                    <a:close/>
                    <a:moveTo>
                      <a:pt x="3896" y="0"/>
                    </a:moveTo>
                    <a:lnTo>
                      <a:pt x="4096" y="100"/>
                    </a:lnTo>
                    <a:lnTo>
                      <a:pt x="3896" y="200"/>
                    </a:lnTo>
                    <a:lnTo>
                      <a:pt x="3896" y="0"/>
                    </a:lnTo>
                    <a:close/>
                  </a:path>
                </a:pathLst>
              </a:custGeom>
              <a:noFill/>
              <a:ln w="3175">
                <a:solidFill>
                  <a:srgbClr val="000000"/>
                </a:solidFill>
                <a:bevel/>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22" name="Rectangle 22"/>
            <p:cNvSpPr>
              <a:spLocks noChangeArrowheads="1"/>
            </p:cNvSpPr>
            <p:nvPr/>
          </p:nvSpPr>
          <p:spPr bwMode="auto">
            <a:xfrm>
              <a:off x="1440756" y="2297113"/>
              <a:ext cx="3077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400" b="0">
                  <a:solidFill>
                    <a:srgbClr val="330066"/>
                  </a:solidFill>
                  <a:latin typeface="华文细黑" panose="02010600040101010101" pitchFamily="2" charset="-122"/>
                  <a:ea typeface="华文细黑" panose="02010600040101010101" pitchFamily="2" charset="-122"/>
                </a:rPr>
                <a:t>１</a:t>
              </a:r>
            </a:p>
          </p:txBody>
        </p:sp>
        <p:sp>
          <p:nvSpPr>
            <p:cNvPr id="23" name="Rectangle 23"/>
            <p:cNvSpPr>
              <a:spLocks noChangeArrowheads="1"/>
            </p:cNvSpPr>
            <p:nvPr/>
          </p:nvSpPr>
          <p:spPr bwMode="auto">
            <a:xfrm>
              <a:off x="2320231" y="2297113"/>
              <a:ext cx="3077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400" b="0">
                  <a:solidFill>
                    <a:srgbClr val="330066"/>
                  </a:solidFill>
                  <a:latin typeface="华文细黑" panose="02010600040101010101" pitchFamily="2" charset="-122"/>
                  <a:ea typeface="华文细黑" panose="02010600040101010101" pitchFamily="2" charset="-122"/>
                </a:rPr>
                <a:t>２</a:t>
              </a:r>
            </a:p>
          </p:txBody>
        </p:sp>
        <p:sp>
          <p:nvSpPr>
            <p:cNvPr id="24" name="Rectangle 24"/>
            <p:cNvSpPr>
              <a:spLocks noChangeArrowheads="1"/>
            </p:cNvSpPr>
            <p:nvPr/>
          </p:nvSpPr>
          <p:spPr bwMode="auto">
            <a:xfrm>
              <a:off x="3334643" y="2297113"/>
              <a:ext cx="3077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400" b="0" dirty="0">
                  <a:solidFill>
                    <a:srgbClr val="330066"/>
                  </a:solidFill>
                  <a:latin typeface="华文细黑" panose="02010600040101010101" pitchFamily="2" charset="-122"/>
                  <a:ea typeface="华文细黑" panose="02010600040101010101" pitchFamily="2" charset="-122"/>
                </a:rPr>
                <a:t>３</a:t>
              </a:r>
            </a:p>
          </p:txBody>
        </p:sp>
        <p:sp>
          <p:nvSpPr>
            <p:cNvPr id="25" name="Rectangle 25"/>
            <p:cNvSpPr>
              <a:spLocks noChangeArrowheads="1"/>
            </p:cNvSpPr>
            <p:nvPr/>
          </p:nvSpPr>
          <p:spPr bwMode="auto">
            <a:xfrm>
              <a:off x="4349056" y="2297113"/>
              <a:ext cx="3077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400" b="0">
                  <a:solidFill>
                    <a:srgbClr val="0000FF"/>
                  </a:solidFill>
                  <a:latin typeface="华文细黑" panose="02010600040101010101" pitchFamily="2" charset="-122"/>
                  <a:ea typeface="华文细黑" panose="02010600040101010101" pitchFamily="2" charset="-122"/>
                </a:rPr>
                <a:t>４</a:t>
              </a:r>
            </a:p>
          </p:txBody>
        </p:sp>
        <p:sp>
          <p:nvSpPr>
            <p:cNvPr id="26" name="Rectangle 26"/>
            <p:cNvSpPr>
              <a:spLocks noChangeArrowheads="1"/>
            </p:cNvSpPr>
            <p:nvPr/>
          </p:nvSpPr>
          <p:spPr bwMode="auto">
            <a:xfrm>
              <a:off x="5225356" y="2297113"/>
              <a:ext cx="3077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400" b="0">
                  <a:solidFill>
                    <a:srgbClr val="0000FF"/>
                  </a:solidFill>
                  <a:latin typeface="华文细黑" panose="02010600040101010101" pitchFamily="2" charset="-122"/>
                  <a:ea typeface="华文细黑" panose="02010600040101010101" pitchFamily="2" charset="-122"/>
                </a:rPr>
                <a:t>５</a:t>
              </a:r>
            </a:p>
          </p:txBody>
        </p:sp>
        <p:sp>
          <p:nvSpPr>
            <p:cNvPr id="27" name="Rectangle 27"/>
            <p:cNvSpPr>
              <a:spLocks noChangeArrowheads="1"/>
            </p:cNvSpPr>
            <p:nvPr/>
          </p:nvSpPr>
          <p:spPr bwMode="auto">
            <a:xfrm>
              <a:off x="6171506" y="2297113"/>
              <a:ext cx="3077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400" b="0">
                  <a:solidFill>
                    <a:srgbClr val="000066"/>
                  </a:solidFill>
                  <a:latin typeface="华文细黑" panose="02010600040101010101" pitchFamily="2" charset="-122"/>
                  <a:ea typeface="华文细黑" panose="02010600040101010101" pitchFamily="2" charset="-122"/>
                </a:rPr>
                <a:t>６</a:t>
              </a:r>
            </a:p>
          </p:txBody>
        </p:sp>
        <p:sp>
          <p:nvSpPr>
            <p:cNvPr id="28" name="Rectangle 28"/>
            <p:cNvSpPr>
              <a:spLocks noChangeArrowheads="1"/>
            </p:cNvSpPr>
            <p:nvPr/>
          </p:nvSpPr>
          <p:spPr bwMode="auto">
            <a:xfrm>
              <a:off x="6983512" y="2297113"/>
              <a:ext cx="3077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400" b="0" dirty="0">
                  <a:solidFill>
                    <a:srgbClr val="000066"/>
                  </a:solidFill>
                  <a:latin typeface="华文细黑" panose="02010600040101010101" pitchFamily="2" charset="-122"/>
                  <a:ea typeface="华文细黑" panose="02010600040101010101" pitchFamily="2" charset="-122"/>
                </a:rPr>
                <a:t>７</a:t>
              </a:r>
            </a:p>
          </p:txBody>
        </p:sp>
        <p:sp>
          <p:nvSpPr>
            <p:cNvPr id="29" name="Rectangle 29"/>
            <p:cNvSpPr>
              <a:spLocks noChangeArrowheads="1"/>
            </p:cNvSpPr>
            <p:nvPr/>
          </p:nvSpPr>
          <p:spPr bwMode="auto">
            <a:xfrm>
              <a:off x="1317625" y="1560285"/>
              <a:ext cx="5746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800" b="0" dirty="0">
                  <a:solidFill>
                    <a:srgbClr val="A50021"/>
                  </a:solidFill>
                  <a:latin typeface="华文细黑" panose="02010600040101010101" pitchFamily="2" charset="-122"/>
                  <a:ea typeface="华文细黑" panose="02010600040101010101" pitchFamily="2" charset="-122"/>
                </a:rPr>
                <a:t>弱</a:t>
              </a:r>
            </a:p>
          </p:txBody>
        </p:sp>
        <p:sp>
          <p:nvSpPr>
            <p:cNvPr id="30" name="Rectangle 30"/>
            <p:cNvSpPr>
              <a:spLocks noChangeArrowheads="1"/>
            </p:cNvSpPr>
            <p:nvPr/>
          </p:nvSpPr>
          <p:spPr bwMode="auto">
            <a:xfrm>
              <a:off x="6970713" y="1560285"/>
              <a:ext cx="357187"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800" b="0" dirty="0">
                  <a:solidFill>
                    <a:srgbClr val="A50021"/>
                  </a:solidFill>
                  <a:latin typeface="华文细黑" panose="02010600040101010101" pitchFamily="2" charset="-122"/>
                  <a:ea typeface="华文细黑" panose="02010600040101010101" pitchFamily="2" charset="-122"/>
                </a:rPr>
                <a:t>强</a:t>
              </a:r>
            </a:p>
          </p:txBody>
        </p:sp>
        <p:sp>
          <p:nvSpPr>
            <p:cNvPr id="31" name="Rectangle 31"/>
            <p:cNvSpPr>
              <a:spLocks noChangeArrowheads="1"/>
            </p:cNvSpPr>
            <p:nvPr/>
          </p:nvSpPr>
          <p:spPr bwMode="auto">
            <a:xfrm>
              <a:off x="1940531" y="2919947"/>
              <a:ext cx="1548000" cy="368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400" b="0" dirty="0">
                  <a:solidFill>
                    <a:srgbClr val="006600"/>
                  </a:solidFill>
                  <a:latin typeface="华文细黑" panose="02010600040101010101" pitchFamily="2" charset="-122"/>
                  <a:ea typeface="华文细黑" panose="02010600040101010101" pitchFamily="2" charset="-122"/>
                </a:rPr>
                <a:t>低内聚</a:t>
              </a:r>
            </a:p>
          </p:txBody>
        </p:sp>
        <p:sp>
          <p:nvSpPr>
            <p:cNvPr id="32" name="Rectangle 32"/>
            <p:cNvSpPr>
              <a:spLocks noChangeArrowheads="1"/>
            </p:cNvSpPr>
            <p:nvPr/>
          </p:nvSpPr>
          <p:spPr bwMode="auto">
            <a:xfrm>
              <a:off x="4188824" y="2917328"/>
              <a:ext cx="1548000" cy="368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400" b="0" dirty="0">
                  <a:solidFill>
                    <a:srgbClr val="0000FF"/>
                  </a:solidFill>
                  <a:latin typeface="华文细黑" panose="02010600040101010101" pitchFamily="2" charset="-122"/>
                  <a:ea typeface="华文细黑" panose="02010600040101010101" pitchFamily="2" charset="-122"/>
                </a:rPr>
                <a:t>中内聚</a:t>
              </a:r>
              <a:endParaRPr lang="zh-CN" altLang="en-US" sz="4000" b="0" dirty="0">
                <a:solidFill>
                  <a:srgbClr val="0000FF"/>
                </a:solidFill>
                <a:latin typeface="华文细黑" panose="02010600040101010101" pitchFamily="2" charset="-122"/>
                <a:ea typeface="华文细黑" panose="02010600040101010101" pitchFamily="2" charset="-122"/>
              </a:endParaRPr>
            </a:p>
          </p:txBody>
        </p:sp>
        <p:sp>
          <p:nvSpPr>
            <p:cNvPr id="33" name="Rectangle 33"/>
            <p:cNvSpPr>
              <a:spLocks noChangeArrowheads="1"/>
            </p:cNvSpPr>
            <p:nvPr/>
          </p:nvSpPr>
          <p:spPr bwMode="auto">
            <a:xfrm>
              <a:off x="5910686" y="2882104"/>
              <a:ext cx="1548000" cy="368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400" b="0" dirty="0">
                  <a:solidFill>
                    <a:srgbClr val="9900FF"/>
                  </a:solidFill>
                  <a:latin typeface="华文细黑" panose="02010600040101010101" pitchFamily="2" charset="-122"/>
                  <a:ea typeface="华文细黑" panose="02010600040101010101" pitchFamily="2" charset="-122"/>
                </a:rPr>
                <a:t>高内聚</a:t>
              </a:r>
            </a:p>
          </p:txBody>
        </p:sp>
      </p:grpSp>
      <p:sp>
        <p:nvSpPr>
          <p:cNvPr id="35" name="Rectangle 41"/>
          <p:cNvSpPr>
            <a:spLocks noChangeArrowheads="1"/>
          </p:cNvSpPr>
          <p:nvPr/>
        </p:nvSpPr>
        <p:spPr bwMode="auto">
          <a:xfrm>
            <a:off x="1166093" y="3077109"/>
            <a:ext cx="7621588" cy="312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987425" indent="-293688"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lvl="0" indent="0" eaLnBrk="1" fontAlgn="base" hangingPunct="1">
              <a:spcBef>
                <a:spcPct val="20000"/>
              </a:spcBef>
              <a:spcAft>
                <a:spcPct val="0"/>
              </a:spcAft>
              <a:buClr>
                <a:srgbClr val="669999"/>
              </a:buClr>
              <a:buSzPct val="70000"/>
            </a:pPr>
            <a:r>
              <a:rPr lang="zh-CN" altLang="en-US" sz="2400" b="0" dirty="0">
                <a:solidFill>
                  <a:srgbClr val="3D8B3D"/>
                </a:solidFill>
                <a:latin typeface="华文细黑" panose="02010600040101010101" pitchFamily="2" charset="-122"/>
                <a:ea typeface="华文细黑" panose="02010600040101010101" pitchFamily="2" charset="-122"/>
              </a:rPr>
              <a:t>（</a:t>
            </a:r>
            <a:r>
              <a:rPr lang="en-US" altLang="zh-CN" sz="2400" b="0" dirty="0">
                <a:solidFill>
                  <a:srgbClr val="3D8B3D"/>
                </a:solidFill>
                <a:latin typeface="华文细黑" panose="02010600040101010101" pitchFamily="2" charset="-122"/>
                <a:ea typeface="华文细黑" panose="02010600040101010101" pitchFamily="2" charset="-122"/>
              </a:rPr>
              <a:t>1</a:t>
            </a:r>
            <a:r>
              <a:rPr lang="zh-CN" altLang="en-US" sz="2400" b="0" dirty="0">
                <a:solidFill>
                  <a:srgbClr val="3D8B3D"/>
                </a:solidFill>
                <a:latin typeface="华文细黑" panose="02010600040101010101" pitchFamily="2" charset="-122"/>
                <a:ea typeface="华文细黑" panose="02010600040101010101" pitchFamily="2" charset="-122"/>
              </a:rPr>
              <a:t>）偶然性内聚 </a:t>
            </a:r>
            <a:r>
              <a:rPr lang="en-US" altLang="zh-CN" sz="2400" b="0" dirty="0">
                <a:solidFill>
                  <a:srgbClr val="3D8B3D"/>
                </a:solidFill>
                <a:latin typeface="华文细黑" panose="02010600040101010101" pitchFamily="2" charset="-122"/>
                <a:ea typeface="华文细黑" panose="02010600040101010101" pitchFamily="2" charset="-122"/>
              </a:rPr>
              <a:t>Coincidental Cohesion</a:t>
            </a:r>
          </a:p>
          <a:p>
            <a:pPr marL="0" lvl="0" indent="0" eaLnBrk="1" fontAlgn="base" hangingPunct="1">
              <a:spcBef>
                <a:spcPct val="20000"/>
              </a:spcBef>
              <a:spcAft>
                <a:spcPct val="0"/>
              </a:spcAft>
              <a:buClr>
                <a:srgbClr val="669999"/>
              </a:buClr>
              <a:buSzPct val="70000"/>
            </a:pPr>
            <a:r>
              <a:rPr lang="zh-CN" altLang="en-US" sz="2400" b="0" dirty="0">
                <a:solidFill>
                  <a:srgbClr val="3D8B3D"/>
                </a:solidFill>
                <a:latin typeface="华文细黑" panose="02010600040101010101" pitchFamily="2" charset="-122"/>
                <a:ea typeface="华文细黑" panose="02010600040101010101" pitchFamily="2" charset="-122"/>
              </a:rPr>
              <a:t>（</a:t>
            </a:r>
            <a:r>
              <a:rPr lang="en-US" altLang="zh-CN" sz="2400" b="0" dirty="0">
                <a:solidFill>
                  <a:srgbClr val="3D8B3D"/>
                </a:solidFill>
                <a:latin typeface="华文细黑" panose="02010600040101010101" pitchFamily="2" charset="-122"/>
                <a:ea typeface="华文细黑" panose="02010600040101010101" pitchFamily="2" charset="-122"/>
              </a:rPr>
              <a:t>2</a:t>
            </a:r>
            <a:r>
              <a:rPr lang="zh-CN" altLang="en-US" sz="2400" b="0" dirty="0">
                <a:solidFill>
                  <a:srgbClr val="3D8B3D"/>
                </a:solidFill>
                <a:latin typeface="华文细黑" panose="02010600040101010101" pitchFamily="2" charset="-122"/>
                <a:ea typeface="华文细黑" panose="02010600040101010101" pitchFamily="2" charset="-122"/>
              </a:rPr>
              <a:t>）逻辑性内聚 </a:t>
            </a:r>
            <a:r>
              <a:rPr lang="en-US" altLang="zh-CN" sz="2400" b="0" dirty="0">
                <a:solidFill>
                  <a:srgbClr val="3D8B3D"/>
                </a:solidFill>
                <a:latin typeface="华文细黑" panose="02010600040101010101" pitchFamily="2" charset="-122"/>
                <a:ea typeface="华文细黑" panose="02010600040101010101" pitchFamily="2" charset="-122"/>
              </a:rPr>
              <a:t>Logical Cohesion</a:t>
            </a:r>
          </a:p>
          <a:p>
            <a:pPr marL="0" lvl="0" indent="0" eaLnBrk="1" fontAlgn="base" hangingPunct="1">
              <a:spcBef>
                <a:spcPct val="20000"/>
              </a:spcBef>
              <a:spcAft>
                <a:spcPct val="0"/>
              </a:spcAft>
              <a:buClr>
                <a:srgbClr val="669999"/>
              </a:buClr>
              <a:buSzPct val="70000"/>
            </a:pPr>
            <a:r>
              <a:rPr lang="zh-CN" altLang="en-US" sz="2400" b="0" dirty="0">
                <a:solidFill>
                  <a:srgbClr val="3D8B3D"/>
                </a:solidFill>
                <a:latin typeface="华文细黑" panose="02010600040101010101" pitchFamily="2" charset="-122"/>
                <a:ea typeface="华文细黑" panose="02010600040101010101" pitchFamily="2" charset="-122"/>
              </a:rPr>
              <a:t>（</a:t>
            </a:r>
            <a:r>
              <a:rPr lang="en-US" altLang="zh-CN" sz="2400" b="0" dirty="0">
                <a:solidFill>
                  <a:srgbClr val="3D8B3D"/>
                </a:solidFill>
                <a:latin typeface="华文细黑" panose="02010600040101010101" pitchFamily="2" charset="-122"/>
                <a:ea typeface="华文细黑" panose="02010600040101010101" pitchFamily="2" charset="-122"/>
              </a:rPr>
              <a:t>3</a:t>
            </a:r>
            <a:r>
              <a:rPr lang="zh-CN" altLang="en-US" sz="2400" b="0" dirty="0">
                <a:solidFill>
                  <a:srgbClr val="3D8B3D"/>
                </a:solidFill>
                <a:latin typeface="华文细黑" panose="02010600040101010101" pitchFamily="2" charset="-122"/>
                <a:ea typeface="华文细黑" panose="02010600040101010101" pitchFamily="2" charset="-122"/>
              </a:rPr>
              <a:t>）时间性内聚 </a:t>
            </a:r>
            <a:r>
              <a:rPr lang="en-US" altLang="zh-CN" sz="2400" b="0" dirty="0">
                <a:solidFill>
                  <a:srgbClr val="3D8B3D"/>
                </a:solidFill>
                <a:latin typeface="华文细黑" panose="02010600040101010101" pitchFamily="2" charset="-122"/>
                <a:ea typeface="华文细黑" panose="02010600040101010101" pitchFamily="2" charset="-122"/>
              </a:rPr>
              <a:t>Temporal Cohesion</a:t>
            </a:r>
          </a:p>
          <a:p>
            <a:pPr marL="0" lvl="0" indent="0" eaLnBrk="1" fontAlgn="base" hangingPunct="1">
              <a:spcBef>
                <a:spcPct val="20000"/>
              </a:spcBef>
              <a:spcAft>
                <a:spcPct val="0"/>
              </a:spcAft>
              <a:buClr>
                <a:srgbClr val="669999"/>
              </a:buClr>
              <a:buSzPct val="70000"/>
            </a:pPr>
            <a:r>
              <a:rPr lang="zh-CN" altLang="en-US" sz="2400" b="0" dirty="0">
                <a:solidFill>
                  <a:srgbClr val="0000FF"/>
                </a:solidFill>
                <a:latin typeface="华文细黑" panose="02010600040101010101" pitchFamily="2" charset="-122"/>
                <a:ea typeface="华文细黑" panose="02010600040101010101" pitchFamily="2" charset="-122"/>
              </a:rPr>
              <a:t>（</a:t>
            </a:r>
            <a:r>
              <a:rPr lang="en-US" altLang="zh-CN" sz="2400" b="0" dirty="0">
                <a:solidFill>
                  <a:srgbClr val="0000FF"/>
                </a:solidFill>
                <a:latin typeface="华文细黑" panose="02010600040101010101" pitchFamily="2" charset="-122"/>
                <a:ea typeface="华文细黑" panose="02010600040101010101" pitchFamily="2" charset="-122"/>
              </a:rPr>
              <a:t>4</a:t>
            </a:r>
            <a:r>
              <a:rPr lang="zh-CN" altLang="en-US" sz="2400" b="0" dirty="0">
                <a:solidFill>
                  <a:srgbClr val="0000FF"/>
                </a:solidFill>
                <a:latin typeface="华文细黑" panose="02010600040101010101" pitchFamily="2" charset="-122"/>
                <a:ea typeface="华文细黑" panose="02010600040101010101" pitchFamily="2" charset="-122"/>
              </a:rPr>
              <a:t>）过程性内聚 </a:t>
            </a:r>
            <a:r>
              <a:rPr lang="en-US" altLang="zh-CN" sz="2400" b="0" dirty="0">
                <a:solidFill>
                  <a:srgbClr val="0000FF"/>
                </a:solidFill>
                <a:latin typeface="华文细黑" panose="02010600040101010101" pitchFamily="2" charset="-122"/>
                <a:ea typeface="华文细黑" panose="02010600040101010101" pitchFamily="2" charset="-122"/>
              </a:rPr>
              <a:t>Procedural Cohesion</a:t>
            </a:r>
          </a:p>
          <a:p>
            <a:pPr marL="0" lvl="0" indent="0" eaLnBrk="1" fontAlgn="base" hangingPunct="1">
              <a:spcBef>
                <a:spcPct val="20000"/>
              </a:spcBef>
              <a:spcAft>
                <a:spcPct val="0"/>
              </a:spcAft>
              <a:buClr>
                <a:srgbClr val="669999"/>
              </a:buClr>
              <a:buSzPct val="70000"/>
            </a:pPr>
            <a:r>
              <a:rPr lang="zh-CN" altLang="en-US" sz="2400" b="0" dirty="0">
                <a:solidFill>
                  <a:srgbClr val="0000FF"/>
                </a:solidFill>
                <a:latin typeface="华文细黑" panose="02010600040101010101" pitchFamily="2" charset="-122"/>
                <a:ea typeface="华文细黑" panose="02010600040101010101" pitchFamily="2" charset="-122"/>
              </a:rPr>
              <a:t>（</a:t>
            </a:r>
            <a:r>
              <a:rPr lang="en-US" altLang="zh-CN" sz="2400" b="0" dirty="0">
                <a:solidFill>
                  <a:srgbClr val="0000FF"/>
                </a:solidFill>
                <a:latin typeface="华文细黑" panose="02010600040101010101" pitchFamily="2" charset="-122"/>
                <a:ea typeface="华文细黑" panose="02010600040101010101" pitchFamily="2" charset="-122"/>
              </a:rPr>
              <a:t>5</a:t>
            </a:r>
            <a:r>
              <a:rPr lang="zh-CN" altLang="en-US" sz="2400" b="0" dirty="0">
                <a:solidFill>
                  <a:srgbClr val="0000FF"/>
                </a:solidFill>
                <a:latin typeface="华文细黑" panose="02010600040101010101" pitchFamily="2" charset="-122"/>
                <a:ea typeface="华文细黑" panose="02010600040101010101" pitchFamily="2" charset="-122"/>
              </a:rPr>
              <a:t>）通讯性内聚 </a:t>
            </a:r>
            <a:r>
              <a:rPr lang="en-US" altLang="zh-CN" sz="2400" b="0" dirty="0">
                <a:solidFill>
                  <a:srgbClr val="0000FF"/>
                </a:solidFill>
                <a:latin typeface="华文细黑" panose="02010600040101010101" pitchFamily="2" charset="-122"/>
                <a:ea typeface="华文细黑" panose="02010600040101010101" pitchFamily="2" charset="-122"/>
              </a:rPr>
              <a:t>Communicational Cohesion</a:t>
            </a:r>
          </a:p>
          <a:p>
            <a:pPr marL="0" lvl="0" indent="0" eaLnBrk="1" fontAlgn="base" hangingPunct="1">
              <a:spcBef>
                <a:spcPct val="20000"/>
              </a:spcBef>
              <a:spcAft>
                <a:spcPct val="0"/>
              </a:spcAft>
              <a:buClr>
                <a:srgbClr val="669999"/>
              </a:buClr>
              <a:buSzPct val="70000"/>
            </a:pPr>
            <a:r>
              <a:rPr lang="zh-CN" altLang="en-US" sz="2400" b="0" dirty="0">
                <a:solidFill>
                  <a:srgbClr val="9900FF"/>
                </a:solidFill>
                <a:latin typeface="华文细黑" panose="02010600040101010101" pitchFamily="2" charset="-122"/>
                <a:ea typeface="华文细黑" panose="02010600040101010101" pitchFamily="2" charset="-122"/>
              </a:rPr>
              <a:t>（</a:t>
            </a:r>
            <a:r>
              <a:rPr lang="en-US" altLang="zh-CN" sz="2400" b="0" dirty="0">
                <a:solidFill>
                  <a:srgbClr val="9900FF"/>
                </a:solidFill>
                <a:latin typeface="华文细黑" panose="02010600040101010101" pitchFamily="2" charset="-122"/>
                <a:ea typeface="华文细黑" panose="02010600040101010101" pitchFamily="2" charset="-122"/>
              </a:rPr>
              <a:t>6</a:t>
            </a:r>
            <a:r>
              <a:rPr lang="zh-CN" altLang="en-US" sz="2400" b="0" dirty="0">
                <a:solidFill>
                  <a:srgbClr val="9900FF"/>
                </a:solidFill>
                <a:latin typeface="华文细黑" panose="02010600040101010101" pitchFamily="2" charset="-122"/>
                <a:ea typeface="华文细黑" panose="02010600040101010101" pitchFamily="2" charset="-122"/>
              </a:rPr>
              <a:t>）顺序性内聚 </a:t>
            </a:r>
            <a:r>
              <a:rPr lang="en-US" altLang="zh-CN" sz="2400" b="0" dirty="0">
                <a:solidFill>
                  <a:srgbClr val="9900FF"/>
                </a:solidFill>
                <a:latin typeface="华文细黑" panose="02010600040101010101" pitchFamily="2" charset="-122"/>
                <a:ea typeface="华文细黑" panose="02010600040101010101" pitchFamily="2" charset="-122"/>
              </a:rPr>
              <a:t>Sequential Cohesion</a:t>
            </a:r>
          </a:p>
          <a:p>
            <a:pPr marL="0" lvl="0" indent="0" eaLnBrk="1" fontAlgn="base" hangingPunct="1">
              <a:spcBef>
                <a:spcPct val="20000"/>
              </a:spcBef>
              <a:spcAft>
                <a:spcPct val="0"/>
              </a:spcAft>
              <a:buClr>
                <a:srgbClr val="669999"/>
              </a:buClr>
              <a:buSzPct val="70000"/>
            </a:pPr>
            <a:r>
              <a:rPr lang="zh-CN" altLang="en-US" sz="2400" b="0" dirty="0">
                <a:solidFill>
                  <a:srgbClr val="9900FF"/>
                </a:solidFill>
                <a:latin typeface="华文细黑" panose="02010600040101010101" pitchFamily="2" charset="-122"/>
                <a:ea typeface="华文细黑" panose="02010600040101010101" pitchFamily="2" charset="-122"/>
              </a:rPr>
              <a:t>（</a:t>
            </a:r>
            <a:r>
              <a:rPr lang="en-US" altLang="zh-CN" sz="2400" b="0" dirty="0">
                <a:solidFill>
                  <a:srgbClr val="9900FF"/>
                </a:solidFill>
                <a:latin typeface="华文细黑" panose="02010600040101010101" pitchFamily="2" charset="-122"/>
                <a:ea typeface="华文细黑" panose="02010600040101010101" pitchFamily="2" charset="-122"/>
              </a:rPr>
              <a:t>7</a:t>
            </a:r>
            <a:r>
              <a:rPr lang="zh-CN" altLang="en-US" sz="2400" b="0" dirty="0">
                <a:solidFill>
                  <a:srgbClr val="9900FF"/>
                </a:solidFill>
                <a:latin typeface="华文细黑" panose="02010600040101010101" pitchFamily="2" charset="-122"/>
                <a:ea typeface="华文细黑" panose="02010600040101010101" pitchFamily="2" charset="-122"/>
              </a:rPr>
              <a:t>）功能性内聚 </a:t>
            </a:r>
            <a:r>
              <a:rPr lang="en-US" altLang="zh-CN" sz="2400" b="0" dirty="0">
                <a:solidFill>
                  <a:srgbClr val="9900FF"/>
                </a:solidFill>
                <a:latin typeface="华文细黑" panose="02010600040101010101" pitchFamily="2" charset="-122"/>
                <a:ea typeface="华文细黑" panose="02010600040101010101" pitchFamily="2" charset="-122"/>
              </a:rPr>
              <a:t>Functional Cohesion</a:t>
            </a:r>
            <a:endParaRPr kumimoji="0" lang="en-US" altLang="zh-CN" sz="2800" b="0" i="0" u="none" strike="noStrike" kern="0" cap="none" spc="0" normalizeH="0" baseline="0" noProof="0" dirty="0">
              <a:ln>
                <a:noFill/>
              </a:ln>
              <a:solidFill>
                <a:srgbClr val="9900FF"/>
              </a:solidFill>
              <a:effectLst/>
              <a:uLnTx/>
              <a:uFillTx/>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5964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blinds(horizontal)">
                                      <p:cBhvr>
                                        <p:cTn id="7" dur="500"/>
                                        <p:tgtEl>
                                          <p:spTgt spid="3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
                                            <p:txEl>
                                              <p:pRg st="1" end="1"/>
                                            </p:txEl>
                                          </p:spTgt>
                                        </p:tgtEl>
                                        <p:attrNameLst>
                                          <p:attrName>style.visibility</p:attrName>
                                        </p:attrNameLst>
                                      </p:cBhvr>
                                      <p:to>
                                        <p:strVal val="visible"/>
                                      </p:to>
                                    </p:set>
                                    <p:animEffect transition="in" filter="blinds(horizontal)">
                                      <p:cBhvr>
                                        <p:cTn id="10" dur="500"/>
                                        <p:tgtEl>
                                          <p:spTgt spid="3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
                                            <p:txEl>
                                              <p:pRg st="2" end="2"/>
                                            </p:txEl>
                                          </p:spTgt>
                                        </p:tgtEl>
                                        <p:attrNameLst>
                                          <p:attrName>style.visibility</p:attrName>
                                        </p:attrNameLst>
                                      </p:cBhvr>
                                      <p:to>
                                        <p:strVal val="visible"/>
                                      </p:to>
                                    </p:set>
                                    <p:animEffect transition="in" filter="blinds(horizontal)">
                                      <p:cBhvr>
                                        <p:cTn id="13" dur="500"/>
                                        <p:tgtEl>
                                          <p:spTgt spid="35">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5">
                                            <p:txEl>
                                              <p:pRg st="3" end="3"/>
                                            </p:txEl>
                                          </p:spTgt>
                                        </p:tgtEl>
                                        <p:attrNameLst>
                                          <p:attrName>style.visibility</p:attrName>
                                        </p:attrNameLst>
                                      </p:cBhvr>
                                      <p:to>
                                        <p:strVal val="visible"/>
                                      </p:to>
                                    </p:set>
                                    <p:animEffect transition="in" filter="blinds(horizontal)">
                                      <p:cBhvr>
                                        <p:cTn id="16" dur="500"/>
                                        <p:tgtEl>
                                          <p:spTgt spid="35">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5">
                                            <p:txEl>
                                              <p:pRg st="4" end="4"/>
                                            </p:txEl>
                                          </p:spTgt>
                                        </p:tgtEl>
                                        <p:attrNameLst>
                                          <p:attrName>style.visibility</p:attrName>
                                        </p:attrNameLst>
                                      </p:cBhvr>
                                      <p:to>
                                        <p:strVal val="visible"/>
                                      </p:to>
                                    </p:set>
                                    <p:animEffect transition="in" filter="blinds(horizontal)">
                                      <p:cBhvr>
                                        <p:cTn id="19" dur="500"/>
                                        <p:tgtEl>
                                          <p:spTgt spid="35">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5">
                                            <p:txEl>
                                              <p:pRg st="5" end="5"/>
                                            </p:txEl>
                                          </p:spTgt>
                                        </p:tgtEl>
                                        <p:attrNameLst>
                                          <p:attrName>style.visibility</p:attrName>
                                        </p:attrNameLst>
                                      </p:cBhvr>
                                      <p:to>
                                        <p:strVal val="visible"/>
                                      </p:to>
                                    </p:set>
                                    <p:animEffect transition="in" filter="blinds(horizontal)">
                                      <p:cBhvr>
                                        <p:cTn id="22" dur="500"/>
                                        <p:tgtEl>
                                          <p:spTgt spid="35">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5">
                                            <p:txEl>
                                              <p:pRg st="6" end="6"/>
                                            </p:txEl>
                                          </p:spTgt>
                                        </p:tgtEl>
                                        <p:attrNameLst>
                                          <p:attrName>style.visibility</p:attrName>
                                        </p:attrNameLst>
                                      </p:cBhvr>
                                      <p:to>
                                        <p:strVal val="visible"/>
                                      </p:to>
                                    </p:set>
                                    <p:animEffect transition="in" filter="blinds(horizontal)">
                                      <p:cBhvr>
                                        <p:cTn id="25" dur="500"/>
                                        <p:tgtEl>
                                          <p:spTgt spid="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1</a:t>
            </a:r>
            <a:r>
              <a:rPr lang="zh-CN" altLang="en-US" dirty="0"/>
              <a:t>）偶然性内聚 </a:t>
            </a:r>
            <a:r>
              <a:rPr lang="en-US" altLang="zh-CN" dirty="0"/>
              <a:t>Coincidental Cohesion</a:t>
            </a:r>
            <a:endParaRPr lang="zh-CN" altLang="en-US" dirty="0"/>
          </a:p>
        </p:txBody>
      </p:sp>
      <p:sp>
        <p:nvSpPr>
          <p:cNvPr id="3" name="内容占位符 2"/>
          <p:cNvSpPr>
            <a:spLocks noGrp="1"/>
          </p:cNvSpPr>
          <p:nvPr>
            <p:ph idx="1"/>
          </p:nvPr>
        </p:nvSpPr>
        <p:spPr>
          <a:xfrm>
            <a:off x="684213" y="3327400"/>
            <a:ext cx="7920037" cy="1511300"/>
          </a:xfrm>
        </p:spPr>
        <p:txBody>
          <a:bodyPr/>
          <a:lstStyle/>
          <a:p>
            <a:r>
              <a:rPr lang="zh-CN" altLang="en-US" sz="2400" dirty="0"/>
              <a:t>构成模块的各组成部分无任何关联。</a:t>
            </a:r>
          </a:p>
          <a:p>
            <a:r>
              <a:rPr lang="zh-CN" altLang="en-US" sz="2400" dirty="0"/>
              <a:t>通常用于库函数管理，将多个相互无关但比较功能类似的模块放置在同一个模块内。</a:t>
            </a:r>
          </a:p>
          <a:p>
            <a:endParaRPr lang="zh-CN" altLang="en-US" sz="2400" dirty="0"/>
          </a:p>
        </p:txBody>
      </p:sp>
      <p:grpSp>
        <p:nvGrpSpPr>
          <p:cNvPr id="4" name="Group 36"/>
          <p:cNvGrpSpPr>
            <a:grpSpLocks/>
          </p:cNvGrpSpPr>
          <p:nvPr/>
        </p:nvGrpSpPr>
        <p:grpSpPr bwMode="auto">
          <a:xfrm>
            <a:off x="684213" y="1434306"/>
            <a:ext cx="6985000" cy="1584325"/>
            <a:chOff x="793" y="2704"/>
            <a:chExt cx="4400" cy="1134"/>
          </a:xfrm>
        </p:grpSpPr>
        <p:sp>
          <p:nvSpPr>
            <p:cNvPr id="5" name="Rectangle 37"/>
            <p:cNvSpPr>
              <a:spLocks noChangeArrowheads="1"/>
            </p:cNvSpPr>
            <p:nvPr/>
          </p:nvSpPr>
          <p:spPr bwMode="auto">
            <a:xfrm>
              <a:off x="793" y="3022"/>
              <a:ext cx="4400" cy="816"/>
            </a:xfrm>
            <a:prstGeom prst="rect">
              <a:avLst/>
            </a:prstGeom>
            <a:solidFill>
              <a:srgbClr val="FFCC99"/>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 name="Oval 38"/>
            <p:cNvSpPr>
              <a:spLocks noChangeArrowheads="1"/>
            </p:cNvSpPr>
            <p:nvPr/>
          </p:nvSpPr>
          <p:spPr bwMode="auto">
            <a:xfrm>
              <a:off x="2088" y="3248"/>
              <a:ext cx="771" cy="362"/>
            </a:xfrm>
            <a:prstGeom prst="ellipse">
              <a:avLst/>
            </a:prstGeom>
            <a:solidFill>
              <a:srgbClr val="FFFFFF"/>
            </a:solidFill>
            <a:ln w="9525">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0000FF"/>
                  </a:solidFill>
                  <a:effectLst/>
                  <a:uLnTx/>
                  <a:uFillTx/>
                  <a:latin typeface="Arial" panose="020B0604020202020204" pitchFamily="34" charset="0"/>
                  <a:ea typeface="宋体" panose="02010600030101010101" pitchFamily="2" charset="-122"/>
                </a:rPr>
                <a:t>sin()</a:t>
              </a:r>
            </a:p>
          </p:txBody>
        </p:sp>
        <p:sp>
          <p:nvSpPr>
            <p:cNvPr id="7" name="Oval 39"/>
            <p:cNvSpPr>
              <a:spLocks noChangeArrowheads="1"/>
            </p:cNvSpPr>
            <p:nvPr/>
          </p:nvSpPr>
          <p:spPr bwMode="auto">
            <a:xfrm>
              <a:off x="1126" y="3248"/>
              <a:ext cx="771" cy="362"/>
            </a:xfrm>
            <a:prstGeom prst="ellipse">
              <a:avLst/>
            </a:prstGeom>
            <a:solidFill>
              <a:srgbClr val="FFFFFF"/>
            </a:solidFill>
            <a:ln w="9525">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dirty="0">
                  <a:ln>
                    <a:noFill/>
                  </a:ln>
                  <a:solidFill>
                    <a:srgbClr val="0000FF"/>
                  </a:solidFill>
                  <a:effectLst/>
                  <a:uLnTx/>
                  <a:uFillTx/>
                  <a:latin typeface="Arial" panose="020B0604020202020204" pitchFamily="34" charset="0"/>
                  <a:ea typeface="宋体" panose="02010600030101010101" pitchFamily="2" charset="-122"/>
                </a:rPr>
                <a:t>cos()</a:t>
              </a:r>
            </a:p>
          </p:txBody>
        </p:sp>
        <p:sp>
          <p:nvSpPr>
            <p:cNvPr id="8" name="Oval 40"/>
            <p:cNvSpPr>
              <a:spLocks noChangeArrowheads="1"/>
            </p:cNvSpPr>
            <p:nvPr/>
          </p:nvSpPr>
          <p:spPr bwMode="auto">
            <a:xfrm>
              <a:off x="3050" y="3249"/>
              <a:ext cx="771" cy="362"/>
            </a:xfrm>
            <a:prstGeom prst="ellipse">
              <a:avLst/>
            </a:prstGeom>
            <a:solidFill>
              <a:srgbClr val="FFFFFF"/>
            </a:solidFill>
            <a:ln w="9525">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0000FF"/>
                  </a:solidFill>
                  <a:effectLst/>
                  <a:uLnTx/>
                  <a:uFillTx/>
                  <a:latin typeface="Arial" panose="020B0604020202020204" pitchFamily="34" charset="0"/>
                  <a:ea typeface="宋体" panose="02010600030101010101" pitchFamily="2" charset="-122"/>
                </a:rPr>
                <a:t>tg()</a:t>
              </a:r>
            </a:p>
          </p:txBody>
        </p:sp>
        <p:sp>
          <p:nvSpPr>
            <p:cNvPr id="9" name="Oval 41"/>
            <p:cNvSpPr>
              <a:spLocks noChangeArrowheads="1"/>
            </p:cNvSpPr>
            <p:nvPr/>
          </p:nvSpPr>
          <p:spPr bwMode="auto">
            <a:xfrm>
              <a:off x="4013" y="3249"/>
              <a:ext cx="771" cy="362"/>
            </a:xfrm>
            <a:prstGeom prst="ellipse">
              <a:avLst/>
            </a:prstGeom>
            <a:solidFill>
              <a:srgbClr val="FFFFFF"/>
            </a:solidFill>
            <a:ln w="9525">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0000FF"/>
                  </a:solidFill>
                  <a:effectLst/>
                  <a:uLnTx/>
                  <a:uFillTx/>
                  <a:latin typeface="Arial" panose="020B0604020202020204" pitchFamily="34" charset="0"/>
                  <a:ea typeface="宋体" panose="02010600030101010101" pitchFamily="2" charset="-122"/>
                </a:rPr>
                <a:t>ctg()</a:t>
              </a:r>
            </a:p>
          </p:txBody>
        </p:sp>
        <p:sp>
          <p:nvSpPr>
            <p:cNvPr id="10" name="Text Box 42"/>
            <p:cNvSpPr txBox="1">
              <a:spLocks noChangeArrowheads="1"/>
            </p:cNvSpPr>
            <p:nvPr/>
          </p:nvSpPr>
          <p:spPr bwMode="auto">
            <a:xfrm>
              <a:off x="805" y="2704"/>
              <a:ext cx="100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math</a:t>
              </a:r>
              <a:r>
                <a:rPr kumimoji="0" lang="zh-CN" altLang="en-US" sz="24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模块</a:t>
              </a:r>
              <a:endParaRPr kumimoji="0" lang="en-US" altLang="zh-CN" sz="24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endParaRPr>
            </a:p>
          </p:txBody>
        </p:sp>
      </p:grpSp>
      <p:sp>
        <p:nvSpPr>
          <p:cNvPr id="11" name="Rectangle 44"/>
          <p:cNvSpPr>
            <a:spLocks noChangeArrowheads="1"/>
          </p:cNvSpPr>
          <p:nvPr/>
        </p:nvSpPr>
        <p:spPr bwMode="auto">
          <a:xfrm>
            <a:off x="226218" y="4838700"/>
            <a:ext cx="8664575"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500" b="1">
                <a:solidFill>
                  <a:schemeClr val="tx1"/>
                </a:solidFill>
                <a:latin typeface="楷体" panose="02010609060101010101" pitchFamily="49" charset="-122"/>
                <a:ea typeface="楷体" panose="02010609060101010101" pitchFamily="49" charset="-122"/>
              </a:defRPr>
            </a:lvl1pPr>
            <a:lvl2pPr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lvl="1" eaLnBrk="1" fontAlgn="base" hangingPunct="1">
              <a:lnSpc>
                <a:spcPct val="110000"/>
              </a:lnSpc>
              <a:spcBef>
                <a:spcPct val="0"/>
              </a:spcBef>
              <a:spcAft>
                <a:spcPct val="0"/>
              </a:spcAft>
            </a:pPr>
            <a:r>
              <a:rPr lang="zh-CN" altLang="en-US" sz="2400" b="0" dirty="0">
                <a:solidFill>
                  <a:srgbClr val="0000FF"/>
                </a:solidFill>
                <a:latin typeface="华文细黑" panose="02010600040101010101" pitchFamily="2" charset="-122"/>
                <a:ea typeface="华文细黑" panose="02010600040101010101" pitchFamily="2" charset="-122"/>
              </a:rPr>
              <a:t>缺点：</a:t>
            </a:r>
            <a:r>
              <a:rPr lang="zh-CN" altLang="en-US" sz="2400" b="0" dirty="0">
                <a:latin typeface="华文细黑" panose="02010600040101010101" pitchFamily="2" charset="-122"/>
                <a:ea typeface="华文细黑" panose="02010600040101010101" pitchFamily="2" charset="-122"/>
              </a:rPr>
              <a:t>产品的可维护性退化；模块不可复用，增加软件成本。</a:t>
            </a:r>
          </a:p>
          <a:p>
            <a:pPr lvl="1" eaLnBrk="1" fontAlgn="base" hangingPunct="1">
              <a:lnSpc>
                <a:spcPct val="110000"/>
              </a:lnSpc>
              <a:spcBef>
                <a:spcPct val="0"/>
              </a:spcBef>
              <a:spcAft>
                <a:spcPct val="0"/>
              </a:spcAft>
            </a:pPr>
            <a:r>
              <a:rPr lang="zh-CN" altLang="en-US" sz="2400" b="0" dirty="0">
                <a:solidFill>
                  <a:srgbClr val="0000FF"/>
                </a:solidFill>
                <a:latin typeface="华文细黑" panose="02010600040101010101" pitchFamily="2" charset="-122"/>
                <a:ea typeface="华文细黑" panose="02010600040101010101" pitchFamily="2" charset="-122"/>
              </a:rPr>
              <a:t>解决</a:t>
            </a:r>
            <a:r>
              <a:rPr lang="zh-CN" altLang="en-US" sz="2400" b="0" dirty="0">
                <a:solidFill>
                  <a:srgbClr val="330066"/>
                </a:solidFill>
                <a:latin typeface="华文细黑" panose="02010600040101010101" pitchFamily="2" charset="-122"/>
                <a:ea typeface="华文细黑" panose="02010600040101010101" pitchFamily="2" charset="-122"/>
              </a:rPr>
              <a:t>：</a:t>
            </a:r>
            <a:r>
              <a:rPr lang="zh-CN" altLang="en-US" sz="2400" b="0" dirty="0">
                <a:latin typeface="华文细黑" panose="02010600040101010101" pitchFamily="2" charset="-122"/>
                <a:ea typeface="华文细黑" panose="02010600040101010101" pitchFamily="2" charset="-122"/>
              </a:rPr>
              <a:t>将模块分成更小的模块，每个小模块执行一个操作。</a:t>
            </a:r>
          </a:p>
        </p:txBody>
      </p:sp>
    </p:spTree>
    <p:extLst>
      <p:ext uri="{BB962C8B-B14F-4D97-AF65-F5344CB8AC3E}">
        <p14:creationId xmlns:p14="http://schemas.microsoft.com/office/powerpoint/2010/main" val="60980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2</a:t>
            </a:r>
            <a:r>
              <a:rPr lang="zh-CN" altLang="en-US" dirty="0"/>
              <a:t>）逻辑性内聚 </a:t>
            </a:r>
            <a:r>
              <a:rPr lang="en-US" altLang="zh-CN" dirty="0"/>
              <a:t>Logical Cohesion</a:t>
            </a:r>
            <a:endParaRPr lang="zh-CN" altLang="en-US" dirty="0"/>
          </a:p>
        </p:txBody>
      </p:sp>
      <p:sp>
        <p:nvSpPr>
          <p:cNvPr id="3" name="内容占位符 2"/>
          <p:cNvSpPr>
            <a:spLocks noGrp="1"/>
          </p:cNvSpPr>
          <p:nvPr>
            <p:ph idx="1"/>
          </p:nvPr>
        </p:nvSpPr>
        <p:spPr>
          <a:xfrm>
            <a:off x="392113" y="1425575"/>
            <a:ext cx="4357687" cy="4632325"/>
          </a:xfrm>
        </p:spPr>
        <p:txBody>
          <a:bodyPr/>
          <a:lstStyle/>
          <a:p>
            <a:r>
              <a:rPr lang="zh-CN" altLang="en-US" sz="2400" dirty="0"/>
              <a:t>一个模块中同时含有几个操作，这些操作之间既无顺序关系，也无数据共享关系。</a:t>
            </a:r>
            <a:endParaRPr lang="en-US" altLang="zh-CN" sz="2400" dirty="0"/>
          </a:p>
          <a:p>
            <a:r>
              <a:rPr lang="zh-CN" altLang="en-US" sz="2400" dirty="0"/>
              <a:t>这些操作仅仅是因为控制流，或者说“逻辑”的原因才联系到一起。它们都被包括在一个很大的</a:t>
            </a:r>
            <a:r>
              <a:rPr lang="en-US" altLang="zh-CN" sz="2400" dirty="0"/>
              <a:t>if</a:t>
            </a:r>
            <a:r>
              <a:rPr lang="zh-CN" altLang="en-US" sz="2400" dirty="0"/>
              <a:t>或者</a:t>
            </a:r>
            <a:r>
              <a:rPr lang="en-US" altLang="zh-CN" sz="2400" dirty="0"/>
              <a:t>case</a:t>
            </a:r>
            <a:r>
              <a:rPr lang="zh-CN" altLang="en-US" sz="2400" dirty="0"/>
              <a:t>语句中，彼此之间并没有任何其它逻辑上的联系。</a:t>
            </a:r>
            <a:endParaRPr lang="en-US" altLang="zh-CN" sz="2400" dirty="0"/>
          </a:p>
          <a:p>
            <a:r>
              <a:rPr lang="zh-CN" altLang="en-US" sz="2400" dirty="0"/>
              <a:t>它们的执行与否由外面传进来的控制标志所决定</a:t>
            </a:r>
          </a:p>
          <a:p>
            <a:endParaRPr lang="zh-CN" altLang="en-US" sz="2400" dirty="0"/>
          </a:p>
          <a:p>
            <a:endParaRPr lang="zh-CN" altLang="en-US" sz="2400" dirty="0"/>
          </a:p>
          <a:p>
            <a:endParaRPr lang="zh-CN" altLang="en-US" sz="2400" dirty="0"/>
          </a:p>
        </p:txBody>
      </p:sp>
      <p:grpSp>
        <p:nvGrpSpPr>
          <p:cNvPr id="4" name="组合 3"/>
          <p:cNvGrpSpPr/>
          <p:nvPr/>
        </p:nvGrpSpPr>
        <p:grpSpPr>
          <a:xfrm>
            <a:off x="4749800" y="1425575"/>
            <a:ext cx="3830638" cy="2376487"/>
            <a:chOff x="406400" y="1560513"/>
            <a:chExt cx="3830638" cy="2376487"/>
          </a:xfrm>
        </p:grpSpPr>
        <p:sp>
          <p:nvSpPr>
            <p:cNvPr id="5" name="Rectangle 13"/>
            <p:cNvSpPr>
              <a:spLocks noChangeArrowheads="1"/>
            </p:cNvSpPr>
            <p:nvPr/>
          </p:nvSpPr>
          <p:spPr bwMode="auto">
            <a:xfrm>
              <a:off x="1487488" y="1893888"/>
              <a:ext cx="1657350" cy="36036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 name="AutoShape 14"/>
            <p:cNvSpPr>
              <a:spLocks noChangeArrowheads="1"/>
            </p:cNvSpPr>
            <p:nvPr/>
          </p:nvSpPr>
          <p:spPr bwMode="auto">
            <a:xfrm>
              <a:off x="1127125" y="2397125"/>
              <a:ext cx="2447925" cy="360363"/>
            </a:xfrm>
            <a:prstGeom prst="flowChartDecision">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7" name="Rectangle 15"/>
            <p:cNvSpPr>
              <a:spLocks noChangeArrowheads="1"/>
            </p:cNvSpPr>
            <p:nvPr/>
          </p:nvSpPr>
          <p:spPr bwMode="auto">
            <a:xfrm>
              <a:off x="1198563" y="1820863"/>
              <a:ext cx="2374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400" b="0" dirty="0">
                  <a:solidFill>
                    <a:srgbClr val="000000"/>
                  </a:solidFill>
                  <a:latin typeface="华文细黑" panose="02010600040101010101" pitchFamily="2" charset="-122"/>
                  <a:ea typeface="华文细黑" panose="02010600040101010101" pitchFamily="2" charset="-122"/>
                </a:rPr>
                <a:t>输入一组数</a:t>
              </a:r>
            </a:p>
          </p:txBody>
        </p:sp>
        <p:sp>
          <p:nvSpPr>
            <p:cNvPr id="8" name="Rectangle 16"/>
            <p:cNvSpPr>
              <a:spLocks noChangeArrowheads="1"/>
            </p:cNvSpPr>
            <p:nvPr/>
          </p:nvSpPr>
          <p:spPr bwMode="auto">
            <a:xfrm>
              <a:off x="623888" y="2830513"/>
              <a:ext cx="1439862" cy="36036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9" name="Rectangle 17"/>
            <p:cNvSpPr>
              <a:spLocks noChangeArrowheads="1"/>
            </p:cNvSpPr>
            <p:nvPr/>
          </p:nvSpPr>
          <p:spPr bwMode="auto">
            <a:xfrm>
              <a:off x="1198563" y="2397125"/>
              <a:ext cx="2374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000" b="0">
                  <a:solidFill>
                    <a:srgbClr val="000000"/>
                  </a:solidFill>
                  <a:latin typeface="华文细黑" panose="02010600040101010101" pitchFamily="2" charset="-122"/>
                  <a:ea typeface="华文细黑" panose="02010600040101010101" pitchFamily="2" charset="-122"/>
                </a:rPr>
                <a:t>求最大</a:t>
              </a:r>
              <a:r>
                <a:rPr lang="en-US" altLang="zh-CN" sz="2000" b="0">
                  <a:solidFill>
                    <a:srgbClr val="000000"/>
                  </a:solidFill>
                  <a:latin typeface="华文细黑" panose="02010600040101010101" pitchFamily="2" charset="-122"/>
                  <a:ea typeface="华文细黑" panose="02010600040101010101" pitchFamily="2" charset="-122"/>
                </a:rPr>
                <a:t>/</a:t>
              </a:r>
              <a:r>
                <a:rPr lang="zh-CN" altLang="en-US" sz="2000" b="0">
                  <a:solidFill>
                    <a:srgbClr val="000000"/>
                  </a:solidFill>
                  <a:latin typeface="华文细黑" panose="02010600040101010101" pitchFamily="2" charset="-122"/>
                  <a:ea typeface="华文细黑" panose="02010600040101010101" pitchFamily="2" charset="-122"/>
                </a:rPr>
                <a:t>最小值</a:t>
              </a:r>
            </a:p>
          </p:txBody>
        </p:sp>
        <p:sp>
          <p:nvSpPr>
            <p:cNvPr id="10" name="Rectangle 18"/>
            <p:cNvSpPr>
              <a:spLocks noChangeArrowheads="1"/>
            </p:cNvSpPr>
            <p:nvPr/>
          </p:nvSpPr>
          <p:spPr bwMode="auto">
            <a:xfrm>
              <a:off x="2568575" y="2830513"/>
              <a:ext cx="1511300" cy="36036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1" name="Rectangle 19"/>
            <p:cNvSpPr>
              <a:spLocks noChangeArrowheads="1"/>
            </p:cNvSpPr>
            <p:nvPr/>
          </p:nvSpPr>
          <p:spPr bwMode="auto">
            <a:xfrm>
              <a:off x="479425" y="2857500"/>
              <a:ext cx="16462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000" b="0">
                  <a:solidFill>
                    <a:srgbClr val="000000"/>
                  </a:solidFill>
                  <a:latin typeface="华文细黑" panose="02010600040101010101" pitchFamily="2" charset="-122"/>
                  <a:ea typeface="华文细黑" panose="02010600040101010101" pitchFamily="2" charset="-122"/>
                </a:rPr>
                <a:t>计算最大值</a:t>
              </a:r>
            </a:p>
          </p:txBody>
        </p:sp>
        <p:sp>
          <p:nvSpPr>
            <p:cNvPr id="12" name="Rectangle 20"/>
            <p:cNvSpPr>
              <a:spLocks noChangeArrowheads="1"/>
            </p:cNvSpPr>
            <p:nvPr/>
          </p:nvSpPr>
          <p:spPr bwMode="auto">
            <a:xfrm>
              <a:off x="2352675" y="2857500"/>
              <a:ext cx="1835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000" b="0" dirty="0">
                  <a:solidFill>
                    <a:srgbClr val="000000"/>
                  </a:solidFill>
                  <a:latin typeface="华文细黑" panose="02010600040101010101" pitchFamily="2" charset="-122"/>
                  <a:ea typeface="华文细黑" panose="02010600040101010101" pitchFamily="2" charset="-122"/>
                </a:rPr>
                <a:t>计算最小值</a:t>
              </a:r>
            </a:p>
          </p:txBody>
        </p:sp>
        <p:sp>
          <p:nvSpPr>
            <p:cNvPr id="13" name="Rectangle 21"/>
            <p:cNvSpPr>
              <a:spLocks noChangeArrowheads="1"/>
            </p:cNvSpPr>
            <p:nvPr/>
          </p:nvSpPr>
          <p:spPr bwMode="auto">
            <a:xfrm>
              <a:off x="1631950" y="3333750"/>
              <a:ext cx="1584325" cy="360363"/>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4" name="Rectangle 22"/>
            <p:cNvSpPr>
              <a:spLocks noChangeArrowheads="1"/>
            </p:cNvSpPr>
            <p:nvPr/>
          </p:nvSpPr>
          <p:spPr bwMode="auto">
            <a:xfrm>
              <a:off x="984250" y="3289300"/>
              <a:ext cx="287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000" b="0">
                  <a:solidFill>
                    <a:srgbClr val="000000"/>
                  </a:solidFill>
                  <a:latin typeface="华文细黑" panose="02010600040101010101" pitchFamily="2" charset="-122"/>
                  <a:ea typeface="华文细黑" panose="02010600040101010101" pitchFamily="2" charset="-122"/>
                </a:rPr>
                <a:t>输出结果</a:t>
              </a:r>
            </a:p>
          </p:txBody>
        </p:sp>
        <p:sp>
          <p:nvSpPr>
            <p:cNvPr id="15" name="Rectangle 23"/>
            <p:cNvSpPr>
              <a:spLocks noChangeArrowheads="1"/>
            </p:cNvSpPr>
            <p:nvPr/>
          </p:nvSpPr>
          <p:spPr bwMode="auto">
            <a:xfrm>
              <a:off x="479425" y="1704975"/>
              <a:ext cx="3744913" cy="2060575"/>
            </a:xfrm>
            <a:prstGeom prst="rect">
              <a:avLst/>
            </a:prstGeom>
            <a:noFill/>
            <a:ln w="25400">
              <a:solidFill>
                <a:srgbClr val="0000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6" name="Line 24"/>
            <p:cNvSpPr>
              <a:spLocks noChangeShapeType="1"/>
            </p:cNvSpPr>
            <p:nvPr/>
          </p:nvSpPr>
          <p:spPr bwMode="auto">
            <a:xfrm>
              <a:off x="2351088" y="2254250"/>
              <a:ext cx="0" cy="14287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7" name="Line 25"/>
            <p:cNvSpPr>
              <a:spLocks noChangeShapeType="1"/>
            </p:cNvSpPr>
            <p:nvPr/>
          </p:nvSpPr>
          <p:spPr bwMode="auto">
            <a:xfrm>
              <a:off x="939800" y="2582863"/>
              <a:ext cx="215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8" name="Line 26"/>
            <p:cNvSpPr>
              <a:spLocks noChangeShapeType="1"/>
            </p:cNvSpPr>
            <p:nvPr/>
          </p:nvSpPr>
          <p:spPr bwMode="auto">
            <a:xfrm>
              <a:off x="3575050" y="2570163"/>
              <a:ext cx="2159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9" name="Line 27"/>
            <p:cNvSpPr>
              <a:spLocks noChangeShapeType="1"/>
            </p:cNvSpPr>
            <p:nvPr/>
          </p:nvSpPr>
          <p:spPr bwMode="auto">
            <a:xfrm flipH="1">
              <a:off x="939800" y="2582863"/>
              <a:ext cx="1588" cy="27622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0" name="Line 28"/>
            <p:cNvSpPr>
              <a:spLocks noChangeShapeType="1"/>
            </p:cNvSpPr>
            <p:nvPr/>
          </p:nvSpPr>
          <p:spPr bwMode="auto">
            <a:xfrm flipH="1">
              <a:off x="3776663" y="2584450"/>
              <a:ext cx="1587" cy="27622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1" name="Line 29"/>
            <p:cNvSpPr>
              <a:spLocks noChangeShapeType="1"/>
            </p:cNvSpPr>
            <p:nvPr/>
          </p:nvSpPr>
          <p:spPr bwMode="auto">
            <a:xfrm>
              <a:off x="911225" y="3189288"/>
              <a:ext cx="0" cy="2889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2" name="Line 30"/>
            <p:cNvSpPr>
              <a:spLocks noChangeShapeType="1"/>
            </p:cNvSpPr>
            <p:nvPr/>
          </p:nvSpPr>
          <p:spPr bwMode="auto">
            <a:xfrm>
              <a:off x="3790950" y="3189288"/>
              <a:ext cx="0" cy="2873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3" name="Line 31"/>
            <p:cNvSpPr>
              <a:spLocks noChangeShapeType="1"/>
            </p:cNvSpPr>
            <p:nvPr/>
          </p:nvSpPr>
          <p:spPr bwMode="auto">
            <a:xfrm>
              <a:off x="2279650" y="1560513"/>
              <a:ext cx="0" cy="33337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4" name="Line 32"/>
            <p:cNvSpPr>
              <a:spLocks noChangeShapeType="1"/>
            </p:cNvSpPr>
            <p:nvPr/>
          </p:nvSpPr>
          <p:spPr bwMode="auto">
            <a:xfrm>
              <a:off x="2279650" y="3694113"/>
              <a:ext cx="0" cy="242887"/>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5" name="Rectangle 33"/>
            <p:cNvSpPr>
              <a:spLocks noChangeArrowheads="1"/>
            </p:cNvSpPr>
            <p:nvPr/>
          </p:nvSpPr>
          <p:spPr bwMode="auto">
            <a:xfrm>
              <a:off x="406400" y="2209800"/>
              <a:ext cx="950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000" b="0">
                  <a:solidFill>
                    <a:srgbClr val="9900FF"/>
                  </a:solidFill>
                  <a:latin typeface="华文细黑" panose="02010600040101010101" pitchFamily="2" charset="-122"/>
                  <a:ea typeface="华文细黑" panose="02010600040101010101" pitchFamily="2" charset="-122"/>
                </a:rPr>
                <a:t>求最大</a:t>
              </a:r>
            </a:p>
          </p:txBody>
        </p:sp>
        <p:sp>
          <p:nvSpPr>
            <p:cNvPr id="26" name="Rectangle 34"/>
            <p:cNvSpPr>
              <a:spLocks noChangeArrowheads="1"/>
            </p:cNvSpPr>
            <p:nvPr/>
          </p:nvSpPr>
          <p:spPr bwMode="auto">
            <a:xfrm>
              <a:off x="3286125" y="2209800"/>
              <a:ext cx="950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000" b="0">
                  <a:solidFill>
                    <a:srgbClr val="9900FF"/>
                  </a:solidFill>
                  <a:latin typeface="华文细黑" panose="02010600040101010101" pitchFamily="2" charset="-122"/>
                  <a:ea typeface="华文细黑" panose="02010600040101010101" pitchFamily="2" charset="-122"/>
                </a:rPr>
                <a:t>求最值</a:t>
              </a:r>
            </a:p>
          </p:txBody>
        </p:sp>
        <p:sp>
          <p:nvSpPr>
            <p:cNvPr id="27" name="Line 35"/>
            <p:cNvSpPr>
              <a:spLocks noChangeShapeType="1"/>
            </p:cNvSpPr>
            <p:nvPr/>
          </p:nvSpPr>
          <p:spPr bwMode="auto">
            <a:xfrm>
              <a:off x="911225" y="3462338"/>
              <a:ext cx="720725"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8" name="Line 36"/>
            <p:cNvSpPr>
              <a:spLocks noChangeShapeType="1"/>
            </p:cNvSpPr>
            <p:nvPr/>
          </p:nvSpPr>
          <p:spPr bwMode="auto">
            <a:xfrm flipH="1">
              <a:off x="3201988" y="3463925"/>
              <a:ext cx="576262"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29" name="Rectangle 40"/>
          <p:cNvSpPr>
            <a:spLocks noChangeArrowheads="1"/>
          </p:cNvSpPr>
          <p:nvPr/>
        </p:nvSpPr>
        <p:spPr bwMode="auto">
          <a:xfrm>
            <a:off x="4779963" y="4075111"/>
            <a:ext cx="38877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eaLnBrk="1" fontAlgn="base" hangingPunct="1">
              <a:spcBef>
                <a:spcPct val="0"/>
              </a:spcBef>
              <a:spcAft>
                <a:spcPct val="0"/>
              </a:spcAft>
            </a:pPr>
            <a:r>
              <a:rPr lang="zh-CN" altLang="en-US" sz="2400" b="0" dirty="0">
                <a:solidFill>
                  <a:srgbClr val="0000FF"/>
                </a:solidFill>
                <a:latin typeface="黑体" panose="02010609060101010101" pitchFamily="49" charset="-122"/>
                <a:ea typeface="黑体" panose="02010609060101010101" pitchFamily="49" charset="-122"/>
              </a:rPr>
              <a:t>问题：</a:t>
            </a:r>
            <a:r>
              <a:rPr lang="zh-CN" altLang="en-US" sz="2400" b="0" dirty="0">
                <a:solidFill>
                  <a:schemeClr val="tx1">
                    <a:lumMod val="95000"/>
                    <a:lumOff val="5000"/>
                  </a:schemeClr>
                </a:solidFill>
                <a:latin typeface="黑体" panose="02010609060101010101" pitchFamily="49" charset="-122"/>
                <a:ea typeface="黑体" panose="02010609060101010101" pitchFamily="49" charset="-122"/>
              </a:rPr>
              <a:t>接口难于理解；完成多个操作的代码互相纠缠在一起，导致严重的维护问题。</a:t>
            </a:r>
          </a:p>
        </p:txBody>
      </p:sp>
    </p:spTree>
    <p:extLst>
      <p:ext uri="{BB962C8B-B14F-4D97-AF65-F5344CB8AC3E}">
        <p14:creationId xmlns:p14="http://schemas.microsoft.com/office/powerpoint/2010/main" val="1666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randombar(horizontal)">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3</a:t>
            </a:r>
            <a:r>
              <a:rPr lang="zh-CN" altLang="en-US" dirty="0"/>
              <a:t>）时间性内聚 </a:t>
            </a:r>
            <a:r>
              <a:rPr lang="en-US" altLang="zh-CN" dirty="0"/>
              <a:t>Temporal Cohesion</a:t>
            </a:r>
          </a:p>
        </p:txBody>
      </p:sp>
      <p:sp>
        <p:nvSpPr>
          <p:cNvPr id="3" name="内容占位符 2"/>
          <p:cNvSpPr>
            <a:spLocks noGrp="1"/>
          </p:cNvSpPr>
          <p:nvPr>
            <p:ph idx="1"/>
          </p:nvPr>
        </p:nvSpPr>
        <p:spPr>
          <a:xfrm>
            <a:off x="598487" y="1371600"/>
            <a:ext cx="7920037" cy="1060450"/>
          </a:xfrm>
        </p:spPr>
        <p:txBody>
          <a:bodyPr/>
          <a:lstStyle/>
          <a:p>
            <a:r>
              <a:rPr lang="zh-CN" altLang="en-US" dirty="0"/>
              <a:t>模块的各个成分必须在同一时间段执行，但各  个成分之间无必然的联系。</a:t>
            </a:r>
          </a:p>
          <a:p>
            <a:endParaRPr lang="zh-CN" altLang="en-US" dirty="0"/>
          </a:p>
          <a:p>
            <a:endParaRPr lang="zh-CN" altLang="en-US" dirty="0"/>
          </a:p>
          <a:p>
            <a:endParaRPr lang="zh-CN" altLang="en-US" dirty="0"/>
          </a:p>
        </p:txBody>
      </p:sp>
      <p:grpSp>
        <p:nvGrpSpPr>
          <p:cNvPr id="29" name="Group 13"/>
          <p:cNvGrpSpPr>
            <a:grpSpLocks/>
          </p:cNvGrpSpPr>
          <p:nvPr/>
        </p:nvGrpSpPr>
        <p:grpSpPr bwMode="auto">
          <a:xfrm>
            <a:off x="328611" y="2432050"/>
            <a:ext cx="8459788" cy="1852612"/>
            <a:chOff x="204" y="1887"/>
            <a:chExt cx="5329" cy="1167"/>
          </a:xfrm>
        </p:grpSpPr>
        <p:sp>
          <p:nvSpPr>
            <p:cNvPr id="30" name="Rectangle 14"/>
            <p:cNvSpPr>
              <a:spLocks noChangeArrowheads="1"/>
            </p:cNvSpPr>
            <p:nvPr/>
          </p:nvSpPr>
          <p:spPr bwMode="auto">
            <a:xfrm>
              <a:off x="612" y="2238"/>
              <a:ext cx="4763" cy="816"/>
            </a:xfrm>
            <a:prstGeom prst="rect">
              <a:avLst/>
            </a:prstGeom>
            <a:solidFill>
              <a:srgbClr val="FFCC99"/>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1" name="Oval 15"/>
            <p:cNvSpPr>
              <a:spLocks noChangeArrowheads="1"/>
            </p:cNvSpPr>
            <p:nvPr/>
          </p:nvSpPr>
          <p:spPr bwMode="auto">
            <a:xfrm>
              <a:off x="793" y="2374"/>
              <a:ext cx="1089" cy="602"/>
            </a:xfrm>
            <a:prstGeom prst="ellipse">
              <a:avLst/>
            </a:prstGeom>
            <a:solidFill>
              <a:srgbClr val="FFFFFF"/>
            </a:solidFill>
            <a:ln w="9525">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endParaRPr>
            </a:p>
          </p:txBody>
        </p:sp>
        <p:sp>
          <p:nvSpPr>
            <p:cNvPr id="32" name="Text Box 16"/>
            <p:cNvSpPr txBox="1">
              <a:spLocks noChangeArrowheads="1"/>
            </p:cNvSpPr>
            <p:nvPr/>
          </p:nvSpPr>
          <p:spPr bwMode="auto">
            <a:xfrm>
              <a:off x="657" y="1887"/>
              <a:ext cx="1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Startup</a:t>
              </a:r>
              <a:r>
                <a:rPr kumimoji="0" lang="zh-CN" altLang="en-US" sz="24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模块</a:t>
              </a:r>
              <a:endParaRPr kumimoji="0" lang="en-US" altLang="zh-CN" sz="24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endParaRPr>
            </a:p>
          </p:txBody>
        </p:sp>
        <p:sp>
          <p:nvSpPr>
            <p:cNvPr id="33" name="Rectangle 17"/>
            <p:cNvSpPr>
              <a:spLocks noChangeArrowheads="1"/>
            </p:cNvSpPr>
            <p:nvPr/>
          </p:nvSpPr>
          <p:spPr bwMode="auto">
            <a:xfrm>
              <a:off x="204" y="2387"/>
              <a:ext cx="235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读取</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配置文件</a:t>
              </a:r>
            </a:p>
          </p:txBody>
        </p:sp>
        <p:sp>
          <p:nvSpPr>
            <p:cNvPr id="34" name="Oval 18"/>
            <p:cNvSpPr>
              <a:spLocks noChangeArrowheads="1"/>
            </p:cNvSpPr>
            <p:nvPr/>
          </p:nvSpPr>
          <p:spPr bwMode="auto">
            <a:xfrm>
              <a:off x="4191" y="2350"/>
              <a:ext cx="1089" cy="602"/>
            </a:xfrm>
            <a:prstGeom prst="ellipse">
              <a:avLst/>
            </a:prstGeom>
            <a:solidFill>
              <a:srgbClr val="FFFFFF"/>
            </a:solidFill>
            <a:ln w="9525">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endParaRPr>
            </a:p>
          </p:txBody>
        </p:sp>
        <p:sp>
          <p:nvSpPr>
            <p:cNvPr id="35" name="Oval 19"/>
            <p:cNvSpPr>
              <a:spLocks noChangeArrowheads="1"/>
            </p:cNvSpPr>
            <p:nvPr/>
          </p:nvSpPr>
          <p:spPr bwMode="auto">
            <a:xfrm>
              <a:off x="1927" y="2341"/>
              <a:ext cx="1089" cy="602"/>
            </a:xfrm>
            <a:prstGeom prst="ellipse">
              <a:avLst/>
            </a:prstGeom>
            <a:solidFill>
              <a:srgbClr val="FFFFFF"/>
            </a:solidFill>
            <a:ln w="9525">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endParaRPr>
            </a:p>
          </p:txBody>
        </p:sp>
        <p:sp>
          <p:nvSpPr>
            <p:cNvPr id="36" name="Rectangle 20"/>
            <p:cNvSpPr>
              <a:spLocks noChangeArrowheads="1"/>
            </p:cNvSpPr>
            <p:nvPr/>
          </p:nvSpPr>
          <p:spPr bwMode="auto">
            <a:xfrm>
              <a:off x="1655" y="2387"/>
              <a:ext cx="1679"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初始化</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临时文件</a:t>
              </a:r>
            </a:p>
          </p:txBody>
        </p:sp>
        <p:sp>
          <p:nvSpPr>
            <p:cNvPr id="37" name="Oval 21"/>
            <p:cNvSpPr>
              <a:spLocks noChangeArrowheads="1"/>
            </p:cNvSpPr>
            <p:nvPr/>
          </p:nvSpPr>
          <p:spPr bwMode="auto">
            <a:xfrm>
              <a:off x="3061" y="2341"/>
              <a:ext cx="1089" cy="602"/>
            </a:xfrm>
            <a:prstGeom prst="ellipse">
              <a:avLst/>
            </a:prstGeom>
            <a:solidFill>
              <a:srgbClr val="FFFFFF"/>
            </a:solidFill>
            <a:ln w="9525">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endParaRPr>
            </a:p>
          </p:txBody>
        </p:sp>
        <p:sp>
          <p:nvSpPr>
            <p:cNvPr id="38" name="Rectangle 22"/>
            <p:cNvSpPr>
              <a:spLocks noChangeArrowheads="1"/>
            </p:cNvSpPr>
            <p:nvPr/>
          </p:nvSpPr>
          <p:spPr bwMode="auto">
            <a:xfrm>
              <a:off x="4014" y="2387"/>
              <a:ext cx="1519"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初始化</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屏幕显示</a:t>
              </a:r>
            </a:p>
          </p:txBody>
        </p:sp>
        <p:sp>
          <p:nvSpPr>
            <p:cNvPr id="39" name="Rectangle 23"/>
            <p:cNvSpPr>
              <a:spLocks noChangeArrowheads="1"/>
            </p:cNvSpPr>
            <p:nvPr/>
          </p:nvSpPr>
          <p:spPr bwMode="auto">
            <a:xfrm>
              <a:off x="2789" y="2341"/>
              <a:ext cx="1724"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分配</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内存空间</a:t>
              </a:r>
            </a:p>
          </p:txBody>
        </p:sp>
      </p:grpSp>
      <p:sp>
        <p:nvSpPr>
          <p:cNvPr id="40" name="Rectangle 25"/>
          <p:cNvSpPr>
            <a:spLocks noChangeArrowheads="1"/>
          </p:cNvSpPr>
          <p:nvPr/>
        </p:nvSpPr>
        <p:spPr bwMode="auto">
          <a:xfrm>
            <a:off x="785811" y="4548188"/>
            <a:ext cx="77914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342900" marR="0" lvl="0" indent="-342900" defTabSz="914400" fontAlgn="base" latinLnBrk="0">
              <a:lnSpc>
                <a:spcPct val="100000"/>
              </a:lnSpc>
              <a:spcBef>
                <a:spcPct val="20000"/>
              </a:spcBef>
              <a:spcAft>
                <a:spcPct val="20000"/>
              </a:spcAft>
              <a:buClr>
                <a:srgbClr val="800000"/>
              </a:buClr>
              <a:buSzTx/>
              <a:buFont typeface="Wingdings" pitchFamily="2" charset="2"/>
              <a:buChar char="§"/>
              <a:tabLst/>
              <a:defRPr/>
            </a:pPr>
            <a:r>
              <a:rPr lang="zh-CN" altLang="en-US" sz="2800" b="0" dirty="0">
                <a:solidFill>
                  <a:srgbClr val="0000FF"/>
                </a:solidFill>
                <a:latin typeface="华文细黑" panose="02010600040101010101" pitchFamily="2" charset="-122"/>
                <a:ea typeface="华文细黑" panose="02010600040101010101" pitchFamily="2" charset="-122"/>
              </a:rPr>
              <a:t>问题：</a:t>
            </a:r>
            <a:r>
              <a:rPr lang="zh-CN" altLang="en-US" sz="2800" b="0" dirty="0">
                <a:latin typeface="华文细黑" panose="02010600040101010101" pitchFamily="2" charset="-122"/>
                <a:ea typeface="华文细黑" panose="02010600040101010101" pitchFamily="2" charset="-122"/>
              </a:rPr>
              <a:t>不同的功能混在一个模块中，有时共用部分编码，使局部功能的修改牵动全局。</a:t>
            </a:r>
          </a:p>
        </p:txBody>
      </p:sp>
    </p:spTree>
    <p:extLst>
      <p:ext uri="{BB962C8B-B14F-4D97-AF65-F5344CB8AC3E}">
        <p14:creationId xmlns:p14="http://schemas.microsoft.com/office/powerpoint/2010/main" val="183229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0">
                                            <p:txEl>
                                              <p:pRg st="0" end="0"/>
                                            </p:txEl>
                                          </p:spTgt>
                                        </p:tgtEl>
                                        <p:attrNameLst>
                                          <p:attrName>style.visibility</p:attrName>
                                        </p:attrNameLst>
                                      </p:cBhvr>
                                      <p:to>
                                        <p:strVal val="visible"/>
                                      </p:to>
                                    </p:set>
                                    <p:animEffect transition="in" filter="blinds(horizontal)">
                                      <p:cBhvr>
                                        <p:cTn id="12"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4</a:t>
            </a:r>
            <a:r>
              <a:rPr lang="zh-CN" altLang="en-US" dirty="0"/>
              <a:t>）过程性内聚 </a:t>
            </a:r>
            <a:r>
              <a:rPr lang="en-US" altLang="zh-CN" dirty="0"/>
              <a:t>Procedural Cohesion</a:t>
            </a:r>
          </a:p>
        </p:txBody>
      </p:sp>
      <p:sp>
        <p:nvSpPr>
          <p:cNvPr id="3" name="内容占位符 2"/>
          <p:cNvSpPr>
            <a:spLocks noGrp="1"/>
          </p:cNvSpPr>
          <p:nvPr>
            <p:ph idx="1"/>
          </p:nvPr>
        </p:nvSpPr>
        <p:spPr>
          <a:xfrm>
            <a:off x="598487" y="4178299"/>
            <a:ext cx="7920037" cy="1862015"/>
          </a:xfrm>
        </p:spPr>
        <p:txBody>
          <a:bodyPr/>
          <a:lstStyle/>
          <a:p>
            <a:r>
              <a:rPr lang="zh-CN" altLang="en-US" dirty="0"/>
              <a:t>模块的各个成分</a:t>
            </a:r>
            <a:r>
              <a:rPr lang="zh-CN" altLang="en-US" dirty="0">
                <a:solidFill>
                  <a:srgbClr val="0000FF"/>
                </a:solidFill>
              </a:rPr>
              <a:t>处理动作是相关的，而且必须以特定次序执行 </a:t>
            </a:r>
            <a:r>
              <a:rPr lang="en-US" altLang="zh-CN" dirty="0"/>
              <a:t>(</a:t>
            </a:r>
            <a:r>
              <a:rPr lang="zh-CN" altLang="en-US" dirty="0"/>
              <a:t>即：把几个依次调用过程放在一起</a:t>
            </a:r>
            <a:r>
              <a:rPr lang="en-US" altLang="zh-CN" dirty="0"/>
              <a:t>, </a:t>
            </a:r>
            <a:r>
              <a:rPr lang="zh-CN" altLang="en-US" dirty="0"/>
              <a:t>但一个过程的输出并不一定是下一个过程的输入</a:t>
            </a:r>
            <a:r>
              <a:rPr lang="en-US" altLang="zh-CN" dirty="0"/>
              <a:t>).</a:t>
            </a:r>
            <a:endParaRPr lang="zh-CN" altLang="en-US" dirty="0"/>
          </a:p>
          <a:p>
            <a:endParaRPr lang="zh-CN" altLang="en-US" dirty="0"/>
          </a:p>
          <a:p>
            <a:endParaRPr lang="zh-CN" altLang="en-US" dirty="0"/>
          </a:p>
        </p:txBody>
      </p:sp>
      <p:grpSp>
        <p:nvGrpSpPr>
          <p:cNvPr id="6" name="组合 5"/>
          <p:cNvGrpSpPr/>
          <p:nvPr/>
        </p:nvGrpSpPr>
        <p:grpSpPr>
          <a:xfrm>
            <a:off x="1211261" y="1499394"/>
            <a:ext cx="3043238" cy="2305050"/>
            <a:chOff x="1211261" y="1499394"/>
            <a:chExt cx="3043238" cy="2305050"/>
          </a:xfrm>
        </p:grpSpPr>
        <p:sp>
          <p:nvSpPr>
            <p:cNvPr id="16" name="Rectangle 4"/>
            <p:cNvSpPr>
              <a:spLocks noChangeArrowheads="1"/>
            </p:cNvSpPr>
            <p:nvPr/>
          </p:nvSpPr>
          <p:spPr bwMode="auto">
            <a:xfrm>
              <a:off x="1211261" y="1499394"/>
              <a:ext cx="1293813" cy="831850"/>
            </a:xfrm>
            <a:prstGeom prst="rect">
              <a:avLst/>
            </a:prstGeom>
            <a:solidFill>
              <a:srgbClr val="CCFFFF"/>
            </a:solidFill>
            <a:ln w="9525">
              <a:solidFill>
                <a:srgbClr val="000000"/>
              </a:solidFill>
              <a:miter lim="800000"/>
              <a:headEnd/>
              <a:tailEnd/>
            </a:ln>
          </p:spPr>
          <p:txBody>
            <a:bodyPr lIns="92075" tIns="46038" rIns="92075" bIns="46038">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rPr>
                <a:t>读入</a:t>
              </a:r>
            </a:p>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rPr>
                <a:t>成绩单</a:t>
              </a:r>
            </a:p>
          </p:txBody>
        </p:sp>
        <p:sp>
          <p:nvSpPr>
            <p:cNvPr id="17" name="Rectangle 6"/>
            <p:cNvSpPr>
              <a:spLocks noChangeArrowheads="1"/>
            </p:cNvSpPr>
            <p:nvPr/>
          </p:nvSpPr>
          <p:spPr bwMode="auto">
            <a:xfrm>
              <a:off x="2960686" y="1499394"/>
              <a:ext cx="1293813" cy="723900"/>
            </a:xfrm>
            <a:prstGeom prst="rect">
              <a:avLst/>
            </a:prstGeom>
            <a:solidFill>
              <a:srgbClr val="CC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rPr>
                <a:t>审查</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rPr>
                <a:t>成绩单</a:t>
              </a:r>
            </a:p>
          </p:txBody>
        </p:sp>
        <p:sp>
          <p:nvSpPr>
            <p:cNvPr id="18" name="Rectangle 7"/>
            <p:cNvSpPr>
              <a:spLocks noChangeArrowheads="1"/>
            </p:cNvSpPr>
            <p:nvPr/>
          </p:nvSpPr>
          <p:spPr bwMode="auto">
            <a:xfrm>
              <a:off x="1590674" y="3015457"/>
              <a:ext cx="2433637" cy="788987"/>
            </a:xfrm>
            <a:prstGeom prst="rect">
              <a:avLst/>
            </a:prstGeom>
            <a:solidFill>
              <a:srgbClr val="FFFF99"/>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rPr>
                <a:t>读入并审查</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rPr>
                <a:t>成绩单模块</a:t>
              </a:r>
            </a:p>
          </p:txBody>
        </p:sp>
        <p:sp>
          <p:nvSpPr>
            <p:cNvPr id="19" name="AutoShape 10"/>
            <p:cNvSpPr>
              <a:spLocks/>
            </p:cNvSpPr>
            <p:nvPr/>
          </p:nvSpPr>
          <p:spPr bwMode="auto">
            <a:xfrm rot="5400000">
              <a:off x="2440780" y="1592263"/>
              <a:ext cx="658813" cy="2054225"/>
            </a:xfrm>
            <a:prstGeom prst="rightBrace">
              <a:avLst>
                <a:gd name="adj1" fmla="val 25984"/>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32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4" name="AutoShape 15"/>
            <p:cNvSpPr>
              <a:spLocks noChangeArrowheads="1"/>
            </p:cNvSpPr>
            <p:nvPr/>
          </p:nvSpPr>
          <p:spPr bwMode="auto">
            <a:xfrm>
              <a:off x="2579686" y="1762919"/>
              <a:ext cx="306388" cy="131763"/>
            </a:xfrm>
            <a:prstGeom prst="rightArrow">
              <a:avLst>
                <a:gd name="adj1" fmla="val 50000"/>
                <a:gd name="adj2" fmla="val 58132"/>
              </a:avLst>
            </a:prstGeom>
            <a:solidFill>
              <a:srgbClr val="CCFFFF"/>
            </a:solidFill>
            <a:ln w="9525">
              <a:solidFill>
                <a:srgbClr val="D60093"/>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endParaRPr lang="zh-CN" altLang="zh-CN" sz="3200" b="0">
                <a:solidFill>
                  <a:srgbClr val="000000"/>
                </a:solidFill>
                <a:latin typeface="华文细黑" panose="02010600040101010101" pitchFamily="2" charset="-122"/>
                <a:ea typeface="华文细黑" panose="02010600040101010101" pitchFamily="2" charset="-122"/>
              </a:endParaRPr>
            </a:p>
          </p:txBody>
        </p:sp>
      </p:grpSp>
      <p:grpSp>
        <p:nvGrpSpPr>
          <p:cNvPr id="7" name="组合 6"/>
          <p:cNvGrpSpPr/>
          <p:nvPr/>
        </p:nvGrpSpPr>
        <p:grpSpPr>
          <a:xfrm>
            <a:off x="4786311" y="1499394"/>
            <a:ext cx="3119438" cy="2305050"/>
            <a:chOff x="4786311" y="1499394"/>
            <a:chExt cx="3119438" cy="2305050"/>
          </a:xfrm>
        </p:grpSpPr>
        <p:sp>
          <p:nvSpPr>
            <p:cNvPr id="20" name="Rectangle 11"/>
            <p:cNvSpPr>
              <a:spLocks noChangeArrowheads="1"/>
            </p:cNvSpPr>
            <p:nvPr/>
          </p:nvSpPr>
          <p:spPr bwMode="auto">
            <a:xfrm>
              <a:off x="4786311" y="1499394"/>
              <a:ext cx="1293813" cy="723900"/>
            </a:xfrm>
            <a:prstGeom prst="rect">
              <a:avLst/>
            </a:prstGeom>
            <a:solidFill>
              <a:srgbClr val="CC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rPr>
                <a:t>统计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rPr>
                <a:t>成绩 </a:t>
              </a:r>
            </a:p>
          </p:txBody>
        </p:sp>
        <p:sp>
          <p:nvSpPr>
            <p:cNvPr id="21" name="Rectangle 12"/>
            <p:cNvSpPr>
              <a:spLocks noChangeArrowheads="1"/>
            </p:cNvSpPr>
            <p:nvPr/>
          </p:nvSpPr>
          <p:spPr bwMode="auto">
            <a:xfrm>
              <a:off x="6689724" y="1499394"/>
              <a:ext cx="1216025" cy="723900"/>
            </a:xfrm>
            <a:prstGeom prst="rect">
              <a:avLst/>
            </a:prstGeom>
            <a:solidFill>
              <a:srgbClr val="CC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rPr>
                <a:t>打印</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rPr>
                <a:t>成绩</a:t>
              </a:r>
            </a:p>
          </p:txBody>
        </p:sp>
        <p:sp>
          <p:nvSpPr>
            <p:cNvPr id="22" name="Rectangle 13"/>
            <p:cNvSpPr>
              <a:spLocks noChangeArrowheads="1"/>
            </p:cNvSpPr>
            <p:nvPr/>
          </p:nvSpPr>
          <p:spPr bwMode="auto">
            <a:xfrm>
              <a:off x="5167311" y="3015457"/>
              <a:ext cx="2359025" cy="788987"/>
            </a:xfrm>
            <a:prstGeom prst="rect">
              <a:avLst/>
            </a:prstGeom>
            <a:solidFill>
              <a:srgbClr val="FFFF00"/>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rPr>
                <a:t>统计并打印</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rPr>
                <a:t>成绩单模块</a:t>
              </a:r>
            </a:p>
          </p:txBody>
        </p:sp>
        <p:sp>
          <p:nvSpPr>
            <p:cNvPr id="23" name="AutoShape 14"/>
            <p:cNvSpPr>
              <a:spLocks/>
            </p:cNvSpPr>
            <p:nvPr/>
          </p:nvSpPr>
          <p:spPr bwMode="auto">
            <a:xfrm rot="5400000">
              <a:off x="6017417" y="1592263"/>
              <a:ext cx="658813" cy="2054225"/>
            </a:xfrm>
            <a:prstGeom prst="rightBrace">
              <a:avLst>
                <a:gd name="adj1" fmla="val 25984"/>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32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5" name="AutoShape 16"/>
            <p:cNvSpPr>
              <a:spLocks noChangeArrowheads="1"/>
            </p:cNvSpPr>
            <p:nvPr/>
          </p:nvSpPr>
          <p:spPr bwMode="auto">
            <a:xfrm>
              <a:off x="6232524" y="1762919"/>
              <a:ext cx="306387" cy="131763"/>
            </a:xfrm>
            <a:prstGeom prst="rightArrow">
              <a:avLst>
                <a:gd name="adj1" fmla="val 50000"/>
                <a:gd name="adj2" fmla="val 58132"/>
              </a:avLst>
            </a:prstGeom>
            <a:solidFill>
              <a:srgbClr val="CCFFFF"/>
            </a:solidFill>
            <a:ln w="9525">
              <a:solidFill>
                <a:srgbClr val="D60093"/>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endParaRPr lang="zh-CN" altLang="zh-CN" sz="3200" b="0">
                <a:solidFill>
                  <a:srgbClr val="000000"/>
                </a:solidFill>
                <a:latin typeface="华文细黑" panose="02010600040101010101" pitchFamily="2" charset="-122"/>
                <a:ea typeface="华文细黑" panose="02010600040101010101" pitchFamily="2" charset="-122"/>
              </a:endParaRPr>
            </a:p>
          </p:txBody>
        </p:sp>
      </p:grpSp>
    </p:spTree>
    <p:extLst>
      <p:ext uri="{BB962C8B-B14F-4D97-AF65-F5344CB8AC3E}">
        <p14:creationId xmlns:p14="http://schemas.microsoft.com/office/powerpoint/2010/main" val="360926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563" y="333375"/>
            <a:ext cx="8907462" cy="792163"/>
          </a:xfrm>
        </p:spPr>
        <p:txBody>
          <a:bodyPr/>
          <a:lstStyle/>
          <a:p>
            <a:r>
              <a:rPr lang="zh-CN" altLang="en-US" dirty="0"/>
              <a:t>（</a:t>
            </a:r>
            <a:r>
              <a:rPr lang="en-US" altLang="zh-CN" dirty="0"/>
              <a:t>5</a:t>
            </a:r>
            <a:r>
              <a:rPr lang="zh-CN" altLang="en-US" dirty="0"/>
              <a:t>）通讯性内聚 </a:t>
            </a:r>
            <a:r>
              <a:rPr lang="en-US" altLang="zh-CN" dirty="0"/>
              <a:t>Communicational Cohesion</a:t>
            </a:r>
          </a:p>
        </p:txBody>
      </p:sp>
      <p:sp>
        <p:nvSpPr>
          <p:cNvPr id="3" name="内容占位符 2"/>
          <p:cNvSpPr>
            <a:spLocks noGrp="1"/>
          </p:cNvSpPr>
          <p:nvPr>
            <p:ph idx="1"/>
          </p:nvPr>
        </p:nvSpPr>
        <p:spPr>
          <a:xfrm>
            <a:off x="598487" y="1460500"/>
            <a:ext cx="7920037" cy="977900"/>
          </a:xfrm>
        </p:spPr>
        <p:txBody>
          <a:bodyPr/>
          <a:lstStyle/>
          <a:p>
            <a:r>
              <a:rPr lang="zh-CN" altLang="en-US" dirty="0"/>
              <a:t>模块内各部分操作访问</a:t>
            </a:r>
            <a:r>
              <a:rPr lang="zh-CN" altLang="en-US" dirty="0" smtClean="0"/>
              <a:t>相同数据</a:t>
            </a:r>
            <a:r>
              <a:rPr lang="zh-CN" altLang="en-US" dirty="0"/>
              <a:t>，除此之外，再无任何关系。</a:t>
            </a:r>
            <a:endParaRPr lang="zh-CN" altLang="en-US" dirty="0">
              <a:latin typeface="楷体" panose="02010609060101010101" pitchFamily="49" charset="-122"/>
              <a:ea typeface="楷体" panose="02010609060101010101" pitchFamily="49" charset="-122"/>
            </a:endParaRPr>
          </a:p>
          <a:p>
            <a:endParaRPr lang="zh-CN" altLang="en-US" dirty="0"/>
          </a:p>
          <a:p>
            <a:endParaRPr lang="zh-CN" altLang="en-US" dirty="0"/>
          </a:p>
          <a:p>
            <a:endParaRPr lang="zh-CN" altLang="en-US" dirty="0"/>
          </a:p>
          <a:p>
            <a:endParaRPr lang="zh-CN" altLang="en-US" dirty="0"/>
          </a:p>
        </p:txBody>
      </p:sp>
      <p:grpSp>
        <p:nvGrpSpPr>
          <p:cNvPr id="15" name="Group 16"/>
          <p:cNvGrpSpPr>
            <a:grpSpLocks/>
          </p:cNvGrpSpPr>
          <p:nvPr/>
        </p:nvGrpSpPr>
        <p:grpSpPr bwMode="auto">
          <a:xfrm>
            <a:off x="922336" y="2673350"/>
            <a:ext cx="3455988" cy="3195638"/>
            <a:chOff x="3515" y="1797"/>
            <a:chExt cx="2177" cy="2359"/>
          </a:xfrm>
        </p:grpSpPr>
        <p:sp>
          <p:nvSpPr>
            <p:cNvPr id="26" name="Rectangle 17"/>
            <p:cNvSpPr>
              <a:spLocks noChangeArrowheads="1"/>
            </p:cNvSpPr>
            <p:nvPr/>
          </p:nvSpPr>
          <p:spPr bwMode="auto">
            <a:xfrm>
              <a:off x="3515" y="1797"/>
              <a:ext cx="1134" cy="2359"/>
            </a:xfrm>
            <a:prstGeom prst="rect">
              <a:avLst/>
            </a:prstGeom>
            <a:solidFill>
              <a:srgbClr val="FFCC99"/>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7" name="Oval 18"/>
            <p:cNvSpPr>
              <a:spLocks noChangeArrowheads="1"/>
            </p:cNvSpPr>
            <p:nvPr/>
          </p:nvSpPr>
          <p:spPr bwMode="auto">
            <a:xfrm>
              <a:off x="3765" y="1888"/>
              <a:ext cx="635" cy="499"/>
            </a:xfrm>
            <a:prstGeom prst="ellipse">
              <a:avLst/>
            </a:prstGeom>
            <a:solidFill>
              <a:srgbClr val="FFFFFF"/>
            </a:solidFill>
            <a:ln w="9525">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删除</a:t>
              </a:r>
            </a:p>
          </p:txBody>
        </p:sp>
        <p:sp>
          <p:nvSpPr>
            <p:cNvPr id="28" name="Oval 19"/>
            <p:cNvSpPr>
              <a:spLocks noChangeArrowheads="1"/>
            </p:cNvSpPr>
            <p:nvPr/>
          </p:nvSpPr>
          <p:spPr bwMode="auto">
            <a:xfrm>
              <a:off x="3765" y="2995"/>
              <a:ext cx="635" cy="499"/>
            </a:xfrm>
            <a:prstGeom prst="ellipse">
              <a:avLst/>
            </a:prstGeom>
            <a:solidFill>
              <a:srgbClr val="FFFFFF"/>
            </a:solidFill>
            <a:ln w="9525">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修改</a:t>
              </a:r>
            </a:p>
          </p:txBody>
        </p:sp>
        <p:sp>
          <p:nvSpPr>
            <p:cNvPr id="29" name="Oval 20"/>
            <p:cNvSpPr>
              <a:spLocks noChangeArrowheads="1"/>
            </p:cNvSpPr>
            <p:nvPr/>
          </p:nvSpPr>
          <p:spPr bwMode="auto">
            <a:xfrm>
              <a:off x="3765" y="2441"/>
              <a:ext cx="635" cy="499"/>
            </a:xfrm>
            <a:prstGeom prst="ellipse">
              <a:avLst/>
            </a:prstGeom>
            <a:solidFill>
              <a:srgbClr val="FFFFFF"/>
            </a:solidFill>
            <a:ln w="9525">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新建</a:t>
              </a:r>
            </a:p>
          </p:txBody>
        </p:sp>
        <p:sp>
          <p:nvSpPr>
            <p:cNvPr id="30" name="Oval 21"/>
            <p:cNvSpPr>
              <a:spLocks noChangeArrowheads="1"/>
            </p:cNvSpPr>
            <p:nvPr/>
          </p:nvSpPr>
          <p:spPr bwMode="auto">
            <a:xfrm>
              <a:off x="3765" y="3549"/>
              <a:ext cx="635" cy="499"/>
            </a:xfrm>
            <a:prstGeom prst="ellipse">
              <a:avLst/>
            </a:prstGeom>
            <a:solidFill>
              <a:srgbClr val="FFFFFF"/>
            </a:solidFill>
            <a:ln w="9525">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查询</a:t>
              </a:r>
            </a:p>
          </p:txBody>
        </p:sp>
        <p:grpSp>
          <p:nvGrpSpPr>
            <p:cNvPr id="31" name="Group 22"/>
            <p:cNvGrpSpPr>
              <a:grpSpLocks/>
            </p:cNvGrpSpPr>
            <p:nvPr/>
          </p:nvGrpSpPr>
          <p:grpSpPr bwMode="auto">
            <a:xfrm>
              <a:off x="4830" y="2800"/>
              <a:ext cx="862" cy="338"/>
              <a:chOff x="2018" y="3104"/>
              <a:chExt cx="862" cy="338"/>
            </a:xfrm>
          </p:grpSpPr>
          <p:sp>
            <p:nvSpPr>
              <p:cNvPr id="36" name="Line 23"/>
              <p:cNvSpPr>
                <a:spLocks noChangeShapeType="1"/>
              </p:cNvSpPr>
              <p:nvPr/>
            </p:nvSpPr>
            <p:spPr bwMode="auto">
              <a:xfrm>
                <a:off x="2018" y="3113"/>
                <a:ext cx="8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7" name="Line 24"/>
              <p:cNvSpPr>
                <a:spLocks noChangeShapeType="1"/>
              </p:cNvSpPr>
              <p:nvPr/>
            </p:nvSpPr>
            <p:spPr bwMode="auto">
              <a:xfrm>
                <a:off x="2018" y="3430"/>
                <a:ext cx="8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8" name="Text Box 25"/>
              <p:cNvSpPr txBox="1">
                <a:spLocks noChangeArrowheads="1"/>
              </p:cNvSpPr>
              <p:nvPr/>
            </p:nvSpPr>
            <p:spPr bwMode="auto">
              <a:xfrm>
                <a:off x="2245" y="3104"/>
                <a:ext cx="50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文件</a:t>
                </a:r>
              </a:p>
            </p:txBody>
          </p:sp>
        </p:grpSp>
        <p:sp>
          <p:nvSpPr>
            <p:cNvPr id="32" name="Freeform 26"/>
            <p:cNvSpPr>
              <a:spLocks/>
            </p:cNvSpPr>
            <p:nvPr/>
          </p:nvSpPr>
          <p:spPr bwMode="auto">
            <a:xfrm>
              <a:off x="4398" y="2115"/>
              <a:ext cx="1067" cy="680"/>
            </a:xfrm>
            <a:custGeom>
              <a:avLst/>
              <a:gdLst>
                <a:gd name="T0" fmla="*/ 0 w 726"/>
                <a:gd name="T1" fmla="*/ 0 h 680"/>
                <a:gd name="T2" fmla="*/ 667 w 726"/>
                <a:gd name="T3" fmla="*/ 181 h 680"/>
                <a:gd name="T4" fmla="*/ 1067 w 726"/>
                <a:gd name="T5" fmla="*/ 680 h 680"/>
                <a:gd name="T6" fmla="*/ 0 60000 65536"/>
                <a:gd name="T7" fmla="*/ 0 60000 65536"/>
                <a:gd name="T8" fmla="*/ 0 60000 65536"/>
                <a:gd name="T9" fmla="*/ 0 w 726"/>
                <a:gd name="T10" fmla="*/ 0 h 680"/>
                <a:gd name="T11" fmla="*/ 726 w 726"/>
                <a:gd name="T12" fmla="*/ 680 h 680"/>
              </a:gdLst>
              <a:ahLst/>
              <a:cxnLst>
                <a:cxn ang="T6">
                  <a:pos x="T0" y="T1"/>
                </a:cxn>
                <a:cxn ang="T7">
                  <a:pos x="T2" y="T3"/>
                </a:cxn>
                <a:cxn ang="T8">
                  <a:pos x="T4" y="T5"/>
                </a:cxn>
              </a:cxnLst>
              <a:rect l="T9" t="T10" r="T11" b="T12"/>
              <a:pathLst>
                <a:path w="726" h="680">
                  <a:moveTo>
                    <a:pt x="0" y="0"/>
                  </a:moveTo>
                  <a:cubicBezTo>
                    <a:pt x="166" y="34"/>
                    <a:pt x="333" y="68"/>
                    <a:pt x="454" y="181"/>
                  </a:cubicBezTo>
                  <a:cubicBezTo>
                    <a:pt x="575" y="294"/>
                    <a:pt x="650" y="487"/>
                    <a:pt x="726" y="680"/>
                  </a:cubicBez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3" name="Freeform 27"/>
            <p:cNvSpPr>
              <a:spLocks/>
            </p:cNvSpPr>
            <p:nvPr/>
          </p:nvSpPr>
          <p:spPr bwMode="auto">
            <a:xfrm>
              <a:off x="4391" y="2659"/>
              <a:ext cx="666" cy="136"/>
            </a:xfrm>
            <a:custGeom>
              <a:avLst/>
              <a:gdLst>
                <a:gd name="T0" fmla="*/ 0 w 726"/>
                <a:gd name="T1" fmla="*/ 0 h 680"/>
                <a:gd name="T2" fmla="*/ 416 w 726"/>
                <a:gd name="T3" fmla="*/ 36 h 680"/>
                <a:gd name="T4" fmla="*/ 666 w 726"/>
                <a:gd name="T5" fmla="*/ 136 h 680"/>
                <a:gd name="T6" fmla="*/ 0 60000 65536"/>
                <a:gd name="T7" fmla="*/ 0 60000 65536"/>
                <a:gd name="T8" fmla="*/ 0 60000 65536"/>
                <a:gd name="T9" fmla="*/ 0 w 726"/>
                <a:gd name="T10" fmla="*/ 0 h 680"/>
                <a:gd name="T11" fmla="*/ 726 w 726"/>
                <a:gd name="T12" fmla="*/ 680 h 680"/>
              </a:gdLst>
              <a:ahLst/>
              <a:cxnLst>
                <a:cxn ang="T6">
                  <a:pos x="T0" y="T1"/>
                </a:cxn>
                <a:cxn ang="T7">
                  <a:pos x="T2" y="T3"/>
                </a:cxn>
                <a:cxn ang="T8">
                  <a:pos x="T4" y="T5"/>
                </a:cxn>
              </a:cxnLst>
              <a:rect l="T9" t="T10" r="T11" b="T12"/>
              <a:pathLst>
                <a:path w="726" h="680">
                  <a:moveTo>
                    <a:pt x="0" y="0"/>
                  </a:moveTo>
                  <a:cubicBezTo>
                    <a:pt x="166" y="34"/>
                    <a:pt x="333" y="68"/>
                    <a:pt x="454" y="181"/>
                  </a:cubicBezTo>
                  <a:cubicBezTo>
                    <a:pt x="575" y="294"/>
                    <a:pt x="650" y="487"/>
                    <a:pt x="726" y="680"/>
                  </a:cubicBez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4" name="Freeform 28"/>
            <p:cNvSpPr>
              <a:spLocks/>
            </p:cNvSpPr>
            <p:nvPr/>
          </p:nvSpPr>
          <p:spPr bwMode="auto">
            <a:xfrm flipV="1">
              <a:off x="4422" y="3123"/>
              <a:ext cx="1067" cy="680"/>
            </a:xfrm>
            <a:custGeom>
              <a:avLst/>
              <a:gdLst>
                <a:gd name="T0" fmla="*/ 0 w 726"/>
                <a:gd name="T1" fmla="*/ 0 h 680"/>
                <a:gd name="T2" fmla="*/ 667 w 726"/>
                <a:gd name="T3" fmla="*/ 181 h 680"/>
                <a:gd name="T4" fmla="*/ 1067 w 726"/>
                <a:gd name="T5" fmla="*/ 680 h 680"/>
                <a:gd name="T6" fmla="*/ 0 60000 65536"/>
                <a:gd name="T7" fmla="*/ 0 60000 65536"/>
                <a:gd name="T8" fmla="*/ 0 60000 65536"/>
                <a:gd name="T9" fmla="*/ 0 w 726"/>
                <a:gd name="T10" fmla="*/ 0 h 680"/>
                <a:gd name="T11" fmla="*/ 726 w 726"/>
                <a:gd name="T12" fmla="*/ 680 h 680"/>
              </a:gdLst>
              <a:ahLst/>
              <a:cxnLst>
                <a:cxn ang="T6">
                  <a:pos x="T0" y="T1"/>
                </a:cxn>
                <a:cxn ang="T7">
                  <a:pos x="T2" y="T3"/>
                </a:cxn>
                <a:cxn ang="T8">
                  <a:pos x="T4" y="T5"/>
                </a:cxn>
              </a:cxnLst>
              <a:rect l="T9" t="T10" r="T11" b="T12"/>
              <a:pathLst>
                <a:path w="726" h="680">
                  <a:moveTo>
                    <a:pt x="0" y="0"/>
                  </a:moveTo>
                  <a:cubicBezTo>
                    <a:pt x="166" y="34"/>
                    <a:pt x="333" y="68"/>
                    <a:pt x="454" y="181"/>
                  </a:cubicBezTo>
                  <a:cubicBezTo>
                    <a:pt x="575" y="294"/>
                    <a:pt x="650" y="487"/>
                    <a:pt x="726" y="680"/>
                  </a:cubicBez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5" name="Freeform 29"/>
            <p:cNvSpPr>
              <a:spLocks/>
            </p:cNvSpPr>
            <p:nvPr/>
          </p:nvSpPr>
          <p:spPr bwMode="auto">
            <a:xfrm flipV="1">
              <a:off x="4412" y="3137"/>
              <a:ext cx="666" cy="136"/>
            </a:xfrm>
            <a:custGeom>
              <a:avLst/>
              <a:gdLst>
                <a:gd name="T0" fmla="*/ 0 w 726"/>
                <a:gd name="T1" fmla="*/ 0 h 680"/>
                <a:gd name="T2" fmla="*/ 416 w 726"/>
                <a:gd name="T3" fmla="*/ 36 h 680"/>
                <a:gd name="T4" fmla="*/ 666 w 726"/>
                <a:gd name="T5" fmla="*/ 136 h 680"/>
                <a:gd name="T6" fmla="*/ 0 60000 65536"/>
                <a:gd name="T7" fmla="*/ 0 60000 65536"/>
                <a:gd name="T8" fmla="*/ 0 60000 65536"/>
                <a:gd name="T9" fmla="*/ 0 w 726"/>
                <a:gd name="T10" fmla="*/ 0 h 680"/>
                <a:gd name="T11" fmla="*/ 726 w 726"/>
                <a:gd name="T12" fmla="*/ 680 h 680"/>
              </a:gdLst>
              <a:ahLst/>
              <a:cxnLst>
                <a:cxn ang="T6">
                  <a:pos x="T0" y="T1"/>
                </a:cxn>
                <a:cxn ang="T7">
                  <a:pos x="T2" y="T3"/>
                </a:cxn>
                <a:cxn ang="T8">
                  <a:pos x="T4" y="T5"/>
                </a:cxn>
              </a:cxnLst>
              <a:rect l="T9" t="T10" r="T11" b="T12"/>
              <a:pathLst>
                <a:path w="726" h="680">
                  <a:moveTo>
                    <a:pt x="0" y="0"/>
                  </a:moveTo>
                  <a:cubicBezTo>
                    <a:pt x="166" y="34"/>
                    <a:pt x="333" y="68"/>
                    <a:pt x="454" y="181"/>
                  </a:cubicBezTo>
                  <a:cubicBezTo>
                    <a:pt x="575" y="294"/>
                    <a:pt x="650" y="487"/>
                    <a:pt x="726" y="680"/>
                  </a:cubicBez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grpSp>
        <p:nvGrpSpPr>
          <p:cNvPr id="39" name="Group 30"/>
          <p:cNvGrpSpPr>
            <a:grpSpLocks/>
          </p:cNvGrpSpPr>
          <p:nvPr/>
        </p:nvGrpSpPr>
        <p:grpSpPr bwMode="auto">
          <a:xfrm>
            <a:off x="3802061" y="2628900"/>
            <a:ext cx="4392613" cy="2133600"/>
            <a:chOff x="521" y="2750"/>
            <a:chExt cx="2495" cy="1344"/>
          </a:xfrm>
        </p:grpSpPr>
        <p:sp>
          <p:nvSpPr>
            <p:cNvPr id="40" name="Oval 31"/>
            <p:cNvSpPr>
              <a:spLocks noChangeArrowheads="1"/>
            </p:cNvSpPr>
            <p:nvPr/>
          </p:nvSpPr>
          <p:spPr bwMode="auto">
            <a:xfrm>
              <a:off x="521" y="2750"/>
              <a:ext cx="1089" cy="454"/>
            </a:xfrm>
            <a:prstGeom prst="ellipse">
              <a:avLst/>
            </a:prstGeom>
            <a:solidFill>
              <a:srgbClr val="FFFFFF"/>
            </a:solidFill>
            <a:ln w="9525">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endParaRPr>
            </a:p>
          </p:txBody>
        </p:sp>
        <p:sp>
          <p:nvSpPr>
            <p:cNvPr id="41" name="Oval 32"/>
            <p:cNvSpPr>
              <a:spLocks noChangeArrowheads="1"/>
            </p:cNvSpPr>
            <p:nvPr/>
          </p:nvSpPr>
          <p:spPr bwMode="auto">
            <a:xfrm>
              <a:off x="1927" y="2750"/>
              <a:ext cx="1089" cy="454"/>
            </a:xfrm>
            <a:prstGeom prst="ellipse">
              <a:avLst/>
            </a:prstGeom>
            <a:solidFill>
              <a:srgbClr val="FFFFFF"/>
            </a:solidFill>
            <a:ln w="9525">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endParaRPr>
            </a:p>
          </p:txBody>
        </p:sp>
        <p:sp>
          <p:nvSpPr>
            <p:cNvPr id="42" name="AutoShape 33"/>
            <p:cNvSpPr>
              <a:spLocks noChangeArrowheads="1"/>
            </p:cNvSpPr>
            <p:nvPr/>
          </p:nvSpPr>
          <p:spPr bwMode="auto">
            <a:xfrm>
              <a:off x="1429" y="3386"/>
              <a:ext cx="725" cy="708"/>
            </a:xfrm>
            <a:prstGeom prst="can">
              <a:avLst>
                <a:gd name="adj" fmla="val 25000"/>
              </a:avLst>
            </a:prstGeom>
            <a:solidFill>
              <a:srgbClr val="FFCC99"/>
            </a:solidFill>
            <a:ln w="9525">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rPr>
                <a:t>用户</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rPr>
                <a:t>信息</a:t>
              </a:r>
            </a:p>
          </p:txBody>
        </p:sp>
        <p:cxnSp>
          <p:nvCxnSpPr>
            <p:cNvPr id="43" name="AutoShape 34"/>
            <p:cNvCxnSpPr>
              <a:cxnSpLocks noChangeShapeType="1"/>
              <a:stCxn id="40" idx="4"/>
              <a:endCxn id="42" idx="2"/>
            </p:cNvCxnSpPr>
            <p:nvPr/>
          </p:nvCxnSpPr>
          <p:spPr bwMode="auto">
            <a:xfrm rot="16200000" flipH="1">
              <a:off x="980" y="3290"/>
              <a:ext cx="536" cy="363"/>
            </a:xfrm>
            <a:prstGeom prst="curvedConnector2">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44" name="AutoShape 35"/>
            <p:cNvCxnSpPr>
              <a:cxnSpLocks noChangeShapeType="1"/>
              <a:stCxn id="41" idx="4"/>
              <a:endCxn id="42" idx="4"/>
            </p:cNvCxnSpPr>
            <p:nvPr/>
          </p:nvCxnSpPr>
          <p:spPr bwMode="auto">
            <a:xfrm rot="5400000">
              <a:off x="2045" y="3313"/>
              <a:ext cx="536" cy="318"/>
            </a:xfrm>
            <a:prstGeom prst="curvedConnector2">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
        <p:nvSpPr>
          <p:cNvPr id="45" name="Rectangle 36"/>
          <p:cNvSpPr>
            <a:spLocks noChangeArrowheads="1"/>
          </p:cNvSpPr>
          <p:nvPr/>
        </p:nvSpPr>
        <p:spPr bwMode="auto">
          <a:xfrm>
            <a:off x="4341811" y="4860925"/>
            <a:ext cx="4176713" cy="10080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342900" marR="0" lvl="0" indent="-342900" defTabSz="914400" eaLnBrk="1" fontAlgn="base" latinLnBrk="0" hangingPunct="1">
              <a:lnSpc>
                <a:spcPct val="100000"/>
              </a:lnSpc>
              <a:spcBef>
                <a:spcPct val="20000"/>
              </a:spcBef>
              <a:spcAft>
                <a:spcPct val="0"/>
              </a:spcAft>
              <a:buClr>
                <a:srgbClr val="FF3300"/>
              </a:buClr>
              <a:buSzPct val="70000"/>
              <a:buFont typeface="Wingdings" panose="05000000000000000000" pitchFamily="2" charset="2"/>
              <a:buNone/>
              <a:tabLst/>
              <a:defRPr/>
            </a:pPr>
            <a:r>
              <a:rPr kumimoji="0" lang="zh-CN" altLang="en-US" sz="2800" b="0" i="0" u="none" strike="noStrike" kern="0" cap="none" spc="0" normalizeH="0" baseline="0" noProof="0" dirty="0">
                <a:ln>
                  <a:noFill/>
                </a:ln>
                <a:solidFill>
                  <a:srgbClr val="A50021"/>
                </a:solidFill>
                <a:effectLst/>
                <a:uLnTx/>
                <a:uFillTx/>
                <a:latin typeface="华文细黑" panose="02010600040101010101" pitchFamily="2" charset="-122"/>
                <a:ea typeface="华文细黑" panose="02010600040101010101" pitchFamily="2" charset="-122"/>
              </a:rPr>
              <a:t>优点：</a:t>
            </a:r>
            <a:r>
              <a:rPr kumimoji="0" lang="zh-CN" altLang="en-US" sz="28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容易维护</a:t>
            </a:r>
            <a:r>
              <a:rPr kumimoji="0" lang="en-US" altLang="zh-CN" sz="28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a:t>
            </a:r>
            <a:r>
              <a:rPr kumimoji="0" lang="zh-CN" altLang="en-US" sz="28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易修改</a:t>
            </a:r>
          </a:p>
          <a:p>
            <a:pPr marL="342900" marR="0" lvl="0" indent="-342900" defTabSz="914400" eaLnBrk="1" fontAlgn="base" latinLnBrk="0" hangingPunct="1">
              <a:lnSpc>
                <a:spcPct val="100000"/>
              </a:lnSpc>
              <a:spcBef>
                <a:spcPct val="20000"/>
              </a:spcBef>
              <a:spcAft>
                <a:spcPct val="0"/>
              </a:spcAft>
              <a:buClr>
                <a:srgbClr val="FF3300"/>
              </a:buClr>
              <a:buSzPct val="70000"/>
              <a:buFont typeface="Wingdings" panose="05000000000000000000" pitchFamily="2" charset="2"/>
              <a:buNone/>
              <a:tabLst/>
              <a:defRPr/>
            </a:pPr>
            <a:r>
              <a:rPr kumimoji="0" lang="zh-CN" altLang="en-US" sz="2800" b="0" i="0" u="none" strike="noStrike" kern="0" cap="none" spc="0" normalizeH="0" baseline="0" noProof="0" dirty="0">
                <a:ln>
                  <a:noFill/>
                </a:ln>
                <a:solidFill>
                  <a:srgbClr val="A50021"/>
                </a:solidFill>
                <a:effectLst/>
                <a:uLnTx/>
                <a:uFillTx/>
                <a:latin typeface="华文细黑" panose="02010600040101010101" pitchFamily="2" charset="-122"/>
                <a:ea typeface="华文细黑" panose="02010600040101010101" pitchFamily="2" charset="-122"/>
              </a:rPr>
              <a:t>缺点：</a:t>
            </a:r>
            <a:r>
              <a:rPr kumimoji="0" lang="zh-CN" altLang="en-US" sz="28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难以复用</a:t>
            </a:r>
          </a:p>
        </p:txBody>
      </p:sp>
      <p:sp>
        <p:nvSpPr>
          <p:cNvPr id="46" name="Rectangle 37"/>
          <p:cNvSpPr>
            <a:spLocks noChangeArrowheads="1"/>
          </p:cNvSpPr>
          <p:nvPr/>
        </p:nvSpPr>
        <p:spPr bwMode="auto">
          <a:xfrm>
            <a:off x="3514724" y="2701925"/>
            <a:ext cx="2381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400" b="0">
                <a:solidFill>
                  <a:srgbClr val="0000FF"/>
                </a:solidFill>
                <a:latin typeface="华文细黑" panose="02010600040101010101" pitchFamily="2" charset="-122"/>
                <a:ea typeface="华文细黑" panose="02010600040101010101" pitchFamily="2" charset="-122"/>
              </a:rPr>
              <a:t>查询姓名</a:t>
            </a:r>
          </a:p>
        </p:txBody>
      </p:sp>
      <p:sp>
        <p:nvSpPr>
          <p:cNvPr id="47" name="Rectangle 38"/>
          <p:cNvSpPr>
            <a:spLocks noChangeArrowheads="1"/>
          </p:cNvSpPr>
          <p:nvPr/>
        </p:nvSpPr>
        <p:spPr bwMode="auto">
          <a:xfrm>
            <a:off x="6178549" y="2773363"/>
            <a:ext cx="202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400" b="0">
                <a:solidFill>
                  <a:srgbClr val="0000FF"/>
                </a:solidFill>
                <a:latin typeface="华文细黑" panose="02010600040101010101" pitchFamily="2" charset="-122"/>
                <a:ea typeface="华文细黑" panose="02010600040101010101" pitchFamily="2" charset="-122"/>
              </a:rPr>
              <a:t>修改电话号码</a:t>
            </a:r>
          </a:p>
        </p:txBody>
      </p:sp>
    </p:spTree>
    <p:extLst>
      <p:ext uri="{BB962C8B-B14F-4D97-AF65-F5344CB8AC3E}">
        <p14:creationId xmlns:p14="http://schemas.microsoft.com/office/powerpoint/2010/main" val="28612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blinds(horizontal)">
                                      <p:cBhvr>
                                        <p:cTn id="10" dur="500"/>
                                        <p:tgtEl>
                                          <p:spTgt spid="3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blinds(horizontal)">
                                      <p:cBhvr>
                                        <p:cTn id="13" dur="500"/>
                                        <p:tgtEl>
                                          <p:spTgt spid="4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linds(horizontal)">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blinds(horizontal)">
                                      <p:cBhvr>
                                        <p:cTn id="2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6</a:t>
            </a:r>
            <a:r>
              <a:rPr lang="zh-CN" altLang="en-US" dirty="0"/>
              <a:t>）顺序性内聚 </a:t>
            </a:r>
            <a:r>
              <a:rPr lang="en-US" altLang="zh-CN" dirty="0"/>
              <a:t>Sequential Cohesion</a:t>
            </a:r>
            <a:endParaRPr lang="zh-CN" altLang="en-US" dirty="0"/>
          </a:p>
        </p:txBody>
      </p:sp>
      <p:sp>
        <p:nvSpPr>
          <p:cNvPr id="3" name="内容占位符 2"/>
          <p:cNvSpPr>
            <a:spLocks noGrp="1"/>
          </p:cNvSpPr>
          <p:nvPr>
            <p:ph idx="1"/>
          </p:nvPr>
        </p:nvSpPr>
        <p:spPr>
          <a:xfrm>
            <a:off x="586580" y="1668462"/>
            <a:ext cx="4385471" cy="3387725"/>
          </a:xfrm>
        </p:spPr>
        <p:txBody>
          <a:bodyPr/>
          <a:lstStyle/>
          <a:p>
            <a:r>
              <a:rPr lang="zh-CN" altLang="en-US" dirty="0"/>
              <a:t>模块完成多个功能，各</a:t>
            </a:r>
            <a:r>
              <a:rPr lang="zh-CN" altLang="en-US" dirty="0" smtClean="0"/>
              <a:t>功能都</a:t>
            </a:r>
            <a:r>
              <a:rPr lang="zh-CN" altLang="en-US" dirty="0"/>
              <a:t>在同一数据结构上操作</a:t>
            </a:r>
            <a:endParaRPr lang="en-US" altLang="zh-CN" dirty="0"/>
          </a:p>
          <a:p>
            <a:r>
              <a:rPr lang="zh-CN" altLang="en-US" dirty="0"/>
              <a:t>各功能之间按顺序执行， 形成操作序列；</a:t>
            </a:r>
            <a:endParaRPr lang="en-US" altLang="zh-CN" dirty="0"/>
          </a:p>
          <a:p>
            <a:r>
              <a:rPr lang="zh-CN" altLang="en-US" dirty="0"/>
              <a:t>上一个功能的输出是下一个功能的输入；</a:t>
            </a:r>
          </a:p>
          <a:p>
            <a:endParaRPr lang="zh-CN" altLang="en-US" dirty="0"/>
          </a:p>
        </p:txBody>
      </p:sp>
      <p:grpSp>
        <p:nvGrpSpPr>
          <p:cNvPr id="4" name="Group 30"/>
          <p:cNvGrpSpPr>
            <a:grpSpLocks/>
          </p:cNvGrpSpPr>
          <p:nvPr/>
        </p:nvGrpSpPr>
        <p:grpSpPr bwMode="auto">
          <a:xfrm>
            <a:off x="4829175" y="1860550"/>
            <a:ext cx="3708400" cy="3194050"/>
            <a:chOff x="3424" y="1797"/>
            <a:chExt cx="2336" cy="2012"/>
          </a:xfrm>
        </p:grpSpPr>
        <p:sp>
          <p:nvSpPr>
            <p:cNvPr id="5" name="Rectangle 31"/>
            <p:cNvSpPr>
              <a:spLocks noChangeArrowheads="1"/>
            </p:cNvSpPr>
            <p:nvPr/>
          </p:nvSpPr>
          <p:spPr bwMode="auto">
            <a:xfrm>
              <a:off x="3969" y="1797"/>
              <a:ext cx="861"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 name="Rectangle 32"/>
            <p:cNvSpPr>
              <a:spLocks noChangeArrowheads="1"/>
            </p:cNvSpPr>
            <p:nvPr/>
          </p:nvSpPr>
          <p:spPr bwMode="auto">
            <a:xfrm>
              <a:off x="3969" y="2205"/>
              <a:ext cx="861"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7" name="Rectangle 33"/>
            <p:cNvSpPr>
              <a:spLocks noChangeArrowheads="1"/>
            </p:cNvSpPr>
            <p:nvPr/>
          </p:nvSpPr>
          <p:spPr bwMode="auto">
            <a:xfrm>
              <a:off x="3969" y="2613"/>
              <a:ext cx="861"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8" name="Rectangle 34"/>
            <p:cNvSpPr>
              <a:spLocks noChangeArrowheads="1"/>
            </p:cNvSpPr>
            <p:nvPr/>
          </p:nvSpPr>
          <p:spPr bwMode="auto">
            <a:xfrm>
              <a:off x="3923" y="3113"/>
              <a:ext cx="862"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9" name="Rectangle 35"/>
            <p:cNvSpPr>
              <a:spLocks noChangeArrowheads="1"/>
            </p:cNvSpPr>
            <p:nvPr/>
          </p:nvSpPr>
          <p:spPr bwMode="auto">
            <a:xfrm>
              <a:off x="3878" y="3521"/>
              <a:ext cx="907" cy="2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cxnSp>
          <p:nvCxnSpPr>
            <p:cNvPr id="10" name="AutoShape 36"/>
            <p:cNvCxnSpPr>
              <a:cxnSpLocks noChangeShapeType="1"/>
            </p:cNvCxnSpPr>
            <p:nvPr/>
          </p:nvCxnSpPr>
          <p:spPr bwMode="auto">
            <a:xfrm>
              <a:off x="4377" y="2069"/>
              <a:ext cx="0" cy="136"/>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1" name="AutoShape 37"/>
            <p:cNvCxnSpPr>
              <a:cxnSpLocks noChangeShapeType="1"/>
              <a:stCxn id="6" idx="2"/>
              <a:endCxn id="7" idx="0"/>
            </p:cNvCxnSpPr>
            <p:nvPr/>
          </p:nvCxnSpPr>
          <p:spPr bwMode="auto">
            <a:xfrm>
              <a:off x="4400" y="2477"/>
              <a:ext cx="0" cy="136"/>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2" name="Line 38"/>
            <p:cNvSpPr>
              <a:spLocks noChangeShapeType="1"/>
            </p:cNvSpPr>
            <p:nvPr/>
          </p:nvSpPr>
          <p:spPr bwMode="auto">
            <a:xfrm>
              <a:off x="3652" y="3021"/>
              <a:ext cx="136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3" name="AutoShape 39"/>
            <p:cNvSpPr>
              <a:spLocks/>
            </p:cNvSpPr>
            <p:nvPr/>
          </p:nvSpPr>
          <p:spPr bwMode="auto">
            <a:xfrm>
              <a:off x="4830" y="1797"/>
              <a:ext cx="182" cy="1088"/>
            </a:xfrm>
            <a:prstGeom prst="rightBrace">
              <a:avLst>
                <a:gd name="adj1" fmla="val 4981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4" name="AutoShape 40"/>
            <p:cNvSpPr>
              <a:spLocks/>
            </p:cNvSpPr>
            <p:nvPr/>
          </p:nvSpPr>
          <p:spPr bwMode="auto">
            <a:xfrm>
              <a:off x="4876" y="3158"/>
              <a:ext cx="182" cy="635"/>
            </a:xfrm>
            <a:prstGeom prst="rightBrace">
              <a:avLst>
                <a:gd name="adj1" fmla="val 29075"/>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5" name="Text Box 41"/>
            <p:cNvSpPr txBox="1">
              <a:spLocks noChangeArrowheads="1"/>
            </p:cNvSpPr>
            <p:nvPr/>
          </p:nvSpPr>
          <p:spPr bwMode="auto">
            <a:xfrm>
              <a:off x="5057" y="2205"/>
              <a:ext cx="70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顺序</a:t>
              </a: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内聚</a:t>
              </a:r>
            </a:p>
          </p:txBody>
        </p:sp>
        <p:sp>
          <p:nvSpPr>
            <p:cNvPr id="16" name="Text Box 42"/>
            <p:cNvSpPr txBox="1">
              <a:spLocks noChangeArrowheads="1"/>
            </p:cNvSpPr>
            <p:nvPr/>
          </p:nvSpPr>
          <p:spPr bwMode="auto">
            <a:xfrm>
              <a:off x="5081" y="3249"/>
              <a:ext cx="679"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顺序</a:t>
              </a: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内聚</a:t>
              </a:r>
            </a:p>
          </p:txBody>
        </p:sp>
        <p:sp>
          <p:nvSpPr>
            <p:cNvPr id="17" name="Line 43"/>
            <p:cNvSpPr>
              <a:spLocks noChangeShapeType="1"/>
            </p:cNvSpPr>
            <p:nvPr/>
          </p:nvSpPr>
          <p:spPr bwMode="auto">
            <a:xfrm>
              <a:off x="3652" y="2522"/>
              <a:ext cx="136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8" name="Rectangle 44"/>
            <p:cNvSpPr>
              <a:spLocks noChangeArrowheads="1"/>
            </p:cNvSpPr>
            <p:nvPr/>
          </p:nvSpPr>
          <p:spPr bwMode="auto">
            <a:xfrm>
              <a:off x="3696" y="1797"/>
              <a:ext cx="1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330066"/>
                  </a:solidFill>
                  <a:effectLst/>
                  <a:uLnTx/>
                  <a:uFillTx/>
                  <a:latin typeface="华文细黑" panose="02010600040101010101" pitchFamily="2" charset="-122"/>
                  <a:ea typeface="华文细黑" panose="02010600040101010101" pitchFamily="2" charset="-122"/>
                </a:rPr>
                <a:t>打开文件</a:t>
              </a:r>
            </a:p>
          </p:txBody>
        </p:sp>
        <p:sp>
          <p:nvSpPr>
            <p:cNvPr id="19" name="Rectangle 45"/>
            <p:cNvSpPr>
              <a:spLocks noChangeArrowheads="1"/>
            </p:cNvSpPr>
            <p:nvPr/>
          </p:nvSpPr>
          <p:spPr bwMode="auto">
            <a:xfrm>
              <a:off x="3560" y="2205"/>
              <a:ext cx="16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330066"/>
                  </a:solidFill>
                  <a:effectLst/>
                  <a:uLnTx/>
                  <a:uFillTx/>
                  <a:latin typeface="华文细黑" panose="02010600040101010101" pitchFamily="2" charset="-122"/>
                  <a:ea typeface="华文细黑" panose="02010600040101010101" pitchFamily="2" charset="-122"/>
                </a:rPr>
                <a:t>读文件</a:t>
              </a:r>
            </a:p>
          </p:txBody>
        </p:sp>
        <p:sp>
          <p:nvSpPr>
            <p:cNvPr id="20" name="Rectangle 46"/>
            <p:cNvSpPr>
              <a:spLocks noChangeArrowheads="1"/>
            </p:cNvSpPr>
            <p:nvPr/>
          </p:nvSpPr>
          <p:spPr bwMode="auto">
            <a:xfrm>
              <a:off x="3742" y="2614"/>
              <a:ext cx="13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330066"/>
                  </a:solidFill>
                  <a:effectLst/>
                  <a:uLnTx/>
                  <a:uFillTx/>
                  <a:latin typeface="华文细黑" panose="02010600040101010101" pitchFamily="2" charset="-122"/>
                  <a:ea typeface="华文细黑" panose="02010600040101010101" pitchFamily="2" charset="-122"/>
                </a:rPr>
                <a:t>计算</a:t>
              </a:r>
            </a:p>
          </p:txBody>
        </p:sp>
        <p:sp>
          <p:nvSpPr>
            <p:cNvPr id="21" name="Line 47"/>
            <p:cNvSpPr>
              <a:spLocks noChangeShapeType="1"/>
            </p:cNvSpPr>
            <p:nvPr/>
          </p:nvSpPr>
          <p:spPr bwMode="auto">
            <a:xfrm>
              <a:off x="4377" y="2886"/>
              <a:ext cx="0" cy="227"/>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2" name="Line 48"/>
            <p:cNvSpPr>
              <a:spLocks noChangeShapeType="1"/>
            </p:cNvSpPr>
            <p:nvPr/>
          </p:nvSpPr>
          <p:spPr bwMode="auto">
            <a:xfrm>
              <a:off x="4377" y="3385"/>
              <a:ext cx="0" cy="136"/>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3" name="Rectangle 49"/>
            <p:cNvSpPr>
              <a:spLocks noChangeArrowheads="1"/>
            </p:cNvSpPr>
            <p:nvPr/>
          </p:nvSpPr>
          <p:spPr bwMode="auto">
            <a:xfrm>
              <a:off x="3560" y="3113"/>
              <a:ext cx="16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330066"/>
                  </a:solidFill>
                  <a:effectLst/>
                  <a:uLnTx/>
                  <a:uFillTx/>
                  <a:latin typeface="华文细黑" panose="02010600040101010101" pitchFamily="2" charset="-122"/>
                  <a:ea typeface="华文细黑" panose="02010600040101010101" pitchFamily="2" charset="-122"/>
                </a:rPr>
                <a:t>输出结果</a:t>
              </a:r>
            </a:p>
          </p:txBody>
        </p:sp>
        <p:sp>
          <p:nvSpPr>
            <p:cNvPr id="24" name="Rectangle 50"/>
            <p:cNvSpPr>
              <a:spLocks noChangeArrowheads="1"/>
            </p:cNvSpPr>
            <p:nvPr/>
          </p:nvSpPr>
          <p:spPr bwMode="auto">
            <a:xfrm>
              <a:off x="3424" y="3521"/>
              <a:ext cx="1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330066"/>
                  </a:solidFill>
                  <a:effectLst/>
                  <a:uLnTx/>
                  <a:uFillTx/>
                  <a:latin typeface="华文细黑" panose="02010600040101010101" pitchFamily="2" charset="-122"/>
                  <a:ea typeface="华文细黑" panose="02010600040101010101" pitchFamily="2" charset="-122"/>
                </a:rPr>
                <a:t>关闭文件</a:t>
              </a:r>
            </a:p>
          </p:txBody>
        </p:sp>
      </p:grpSp>
    </p:spTree>
    <p:extLst>
      <p:ext uri="{BB962C8B-B14F-4D97-AF65-F5344CB8AC3E}">
        <p14:creationId xmlns:p14="http://schemas.microsoft.com/office/powerpoint/2010/main" val="219166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7</a:t>
            </a:r>
            <a:r>
              <a:rPr lang="zh-CN" altLang="en-US" dirty="0"/>
              <a:t>）功能性内聚 </a:t>
            </a:r>
            <a:r>
              <a:rPr lang="en-US" altLang="zh-CN" dirty="0"/>
              <a:t>Functional Cohesion</a:t>
            </a:r>
            <a:endParaRPr lang="zh-CN" altLang="en-US" dirty="0"/>
          </a:p>
        </p:txBody>
      </p:sp>
      <p:sp>
        <p:nvSpPr>
          <p:cNvPr id="3" name="内容占位符 2"/>
          <p:cNvSpPr>
            <a:spLocks noGrp="1"/>
          </p:cNvSpPr>
          <p:nvPr>
            <p:ph idx="1"/>
          </p:nvPr>
        </p:nvSpPr>
        <p:spPr/>
        <p:txBody>
          <a:bodyPr/>
          <a:lstStyle/>
          <a:p>
            <a:r>
              <a:rPr lang="zh-CN" altLang="en-US" dirty="0"/>
              <a:t>模块中各个部分都是为</a:t>
            </a:r>
            <a:r>
              <a:rPr lang="zh-CN" altLang="en-US" dirty="0">
                <a:solidFill>
                  <a:srgbClr val="0000FF"/>
                </a:solidFill>
              </a:rPr>
              <a:t>完成一项单一的功能</a:t>
            </a:r>
            <a:r>
              <a:rPr lang="zh-CN" altLang="en-US" dirty="0"/>
              <a:t>而协同工作。</a:t>
            </a:r>
          </a:p>
          <a:p>
            <a:r>
              <a:rPr lang="zh-CN" altLang="en-US" dirty="0"/>
              <a:t>模块只执行单一的计算并返回结果，易修改、易替换、易维护。</a:t>
            </a:r>
          </a:p>
          <a:p>
            <a:r>
              <a:rPr lang="zh-CN" altLang="en-US" dirty="0"/>
              <a:t>模块的功能只是生成特定的输出，无副作用，</a:t>
            </a:r>
            <a:r>
              <a:rPr lang="en-US" altLang="zh-CN" dirty="0"/>
              <a:t> </a:t>
            </a:r>
            <a:r>
              <a:rPr lang="zh-CN" altLang="en-US" dirty="0"/>
              <a:t>对其他模块无影响，模块的可复用性高。 </a:t>
            </a:r>
          </a:p>
          <a:p>
            <a:r>
              <a:rPr lang="zh-CN" altLang="en-US" dirty="0"/>
              <a:t>这类模块通常粒度最小，且不可分解</a:t>
            </a:r>
          </a:p>
          <a:p>
            <a:endParaRPr lang="zh-CN" altLang="en-US" dirty="0"/>
          </a:p>
        </p:txBody>
      </p:sp>
    </p:spTree>
    <p:extLst>
      <p:ext uri="{BB962C8B-B14F-4D97-AF65-F5344CB8AC3E}">
        <p14:creationId xmlns:p14="http://schemas.microsoft.com/office/powerpoint/2010/main" val="137929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sz="3600" dirty="0" smtClean="0"/>
              <a:t>5.1 </a:t>
            </a:r>
            <a:r>
              <a:rPr lang="zh-CN" altLang="en-US" dirty="0" smtClean="0">
                <a:latin typeface="+mj-ea"/>
              </a:rPr>
              <a:t>设计</a:t>
            </a:r>
            <a:r>
              <a:rPr lang="zh-CN" altLang="en-US" dirty="0">
                <a:latin typeface="+mj-ea"/>
              </a:rPr>
              <a:t>过程</a:t>
            </a:r>
          </a:p>
        </p:txBody>
      </p:sp>
      <p:grpSp>
        <p:nvGrpSpPr>
          <p:cNvPr id="4" name="组合 1462274"/>
          <p:cNvGrpSpPr>
            <a:grpSpLocks/>
          </p:cNvGrpSpPr>
          <p:nvPr/>
        </p:nvGrpSpPr>
        <p:grpSpPr bwMode="auto">
          <a:xfrm>
            <a:off x="2836069" y="2574193"/>
            <a:ext cx="3471862" cy="3194050"/>
            <a:chOff x="1824" y="633"/>
            <a:chExt cx="2834" cy="2849"/>
          </a:xfrm>
        </p:grpSpPr>
        <p:sp>
          <p:nvSpPr>
            <p:cNvPr id="6" name="Puzzle3"/>
            <p:cNvSpPr>
              <a:spLocks noEditPoints="1" noChangeArrowheads="1"/>
            </p:cNvSpPr>
            <p:nvPr/>
          </p:nvSpPr>
          <p:spPr bwMode="auto">
            <a:xfrm>
              <a:off x="3204" y="633"/>
              <a:ext cx="1114" cy="1514"/>
            </a:xfrm>
            <a:custGeom>
              <a:avLst/>
              <a:gdLst>
                <a:gd name="T0" fmla="*/ 8544 w 21600"/>
                <a:gd name="T1" fmla="*/ 21062 h 21600"/>
                <a:gd name="T2" fmla="*/ 9396 w 21600"/>
                <a:gd name="T3" fmla="*/ 20289 h 21600"/>
                <a:gd name="T4" fmla="*/ 8650 w 21600"/>
                <a:gd name="T5" fmla="*/ 19162 h 21600"/>
                <a:gd name="T6" fmla="*/ 7993 w 21600"/>
                <a:gd name="T7" fmla="*/ 17471 h 21600"/>
                <a:gd name="T8" fmla="*/ 8615 w 21600"/>
                <a:gd name="T9" fmla="*/ 16317 h 21600"/>
                <a:gd name="T10" fmla="*/ 9663 w 21600"/>
                <a:gd name="T11" fmla="*/ 15885 h 21600"/>
                <a:gd name="T12" fmla="*/ 11279 w 21600"/>
                <a:gd name="T13" fmla="*/ 15833 h 21600"/>
                <a:gd name="T14" fmla="*/ 12611 w 21600"/>
                <a:gd name="T15" fmla="*/ 16213 h 21600"/>
                <a:gd name="T16" fmla="*/ 13517 w 21600"/>
                <a:gd name="T17" fmla="*/ 17248 h 21600"/>
                <a:gd name="T18" fmla="*/ 13109 w 21600"/>
                <a:gd name="T19" fmla="*/ 18808 h 21600"/>
                <a:gd name="T20" fmla="*/ 11883 w 21600"/>
                <a:gd name="T21" fmla="*/ 20132 h 21600"/>
                <a:gd name="T22" fmla="*/ 12327 w 21600"/>
                <a:gd name="T23" fmla="*/ 20787 h 21600"/>
                <a:gd name="T24" fmla="*/ 14317 w 21600"/>
                <a:gd name="T25" fmla="*/ 21390 h 21600"/>
                <a:gd name="T26" fmla="*/ 17407 w 21600"/>
                <a:gd name="T27" fmla="*/ 21678 h 21600"/>
                <a:gd name="T28" fmla="*/ 20214 w 21600"/>
                <a:gd name="T29" fmla="*/ 21272 h 21600"/>
                <a:gd name="T30" fmla="*/ 20321 w 21600"/>
                <a:gd name="T31" fmla="*/ 19083 h 21600"/>
                <a:gd name="T32" fmla="*/ 20551 w 21600"/>
                <a:gd name="T33" fmla="*/ 15911 h 21600"/>
                <a:gd name="T34" fmla="*/ 19521 w 21600"/>
                <a:gd name="T35" fmla="*/ 15125 h 21600"/>
                <a:gd name="T36" fmla="*/ 17994 w 21600"/>
                <a:gd name="T37" fmla="*/ 15007 h 21600"/>
                <a:gd name="T38" fmla="*/ 16661 w 21600"/>
                <a:gd name="T39" fmla="*/ 15636 h 21600"/>
                <a:gd name="T40" fmla="*/ 14619 w 21600"/>
                <a:gd name="T41" fmla="*/ 15479 h 21600"/>
                <a:gd name="T42" fmla="*/ 13393 w 21600"/>
                <a:gd name="T43" fmla="*/ 14600 h 21600"/>
                <a:gd name="T44" fmla="*/ 13180 w 21600"/>
                <a:gd name="T45" fmla="*/ 13591 h 21600"/>
                <a:gd name="T46" fmla="*/ 13588 w 21600"/>
                <a:gd name="T47" fmla="*/ 12569 h 21600"/>
                <a:gd name="T48" fmla="*/ 15436 w 21600"/>
                <a:gd name="T49" fmla="*/ 11678 h 21600"/>
                <a:gd name="T50" fmla="*/ 17514 w 21600"/>
                <a:gd name="T51" fmla="*/ 11966 h 21600"/>
                <a:gd name="T52" fmla="*/ 18669 w 21600"/>
                <a:gd name="T53" fmla="*/ 12543 h 21600"/>
                <a:gd name="T54" fmla="*/ 20072 w 21600"/>
                <a:gd name="T55" fmla="*/ 12543 h 21600"/>
                <a:gd name="T56" fmla="*/ 21298 w 21600"/>
                <a:gd name="T57" fmla="*/ 12032 h 21600"/>
                <a:gd name="T58" fmla="*/ 21653 w 21600"/>
                <a:gd name="T59" fmla="*/ 10826 h 21600"/>
                <a:gd name="T60" fmla="*/ 20800 w 21600"/>
                <a:gd name="T61" fmla="*/ 7536 h 21600"/>
                <a:gd name="T62" fmla="*/ 17656 w 21600"/>
                <a:gd name="T63" fmla="*/ 7208 h 21600"/>
                <a:gd name="T64" fmla="*/ 13695 w 21600"/>
                <a:gd name="T65" fmla="*/ 6828 h 21600"/>
                <a:gd name="T66" fmla="*/ 11919 w 21600"/>
                <a:gd name="T67" fmla="*/ 5871 h 21600"/>
                <a:gd name="T68" fmla="*/ 11723 w 21600"/>
                <a:gd name="T69" fmla="*/ 4482 h 21600"/>
                <a:gd name="T70" fmla="*/ 12700 w 21600"/>
                <a:gd name="T71" fmla="*/ 3460 h 21600"/>
                <a:gd name="T72" fmla="*/ 13357 w 21600"/>
                <a:gd name="T73" fmla="*/ 1874 h 21600"/>
                <a:gd name="T74" fmla="*/ 12665 w 21600"/>
                <a:gd name="T75" fmla="*/ 616 h 21600"/>
                <a:gd name="T76" fmla="*/ 11368 w 21600"/>
                <a:gd name="T77" fmla="*/ 104 h 21600"/>
                <a:gd name="T78" fmla="*/ 9574 w 21600"/>
                <a:gd name="T79" fmla="*/ 104 h 21600"/>
                <a:gd name="T80" fmla="*/ 8277 w 21600"/>
                <a:gd name="T81" fmla="*/ 511 h 21600"/>
                <a:gd name="T82" fmla="*/ 7353 w 21600"/>
                <a:gd name="T83" fmla="*/ 1599 h 21600"/>
                <a:gd name="T84" fmla="*/ 7833 w 21600"/>
                <a:gd name="T85" fmla="*/ 3198 h 21600"/>
                <a:gd name="T86" fmla="*/ 8846 w 21600"/>
                <a:gd name="T87" fmla="*/ 4561 h 21600"/>
                <a:gd name="T88" fmla="*/ 8135 w 21600"/>
                <a:gd name="T89" fmla="*/ 5976 h 21600"/>
                <a:gd name="T90" fmla="*/ 5684 w 21600"/>
                <a:gd name="T91" fmla="*/ 6802 h 21600"/>
                <a:gd name="T92" fmla="*/ 1545 w 21600"/>
                <a:gd name="T93" fmla="*/ 6802 h 21600"/>
                <a:gd name="T94" fmla="*/ 142 w 21600"/>
                <a:gd name="T95" fmla="*/ 9869 h 21600"/>
                <a:gd name="T96" fmla="*/ 497 w 21600"/>
                <a:gd name="T97" fmla="*/ 11783 h 21600"/>
                <a:gd name="T98" fmla="*/ 2131 w 21600"/>
                <a:gd name="T99" fmla="*/ 12267 h 21600"/>
                <a:gd name="T100" fmla="*/ 3872 w 21600"/>
                <a:gd name="T101" fmla="*/ 11979 h 21600"/>
                <a:gd name="T102" fmla="*/ 5506 w 21600"/>
                <a:gd name="T103" fmla="*/ 11481 h 21600"/>
                <a:gd name="T104" fmla="*/ 7353 w 21600"/>
                <a:gd name="T105" fmla="*/ 12110 h 21600"/>
                <a:gd name="T106" fmla="*/ 8028 w 21600"/>
                <a:gd name="T107" fmla="*/ 13775 h 21600"/>
                <a:gd name="T108" fmla="*/ 6803 w 21600"/>
                <a:gd name="T109" fmla="*/ 14850 h 21600"/>
                <a:gd name="T110" fmla="*/ 4849 w 21600"/>
                <a:gd name="T111" fmla="*/ 15007 h 21600"/>
                <a:gd name="T112" fmla="*/ 3428 w 21600"/>
                <a:gd name="T113" fmla="*/ 14194 h 21600"/>
                <a:gd name="T114" fmla="*/ 1811 w 21600"/>
                <a:gd name="T115" fmla="*/ 14273 h 21600"/>
                <a:gd name="T116" fmla="*/ 497 w 21600"/>
                <a:gd name="T117" fmla="*/ 15177 h 21600"/>
                <a:gd name="T118" fmla="*/ 497 w 21600"/>
                <a:gd name="T119" fmla="*/ 17340 h 21600"/>
                <a:gd name="T120" fmla="*/ 994 w 21600"/>
                <a:gd name="T121" fmla="*/ 20132 h 21600"/>
                <a:gd name="T122" fmla="*/ 1474 w 21600"/>
                <a:gd name="T123" fmla="*/ 20997 h 21600"/>
                <a:gd name="T124" fmla="*/ 5701 w 21600"/>
                <a:gd name="T125" fmla="*/ 20721 h 216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1600"/>
                <a:gd name="T190" fmla="*/ 0 h 21600"/>
                <a:gd name="T191" fmla="*/ 21600 w 21600"/>
                <a:gd name="T192" fmla="*/ 21600 h 2160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FFBE7D"/>
            </a:solidFill>
            <a:ln w="28575">
              <a:solidFill>
                <a:srgbClr val="000000"/>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Puzzle2"/>
            <p:cNvSpPr>
              <a:spLocks noEditPoints="1" noChangeArrowheads="1"/>
            </p:cNvSpPr>
            <p:nvPr/>
          </p:nvSpPr>
          <p:spPr bwMode="auto">
            <a:xfrm>
              <a:off x="2880" y="1736"/>
              <a:ext cx="1778" cy="1379"/>
            </a:xfrm>
            <a:custGeom>
              <a:avLst/>
              <a:gdLst>
                <a:gd name="T0" fmla="*/ 3637 w 21600"/>
                <a:gd name="T1" fmla="*/ 12694 h 21600"/>
                <a:gd name="T2" fmla="*/ 2530 w 21600"/>
                <a:gd name="T3" fmla="*/ 12142 h 21600"/>
                <a:gd name="T4" fmla="*/ 1378 w 21600"/>
                <a:gd name="T5" fmla="*/ 11634 h 21600"/>
                <a:gd name="T6" fmla="*/ 553 w 21600"/>
                <a:gd name="T7" fmla="*/ 12086 h 21600"/>
                <a:gd name="T8" fmla="*/ 11 w 21600"/>
                <a:gd name="T9" fmla="*/ 13386 h 21600"/>
                <a:gd name="T10" fmla="*/ 451 w 21600"/>
                <a:gd name="T11" fmla="*/ 14857 h 21600"/>
                <a:gd name="T12" fmla="*/ 1208 w 21600"/>
                <a:gd name="T13" fmla="*/ 15351 h 21600"/>
                <a:gd name="T14" fmla="*/ 2225 w 21600"/>
                <a:gd name="T15" fmla="*/ 15238 h 21600"/>
                <a:gd name="T16" fmla="*/ 3615 w 21600"/>
                <a:gd name="T17" fmla="*/ 14828 h 21600"/>
                <a:gd name="T18" fmla="*/ 4179 w 21600"/>
                <a:gd name="T19" fmla="*/ 15408 h 21600"/>
                <a:gd name="T20" fmla="*/ 4552 w 21600"/>
                <a:gd name="T21" fmla="*/ 17090 h 21600"/>
                <a:gd name="T22" fmla="*/ 4552 w 21600"/>
                <a:gd name="T23" fmla="*/ 19366 h 21600"/>
                <a:gd name="T24" fmla="*/ 4744 w 21600"/>
                <a:gd name="T25" fmla="*/ 21161 h 21600"/>
                <a:gd name="T26" fmla="*/ 7410 w 21600"/>
                <a:gd name="T27" fmla="*/ 21161 h 21600"/>
                <a:gd name="T28" fmla="*/ 8969 w 21600"/>
                <a:gd name="T29" fmla="*/ 20285 h 21600"/>
                <a:gd name="T30" fmla="*/ 9433 w 21600"/>
                <a:gd name="T31" fmla="*/ 18744 h 21600"/>
                <a:gd name="T32" fmla="*/ 8777 w 21600"/>
                <a:gd name="T33" fmla="*/ 17274 h 21600"/>
                <a:gd name="T34" fmla="*/ 8472 w 21600"/>
                <a:gd name="T35" fmla="*/ 15563 h 21600"/>
                <a:gd name="T36" fmla="*/ 9060 w 21600"/>
                <a:gd name="T37" fmla="*/ 14376 h 21600"/>
                <a:gd name="T38" fmla="*/ 9884 w 21600"/>
                <a:gd name="T39" fmla="*/ 13938 h 21600"/>
                <a:gd name="T40" fmla="*/ 11037 w 21600"/>
                <a:gd name="T41" fmla="*/ 13966 h 21600"/>
                <a:gd name="T42" fmla="*/ 11861 w 21600"/>
                <a:gd name="T43" fmla="*/ 14475 h 21600"/>
                <a:gd name="T44" fmla="*/ 12291 w 21600"/>
                <a:gd name="T45" fmla="*/ 15832 h 21600"/>
                <a:gd name="T46" fmla="*/ 11884 w 21600"/>
                <a:gd name="T47" fmla="*/ 17542 h 21600"/>
                <a:gd name="T48" fmla="*/ 11251 w 21600"/>
                <a:gd name="T49" fmla="*/ 18659 h 21600"/>
                <a:gd name="T50" fmla="*/ 11376 w 21600"/>
                <a:gd name="T51" fmla="*/ 20158 h 21600"/>
                <a:gd name="T52" fmla="*/ 12528 w 21600"/>
                <a:gd name="T53" fmla="*/ 21190 h 21600"/>
                <a:gd name="T54" fmla="*/ 15025 w 21600"/>
                <a:gd name="T55" fmla="*/ 21600 h 21600"/>
                <a:gd name="T56" fmla="*/ 16821 w 21600"/>
                <a:gd name="T57" fmla="*/ 21190 h 21600"/>
                <a:gd name="T58" fmla="*/ 16719 w 21600"/>
                <a:gd name="T59" fmla="*/ 18306 h 21600"/>
                <a:gd name="T60" fmla="*/ 17081 w 21600"/>
                <a:gd name="T61" fmla="*/ 15790 h 21600"/>
                <a:gd name="T62" fmla="*/ 17905 w 21600"/>
                <a:gd name="T63" fmla="*/ 15479 h 21600"/>
                <a:gd name="T64" fmla="*/ 18866 w 21600"/>
                <a:gd name="T65" fmla="*/ 16129 h 21600"/>
                <a:gd name="T66" fmla="*/ 19860 w 21600"/>
                <a:gd name="T67" fmla="*/ 16836 h 21600"/>
                <a:gd name="T68" fmla="*/ 21035 w 21600"/>
                <a:gd name="T69" fmla="*/ 16412 h 21600"/>
                <a:gd name="T70" fmla="*/ 21600 w 21600"/>
                <a:gd name="T71" fmla="*/ 14885 h 21600"/>
                <a:gd name="T72" fmla="*/ 21419 w 21600"/>
                <a:gd name="T73" fmla="*/ 13909 h 21600"/>
                <a:gd name="T74" fmla="*/ 20357 w 21600"/>
                <a:gd name="T75" fmla="*/ 12821 h 21600"/>
                <a:gd name="T76" fmla="*/ 19148 w 21600"/>
                <a:gd name="T77" fmla="*/ 12962 h 21600"/>
                <a:gd name="T78" fmla="*/ 18470 w 21600"/>
                <a:gd name="T79" fmla="*/ 13740 h 21600"/>
                <a:gd name="T80" fmla="*/ 17499 w 21600"/>
                <a:gd name="T81" fmla="*/ 13726 h 21600"/>
                <a:gd name="T82" fmla="*/ 16889 w 21600"/>
                <a:gd name="T83" fmla="*/ 12991 h 21600"/>
                <a:gd name="T84" fmla="*/ 16889 w 21600"/>
                <a:gd name="T85" fmla="*/ 8566 h 21600"/>
                <a:gd name="T86" fmla="*/ 16154 w 21600"/>
                <a:gd name="T87" fmla="*/ 6177 h 21600"/>
                <a:gd name="T88" fmla="*/ 14200 w 21600"/>
                <a:gd name="T89" fmla="*/ 6332 h 21600"/>
                <a:gd name="T90" fmla="*/ 12358 w 21600"/>
                <a:gd name="T91" fmla="*/ 5838 h 21600"/>
                <a:gd name="T92" fmla="*/ 11466 w 21600"/>
                <a:gd name="T93" fmla="*/ 5187 h 21600"/>
                <a:gd name="T94" fmla="*/ 11443 w 21600"/>
                <a:gd name="T95" fmla="*/ 4410 h 21600"/>
                <a:gd name="T96" fmla="*/ 12336 w 21600"/>
                <a:gd name="T97" fmla="*/ 2756 h 21600"/>
                <a:gd name="T98" fmla="*/ 12246 w 21600"/>
                <a:gd name="T99" fmla="*/ 1046 h 21600"/>
                <a:gd name="T100" fmla="*/ 11579 w 21600"/>
                <a:gd name="T101" fmla="*/ 310 h 21600"/>
                <a:gd name="T102" fmla="*/ 10619 w 21600"/>
                <a:gd name="T103" fmla="*/ 28 h 21600"/>
                <a:gd name="T104" fmla="*/ 9692 w 21600"/>
                <a:gd name="T105" fmla="*/ 226 h 21600"/>
                <a:gd name="T106" fmla="*/ 9128 w 21600"/>
                <a:gd name="T107" fmla="*/ 791 h 21600"/>
                <a:gd name="T108" fmla="*/ 8913 w 21600"/>
                <a:gd name="T109" fmla="*/ 2445 h 21600"/>
                <a:gd name="T110" fmla="*/ 9579 w 21600"/>
                <a:gd name="T111" fmla="*/ 4085 h 21600"/>
                <a:gd name="T112" fmla="*/ 9715 w 21600"/>
                <a:gd name="T113" fmla="*/ 5216 h 21600"/>
                <a:gd name="T114" fmla="*/ 8845 w 21600"/>
                <a:gd name="T115" fmla="*/ 5767 h 21600"/>
                <a:gd name="T116" fmla="*/ 7433 w 21600"/>
                <a:gd name="T117" fmla="*/ 5329 h 21600"/>
                <a:gd name="T118" fmla="*/ 4744 w 21600"/>
                <a:gd name="T119" fmla="*/ 5597 h 21600"/>
                <a:gd name="T120" fmla="*/ 4315 w 21600"/>
                <a:gd name="T121" fmla="*/ 7930 h 21600"/>
                <a:gd name="T122" fmla="*/ 4484 w 21600"/>
                <a:gd name="T123" fmla="*/ 11520 h 2160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600"/>
                <a:gd name="T187" fmla="*/ 0 h 21600"/>
                <a:gd name="T188" fmla="*/ 21600 w 21600"/>
                <a:gd name="T189" fmla="*/ 21600 h 2160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FFFFCC"/>
            </a:solidFill>
            <a:ln w="28575">
              <a:solidFill>
                <a:srgbClr val="000000"/>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Puzzle4"/>
            <p:cNvSpPr>
              <a:spLocks noEditPoints="1" noChangeArrowheads="1"/>
            </p:cNvSpPr>
            <p:nvPr/>
          </p:nvSpPr>
          <p:spPr bwMode="auto">
            <a:xfrm>
              <a:off x="2192" y="1719"/>
              <a:ext cx="1072" cy="1763"/>
            </a:xfrm>
            <a:custGeom>
              <a:avLst/>
              <a:gdLst>
                <a:gd name="T0" fmla="*/ 4682 w 21600"/>
                <a:gd name="T1" fmla="*/ 10237 h 21600"/>
                <a:gd name="T2" fmla="*/ 7004 w 21600"/>
                <a:gd name="T3" fmla="*/ 10469 h 21600"/>
                <a:gd name="T4" fmla="*/ 8194 w 21600"/>
                <a:gd name="T5" fmla="*/ 11340 h 21600"/>
                <a:gd name="T6" fmla="*/ 8194 w 21600"/>
                <a:gd name="T7" fmla="*/ 12265 h 21600"/>
                <a:gd name="T8" fmla="*/ 6759 w 21600"/>
                <a:gd name="T9" fmla="*/ 13257 h 21600"/>
                <a:gd name="T10" fmla="*/ 4758 w 21600"/>
                <a:gd name="T11" fmla="*/ 13301 h 21600"/>
                <a:gd name="T12" fmla="*/ 3228 w 21600"/>
                <a:gd name="T13" fmla="*/ 12607 h 21600"/>
                <a:gd name="T14" fmla="*/ 1642 w 21600"/>
                <a:gd name="T15" fmla="*/ 12309 h 21600"/>
                <a:gd name="T16" fmla="*/ 528 w 21600"/>
                <a:gd name="T17" fmla="*/ 12838 h 21600"/>
                <a:gd name="T18" fmla="*/ 113 w 21600"/>
                <a:gd name="T19" fmla="*/ 15626 h 21600"/>
                <a:gd name="T20" fmla="*/ 1095 w 21600"/>
                <a:gd name="T21" fmla="*/ 16883 h 21600"/>
                <a:gd name="T22" fmla="*/ 6759 w 21600"/>
                <a:gd name="T23" fmla="*/ 16706 h 21600"/>
                <a:gd name="T24" fmla="*/ 9572 w 21600"/>
                <a:gd name="T25" fmla="*/ 17280 h 21600"/>
                <a:gd name="T26" fmla="*/ 10158 w 21600"/>
                <a:gd name="T27" fmla="*/ 18128 h 21600"/>
                <a:gd name="T28" fmla="*/ 9213 w 21600"/>
                <a:gd name="T29" fmla="*/ 18999 h 21600"/>
                <a:gd name="T30" fmla="*/ 8855 w 21600"/>
                <a:gd name="T31" fmla="*/ 20354 h 21600"/>
                <a:gd name="T32" fmla="*/ 10120 w 21600"/>
                <a:gd name="T33" fmla="*/ 21445 h 21600"/>
                <a:gd name="T34" fmla="*/ 11498 w 21600"/>
                <a:gd name="T35" fmla="*/ 21666 h 21600"/>
                <a:gd name="T36" fmla="*/ 13896 w 21600"/>
                <a:gd name="T37" fmla="*/ 21192 h 21600"/>
                <a:gd name="T38" fmla="*/ 14802 w 21600"/>
                <a:gd name="T39" fmla="*/ 19991 h 21600"/>
                <a:gd name="T40" fmla="*/ 13669 w 21600"/>
                <a:gd name="T41" fmla="*/ 18745 h 21600"/>
                <a:gd name="T42" fmla="*/ 13122 w 21600"/>
                <a:gd name="T43" fmla="*/ 17533 h 21600"/>
                <a:gd name="T44" fmla="*/ 13896 w 21600"/>
                <a:gd name="T45" fmla="*/ 16607 h 21600"/>
                <a:gd name="T46" fmla="*/ 16105 w 21600"/>
                <a:gd name="T47" fmla="*/ 16541 h 21600"/>
                <a:gd name="T48" fmla="*/ 21109 w 21600"/>
                <a:gd name="T49" fmla="*/ 16497 h 21600"/>
                <a:gd name="T50" fmla="*/ 21618 w 21600"/>
                <a:gd name="T51" fmla="*/ 14745 h 21600"/>
                <a:gd name="T52" fmla="*/ 21354 w 21600"/>
                <a:gd name="T53" fmla="*/ 13048 h 21600"/>
                <a:gd name="T54" fmla="*/ 20637 w 21600"/>
                <a:gd name="T55" fmla="*/ 12034 h 21600"/>
                <a:gd name="T56" fmla="*/ 19390 w 21600"/>
                <a:gd name="T57" fmla="*/ 11824 h 21600"/>
                <a:gd name="T58" fmla="*/ 17049 w 21600"/>
                <a:gd name="T59" fmla="*/ 12221 h 21600"/>
                <a:gd name="T60" fmla="*/ 15520 w 21600"/>
                <a:gd name="T61" fmla="*/ 12155 h 21600"/>
                <a:gd name="T62" fmla="*/ 14255 w 21600"/>
                <a:gd name="T63" fmla="*/ 11483 h 21600"/>
                <a:gd name="T64" fmla="*/ 14066 w 21600"/>
                <a:gd name="T65" fmla="*/ 10359 h 21600"/>
                <a:gd name="T66" fmla="*/ 15350 w 21600"/>
                <a:gd name="T67" fmla="*/ 9477 h 21600"/>
                <a:gd name="T68" fmla="*/ 16690 w 21600"/>
                <a:gd name="T69" fmla="*/ 9345 h 21600"/>
                <a:gd name="T70" fmla="*/ 18994 w 21600"/>
                <a:gd name="T71" fmla="*/ 10006 h 21600"/>
                <a:gd name="T72" fmla="*/ 20410 w 21600"/>
                <a:gd name="T73" fmla="*/ 10105 h 21600"/>
                <a:gd name="T74" fmla="*/ 21279 w 21600"/>
                <a:gd name="T75" fmla="*/ 9642 h 21600"/>
                <a:gd name="T76" fmla="*/ 21354 w 21600"/>
                <a:gd name="T77" fmla="*/ 7714 h 21600"/>
                <a:gd name="T78" fmla="*/ 20958 w 21600"/>
                <a:gd name="T79" fmla="*/ 4860 h 21600"/>
                <a:gd name="T80" fmla="*/ 18465 w 21600"/>
                <a:gd name="T81" fmla="*/ 5201 h 21600"/>
                <a:gd name="T82" fmla="*/ 14840 w 21600"/>
                <a:gd name="T83" fmla="*/ 5157 h 21600"/>
                <a:gd name="T84" fmla="*/ 12480 w 21600"/>
                <a:gd name="T85" fmla="*/ 4606 h 21600"/>
                <a:gd name="T86" fmla="*/ 12046 w 21600"/>
                <a:gd name="T87" fmla="*/ 3967 h 21600"/>
                <a:gd name="T88" fmla="*/ 13065 w 21600"/>
                <a:gd name="T89" fmla="*/ 3085 h 21600"/>
                <a:gd name="T90" fmla="*/ 14104 w 21600"/>
                <a:gd name="T91" fmla="*/ 1730 h 21600"/>
                <a:gd name="T92" fmla="*/ 13103 w 21600"/>
                <a:gd name="T93" fmla="*/ 462 h 21600"/>
                <a:gd name="T94" fmla="*/ 10667 w 21600"/>
                <a:gd name="T95" fmla="*/ 11 h 21600"/>
                <a:gd name="T96" fmla="*/ 8458 w 21600"/>
                <a:gd name="T97" fmla="*/ 815 h 21600"/>
                <a:gd name="T98" fmla="*/ 7835 w 21600"/>
                <a:gd name="T99" fmla="*/ 2193 h 21600"/>
                <a:gd name="T100" fmla="*/ 8704 w 21600"/>
                <a:gd name="T101" fmla="*/ 3019 h 21600"/>
                <a:gd name="T102" fmla="*/ 9534 w 21600"/>
                <a:gd name="T103" fmla="*/ 4033 h 21600"/>
                <a:gd name="T104" fmla="*/ 9006 w 21600"/>
                <a:gd name="T105" fmla="*/ 4628 h 21600"/>
                <a:gd name="T106" fmla="*/ 4795 w 21600"/>
                <a:gd name="T107" fmla="*/ 4815 h 21600"/>
                <a:gd name="T108" fmla="*/ 698 w 21600"/>
                <a:gd name="T109" fmla="*/ 4771 h 21600"/>
                <a:gd name="T110" fmla="*/ 453 w 21600"/>
                <a:gd name="T111" fmla="*/ 8606 h 21600"/>
                <a:gd name="T112" fmla="*/ 660 w 21600"/>
                <a:gd name="T113" fmla="*/ 10590 h 21600"/>
                <a:gd name="T114" fmla="*/ 1963 w 21600"/>
                <a:gd name="T115" fmla="*/ 11064 h 21600"/>
                <a:gd name="T116" fmla="*/ 3606 w 21600"/>
                <a:gd name="T117" fmla="*/ 10766 h 216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1600"/>
                <a:gd name="T178" fmla="*/ 0 h 21600"/>
                <a:gd name="T179" fmla="*/ 21600 w 21600"/>
                <a:gd name="T180" fmla="*/ 21600 h 216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8EBB3"/>
            </a:solidFill>
            <a:ln w="28575">
              <a:solidFill>
                <a:srgbClr val="000000"/>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Puzzle1"/>
            <p:cNvSpPr>
              <a:spLocks noEditPoints="1" noChangeArrowheads="1"/>
            </p:cNvSpPr>
            <p:nvPr/>
          </p:nvSpPr>
          <p:spPr bwMode="auto">
            <a:xfrm>
              <a:off x="1824" y="1091"/>
              <a:ext cx="1800" cy="1051"/>
            </a:xfrm>
            <a:custGeom>
              <a:avLst/>
              <a:gdLst>
                <a:gd name="T0" fmla="*/ 10012 w 21600"/>
                <a:gd name="T1" fmla="*/ 20426 h 21600"/>
                <a:gd name="T2" fmla="*/ 10068 w 21600"/>
                <a:gd name="T3" fmla="*/ 19142 h 21600"/>
                <a:gd name="T4" fmla="*/ 9382 w 21600"/>
                <a:gd name="T5" fmla="*/ 17466 h 21600"/>
                <a:gd name="T6" fmla="*/ 9101 w 21600"/>
                <a:gd name="T7" fmla="*/ 15753 h 21600"/>
                <a:gd name="T8" fmla="*/ 9855 w 21600"/>
                <a:gd name="T9" fmla="*/ 13611 h 21600"/>
                <a:gd name="T10" fmla="*/ 11351 w 21600"/>
                <a:gd name="T11" fmla="*/ 12885 h 21600"/>
                <a:gd name="T12" fmla="*/ 12555 w 21600"/>
                <a:gd name="T13" fmla="*/ 14244 h 21600"/>
                <a:gd name="T14" fmla="*/ 12813 w 21600"/>
                <a:gd name="T15" fmla="*/ 16535 h 21600"/>
                <a:gd name="T16" fmla="*/ 11868 w 21600"/>
                <a:gd name="T17" fmla="*/ 18751 h 21600"/>
                <a:gd name="T18" fmla="*/ 11632 w 21600"/>
                <a:gd name="T19" fmla="*/ 19942 h 21600"/>
                <a:gd name="T20" fmla="*/ 12206 w 21600"/>
                <a:gd name="T21" fmla="*/ 21004 h 21600"/>
                <a:gd name="T22" fmla="*/ 13983 w 21600"/>
                <a:gd name="T23" fmla="*/ 21693 h 21600"/>
                <a:gd name="T24" fmla="*/ 16132 w 21600"/>
                <a:gd name="T25" fmla="*/ 21432 h 21600"/>
                <a:gd name="T26" fmla="*/ 17133 w 21600"/>
                <a:gd name="T27" fmla="*/ 20222 h 21600"/>
                <a:gd name="T28" fmla="*/ 17066 w 21600"/>
                <a:gd name="T29" fmla="*/ 17261 h 21600"/>
                <a:gd name="T30" fmla="*/ 16717 w 21600"/>
                <a:gd name="T31" fmla="*/ 13071 h 21600"/>
                <a:gd name="T32" fmla="*/ 17370 w 21600"/>
                <a:gd name="T33" fmla="*/ 11470 h 21600"/>
                <a:gd name="T34" fmla="*/ 18382 w 21600"/>
                <a:gd name="T35" fmla="*/ 10893 h 21600"/>
                <a:gd name="T36" fmla="*/ 19271 w 21600"/>
                <a:gd name="T37" fmla="*/ 11861 h 21600"/>
                <a:gd name="T38" fmla="*/ 20452 w 21600"/>
                <a:gd name="T39" fmla="*/ 12215 h 21600"/>
                <a:gd name="T40" fmla="*/ 21465 w 21600"/>
                <a:gd name="T41" fmla="*/ 11079 h 21600"/>
                <a:gd name="T42" fmla="*/ 21465 w 21600"/>
                <a:gd name="T43" fmla="*/ 8751 h 21600"/>
                <a:gd name="T44" fmla="*/ 20452 w 21600"/>
                <a:gd name="T45" fmla="*/ 7317 h 21600"/>
                <a:gd name="T46" fmla="*/ 19271 w 21600"/>
                <a:gd name="T47" fmla="*/ 7504 h 21600"/>
                <a:gd name="T48" fmla="*/ 18270 w 21600"/>
                <a:gd name="T49" fmla="*/ 8286 h 21600"/>
                <a:gd name="T50" fmla="*/ 17133 w 21600"/>
                <a:gd name="T51" fmla="*/ 7969 h 21600"/>
                <a:gd name="T52" fmla="*/ 16616 w 21600"/>
                <a:gd name="T53" fmla="*/ 6498 h 21600"/>
                <a:gd name="T54" fmla="*/ 16908 w 21600"/>
                <a:gd name="T55" fmla="*/ 1173 h 21600"/>
                <a:gd name="T56" fmla="*/ 15063 w 21600"/>
                <a:gd name="T57" fmla="*/ 353 h 21600"/>
                <a:gd name="T58" fmla="*/ 12982 w 21600"/>
                <a:gd name="T59" fmla="*/ 18 h 21600"/>
                <a:gd name="T60" fmla="*/ 12363 w 21600"/>
                <a:gd name="T61" fmla="*/ 1210 h 21600"/>
                <a:gd name="T62" fmla="*/ 12386 w 21600"/>
                <a:gd name="T63" fmla="*/ 3240 h 21600"/>
                <a:gd name="T64" fmla="*/ 13162 w 21600"/>
                <a:gd name="T65" fmla="*/ 5251 h 21600"/>
                <a:gd name="T66" fmla="*/ 13050 w 21600"/>
                <a:gd name="T67" fmla="*/ 7429 h 21600"/>
                <a:gd name="T68" fmla="*/ 11756 w 21600"/>
                <a:gd name="T69" fmla="*/ 8788 h 21600"/>
                <a:gd name="T70" fmla="*/ 10721 w 21600"/>
                <a:gd name="T71" fmla="*/ 8640 h 21600"/>
                <a:gd name="T72" fmla="*/ 9900 w 21600"/>
                <a:gd name="T73" fmla="*/ 7392 h 21600"/>
                <a:gd name="T74" fmla="*/ 9753 w 21600"/>
                <a:gd name="T75" fmla="*/ 4990 h 21600"/>
                <a:gd name="T76" fmla="*/ 10395 w 21600"/>
                <a:gd name="T77" fmla="*/ 3351 h 21600"/>
                <a:gd name="T78" fmla="*/ 10395 w 21600"/>
                <a:gd name="T79" fmla="*/ 1880 h 21600"/>
                <a:gd name="T80" fmla="*/ 9191 w 21600"/>
                <a:gd name="T81" fmla="*/ 670 h 21600"/>
                <a:gd name="T82" fmla="*/ 6187 w 21600"/>
                <a:gd name="T83" fmla="*/ 521 h 21600"/>
                <a:gd name="T84" fmla="*/ 5175 w 21600"/>
                <a:gd name="T85" fmla="*/ 3556 h 21600"/>
                <a:gd name="T86" fmla="*/ 5366 w 21600"/>
                <a:gd name="T87" fmla="*/ 7168 h 21600"/>
                <a:gd name="T88" fmla="*/ 5006 w 21600"/>
                <a:gd name="T89" fmla="*/ 8248 h 21600"/>
                <a:gd name="T90" fmla="*/ 4095 w 21600"/>
                <a:gd name="T91" fmla="*/ 8788 h 21600"/>
                <a:gd name="T92" fmla="*/ 3251 w 21600"/>
                <a:gd name="T93" fmla="*/ 8491 h 21600"/>
                <a:gd name="T94" fmla="*/ 2407 w 21600"/>
                <a:gd name="T95" fmla="*/ 7541 h 21600"/>
                <a:gd name="T96" fmla="*/ 989 w 21600"/>
                <a:gd name="T97" fmla="*/ 7708 h 21600"/>
                <a:gd name="T98" fmla="*/ 191 w 21600"/>
                <a:gd name="T99" fmla="*/ 9142 h 21600"/>
                <a:gd name="T100" fmla="*/ 33 w 21600"/>
                <a:gd name="T101" fmla="*/ 10706 h 21600"/>
                <a:gd name="T102" fmla="*/ 292 w 21600"/>
                <a:gd name="T103" fmla="*/ 11973 h 21600"/>
                <a:gd name="T104" fmla="*/ 1395 w 21600"/>
                <a:gd name="T105" fmla="*/ 13108 h 21600"/>
                <a:gd name="T106" fmla="*/ 2587 w 21600"/>
                <a:gd name="T107" fmla="*/ 12792 h 21600"/>
                <a:gd name="T108" fmla="*/ 3408 w 21600"/>
                <a:gd name="T109" fmla="*/ 12103 h 21600"/>
                <a:gd name="T110" fmla="*/ 4353 w 21600"/>
                <a:gd name="T111" fmla="*/ 12643 h 21600"/>
                <a:gd name="T112" fmla="*/ 4702 w 21600"/>
                <a:gd name="T113" fmla="*/ 14282 h 21600"/>
                <a:gd name="T114" fmla="*/ 4590 w 21600"/>
                <a:gd name="T115" fmla="*/ 19514 h 21600"/>
                <a:gd name="T116" fmla="*/ 5265 w 21600"/>
                <a:gd name="T117" fmla="*/ 21078 h 21600"/>
                <a:gd name="T118" fmla="*/ 8696 w 21600"/>
                <a:gd name="T119" fmla="*/ 20855 h 216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1600"/>
                <a:gd name="T181" fmla="*/ 0 h 21600"/>
                <a:gd name="T182" fmla="*/ 21600 w 21600"/>
                <a:gd name="T183" fmla="*/ 21600 h 216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CCCCFF"/>
            </a:solidFill>
            <a:ln w="28575">
              <a:solidFill>
                <a:srgbClr val="000000"/>
              </a:solid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extLst>
      <p:ext uri="{BB962C8B-B14F-4D97-AF65-F5344CB8AC3E}">
        <p14:creationId xmlns:p14="http://schemas.microsoft.com/office/powerpoint/2010/main" val="131352364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功能性内聚例</a:t>
            </a:r>
          </a:p>
        </p:txBody>
      </p:sp>
      <p:sp>
        <p:nvSpPr>
          <p:cNvPr id="3" name="内容占位符 2"/>
          <p:cNvSpPr>
            <a:spLocks noGrp="1"/>
          </p:cNvSpPr>
          <p:nvPr>
            <p:ph idx="1"/>
          </p:nvPr>
        </p:nvSpPr>
        <p:spPr>
          <a:xfrm>
            <a:off x="684213" y="1412875"/>
            <a:ext cx="7920037" cy="1622425"/>
          </a:xfrm>
        </p:spPr>
        <p:txBody>
          <a:bodyPr/>
          <a:lstStyle/>
          <a:p>
            <a:r>
              <a:rPr lang="zh-CN" altLang="en-US" dirty="0"/>
              <a:t>计算数学函数的模块如根据输入的角度，计算正弦。</a:t>
            </a:r>
          </a:p>
          <a:p>
            <a:r>
              <a:rPr lang="zh-CN" altLang="en-US" dirty="0"/>
              <a:t>根据一系列方程求解未知数的模块</a:t>
            </a:r>
          </a:p>
          <a:p>
            <a:endParaRPr lang="zh-CN" altLang="en-US" dirty="0"/>
          </a:p>
        </p:txBody>
      </p:sp>
      <p:sp>
        <p:nvSpPr>
          <p:cNvPr id="4" name="Oval 6"/>
          <p:cNvSpPr>
            <a:spLocks noChangeArrowheads="1"/>
          </p:cNvSpPr>
          <p:nvPr/>
        </p:nvSpPr>
        <p:spPr bwMode="auto">
          <a:xfrm>
            <a:off x="1878013" y="3781425"/>
            <a:ext cx="1266825" cy="817562"/>
          </a:xfrm>
          <a:prstGeom prst="ellipse">
            <a:avLst/>
          </a:prstGeom>
          <a:solidFill>
            <a:srgbClr val="CCFFFF"/>
          </a:solidFill>
          <a:ln w="9525">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2800" b="0" i="0" u="none" strike="noStrike" kern="0" cap="none" spc="0" normalizeH="0" baseline="0" noProof="0">
              <a:ln>
                <a:noFill/>
              </a:ln>
              <a:solidFill>
                <a:srgbClr val="FFFFFF"/>
              </a:solidFill>
              <a:effectLst/>
              <a:uLnTx/>
              <a:uFillTx/>
              <a:latin typeface="华文细黑" panose="02010600040101010101" pitchFamily="2" charset="-122"/>
              <a:ea typeface="华文细黑" panose="02010600040101010101" pitchFamily="2" charset="-122"/>
            </a:endParaRPr>
          </a:p>
        </p:txBody>
      </p:sp>
      <p:sp>
        <p:nvSpPr>
          <p:cNvPr id="5" name="Oval 7"/>
          <p:cNvSpPr>
            <a:spLocks noChangeArrowheads="1"/>
          </p:cNvSpPr>
          <p:nvPr/>
        </p:nvSpPr>
        <p:spPr bwMode="auto">
          <a:xfrm>
            <a:off x="3848100" y="3578225"/>
            <a:ext cx="1268413" cy="971550"/>
          </a:xfrm>
          <a:prstGeom prst="ellipse">
            <a:avLst/>
          </a:prstGeom>
          <a:solidFill>
            <a:srgbClr val="FFFF00"/>
          </a:solidFill>
          <a:ln w="9525">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2800" b="0" i="0" u="none" strike="noStrike" kern="0" cap="none" spc="0" normalizeH="0" baseline="0" noProof="0">
              <a:ln>
                <a:noFill/>
              </a:ln>
              <a:solidFill>
                <a:srgbClr val="FFFFFF"/>
              </a:solidFill>
              <a:effectLst/>
              <a:uLnTx/>
              <a:uFillTx/>
              <a:latin typeface="华文细黑" panose="02010600040101010101" pitchFamily="2" charset="-122"/>
              <a:ea typeface="华文细黑" panose="0201060004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800" b="0" i="0" u="none" strike="noStrike" kern="0" cap="none" spc="0" normalizeH="0" baseline="0" noProof="0">
                <a:ln>
                  <a:noFill/>
                </a:ln>
                <a:solidFill>
                  <a:srgbClr val="FFFFFF"/>
                </a:solidFill>
                <a:effectLst/>
                <a:uLnTx/>
                <a:uFillTx/>
                <a:latin typeface="华文细黑" panose="02010600040101010101" pitchFamily="2" charset="-122"/>
                <a:ea typeface="华文细黑" panose="02010600040101010101" pitchFamily="2" charset="-122"/>
              </a:rPr>
              <a:t> </a:t>
            </a:r>
            <a:endParaRPr kumimoji="0" lang="en-US" altLang="zh-CN" sz="2400" b="0" i="0" u="none" strike="noStrike" kern="0" cap="none" spc="0" normalizeH="0" baseline="0" noProof="0">
              <a:ln>
                <a:noFill/>
              </a:ln>
              <a:solidFill>
                <a:srgbClr val="FFFFFF"/>
              </a:solidFill>
              <a:effectLst/>
              <a:uLnTx/>
              <a:uFillTx/>
              <a:latin typeface="华文细黑" panose="02010600040101010101" pitchFamily="2" charset="-122"/>
              <a:ea typeface="华文细黑" panose="0201060004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2400" b="0" i="0" u="none" strike="noStrike" kern="0" cap="none" spc="0" normalizeH="0" baseline="0" noProof="0">
              <a:ln>
                <a:noFill/>
              </a:ln>
              <a:solidFill>
                <a:srgbClr val="FFFFFF"/>
              </a:solidFill>
              <a:effectLst/>
              <a:uLnTx/>
              <a:uFillTx/>
              <a:latin typeface="华文细黑" panose="02010600040101010101" pitchFamily="2" charset="-122"/>
              <a:ea typeface="华文细黑" panose="02010600040101010101" pitchFamily="2" charset="-122"/>
            </a:endParaRPr>
          </a:p>
        </p:txBody>
      </p:sp>
      <p:sp>
        <p:nvSpPr>
          <p:cNvPr id="6" name="Oval 8"/>
          <p:cNvSpPr>
            <a:spLocks noChangeArrowheads="1"/>
          </p:cNvSpPr>
          <p:nvPr/>
        </p:nvSpPr>
        <p:spPr bwMode="auto">
          <a:xfrm>
            <a:off x="6030913" y="3730625"/>
            <a:ext cx="1196975" cy="819150"/>
          </a:xfrm>
          <a:prstGeom prst="ellipse">
            <a:avLst/>
          </a:prstGeom>
          <a:solidFill>
            <a:srgbClr val="CCFFFF"/>
          </a:solidFill>
          <a:ln w="9525">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2800" b="0" i="0" u="none" strike="noStrike" kern="0" cap="none" spc="0" normalizeH="0" baseline="0" noProof="0">
              <a:ln>
                <a:noFill/>
              </a:ln>
              <a:solidFill>
                <a:srgbClr val="FFFFFF"/>
              </a:solidFill>
              <a:effectLst/>
              <a:uLnTx/>
              <a:uFillTx/>
              <a:latin typeface="华文细黑" panose="02010600040101010101" pitchFamily="2" charset="-122"/>
              <a:ea typeface="华文细黑" panose="0201060004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2800" b="0" i="0" u="none" strike="noStrike" kern="0" cap="none" spc="0" normalizeH="0" baseline="0" noProof="0">
              <a:ln>
                <a:noFill/>
              </a:ln>
              <a:solidFill>
                <a:srgbClr val="FFFFFF"/>
              </a:solidFill>
              <a:effectLst/>
              <a:uLnTx/>
              <a:uFillTx/>
              <a:latin typeface="华文细黑" panose="02010600040101010101" pitchFamily="2" charset="-122"/>
              <a:ea typeface="华文细黑" panose="02010600040101010101" pitchFamily="2" charset="-122"/>
            </a:endParaRPr>
          </a:p>
        </p:txBody>
      </p:sp>
      <p:sp>
        <p:nvSpPr>
          <p:cNvPr id="7" name="Line 9"/>
          <p:cNvSpPr>
            <a:spLocks noChangeShapeType="1"/>
          </p:cNvSpPr>
          <p:nvPr/>
        </p:nvSpPr>
        <p:spPr bwMode="auto">
          <a:xfrm>
            <a:off x="3144838" y="4191000"/>
            <a:ext cx="703262"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8" name="Line 10"/>
          <p:cNvSpPr>
            <a:spLocks noChangeShapeType="1"/>
          </p:cNvSpPr>
          <p:nvPr/>
        </p:nvSpPr>
        <p:spPr bwMode="auto">
          <a:xfrm>
            <a:off x="5116513" y="4140200"/>
            <a:ext cx="914400"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9" name="Rectangle 11"/>
          <p:cNvSpPr>
            <a:spLocks noChangeArrowheads="1"/>
          </p:cNvSpPr>
          <p:nvPr/>
        </p:nvSpPr>
        <p:spPr bwMode="auto">
          <a:xfrm>
            <a:off x="3144838" y="3760787"/>
            <a:ext cx="1077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eaLnBrk="1" fontAlgn="base" hangingPunct="1">
              <a:spcBef>
                <a:spcPct val="0"/>
              </a:spcBef>
              <a:spcAft>
                <a:spcPct val="0"/>
              </a:spcAft>
            </a:pPr>
            <a:r>
              <a:rPr lang="zh-CN" altLang="en-US" sz="2400" b="0">
                <a:solidFill>
                  <a:srgbClr val="330066"/>
                </a:solidFill>
                <a:latin typeface="华文细黑" panose="02010600040101010101" pitchFamily="2" charset="-122"/>
                <a:ea typeface="华文细黑" panose="02010600040101010101" pitchFamily="2" charset="-122"/>
              </a:rPr>
              <a:t>矩阵</a:t>
            </a:r>
          </a:p>
        </p:txBody>
      </p:sp>
      <p:sp>
        <p:nvSpPr>
          <p:cNvPr id="10" name="Rectangle 12"/>
          <p:cNvSpPr>
            <a:spLocks noChangeArrowheads="1"/>
          </p:cNvSpPr>
          <p:nvPr/>
        </p:nvSpPr>
        <p:spPr bwMode="auto">
          <a:xfrm>
            <a:off x="5186363" y="3781425"/>
            <a:ext cx="96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eaLnBrk="1" fontAlgn="base" hangingPunct="1">
              <a:spcBef>
                <a:spcPct val="0"/>
              </a:spcBef>
              <a:spcAft>
                <a:spcPct val="0"/>
              </a:spcAft>
            </a:pPr>
            <a:r>
              <a:rPr lang="zh-CN" altLang="en-US" sz="2400" b="0">
                <a:solidFill>
                  <a:srgbClr val="330066"/>
                </a:solidFill>
                <a:latin typeface="华文细黑" panose="02010600040101010101" pitchFamily="2" charset="-122"/>
                <a:ea typeface="华文细黑" panose="02010600040101010101" pitchFamily="2" charset="-122"/>
              </a:rPr>
              <a:t>结果</a:t>
            </a:r>
          </a:p>
        </p:txBody>
      </p:sp>
      <p:sp>
        <p:nvSpPr>
          <p:cNvPr id="11" name="Line 13"/>
          <p:cNvSpPr>
            <a:spLocks noChangeShapeType="1"/>
          </p:cNvSpPr>
          <p:nvPr/>
        </p:nvSpPr>
        <p:spPr bwMode="auto">
          <a:xfrm flipH="1">
            <a:off x="4059238" y="3425825"/>
            <a:ext cx="169068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2" name="Line 14"/>
          <p:cNvSpPr>
            <a:spLocks noChangeShapeType="1"/>
          </p:cNvSpPr>
          <p:nvPr/>
        </p:nvSpPr>
        <p:spPr bwMode="auto">
          <a:xfrm flipH="1">
            <a:off x="2933700" y="3425825"/>
            <a:ext cx="1125538" cy="14287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3" name="Line 15"/>
          <p:cNvSpPr>
            <a:spLocks noChangeShapeType="1"/>
          </p:cNvSpPr>
          <p:nvPr/>
        </p:nvSpPr>
        <p:spPr bwMode="auto">
          <a:xfrm flipH="1">
            <a:off x="4622800" y="3425825"/>
            <a:ext cx="1127125" cy="15303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4" name="Line 16"/>
          <p:cNvSpPr>
            <a:spLocks noChangeShapeType="1"/>
          </p:cNvSpPr>
          <p:nvPr/>
        </p:nvSpPr>
        <p:spPr bwMode="auto">
          <a:xfrm>
            <a:off x="1949450" y="3322637"/>
            <a:ext cx="61928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5" name="Line 17"/>
          <p:cNvSpPr>
            <a:spLocks noChangeShapeType="1"/>
          </p:cNvSpPr>
          <p:nvPr/>
        </p:nvSpPr>
        <p:spPr bwMode="auto">
          <a:xfrm flipH="1">
            <a:off x="822325" y="3322637"/>
            <a:ext cx="1127125" cy="1838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6" name="Line 18"/>
          <p:cNvSpPr>
            <a:spLocks noChangeShapeType="1"/>
          </p:cNvSpPr>
          <p:nvPr/>
        </p:nvSpPr>
        <p:spPr bwMode="auto">
          <a:xfrm flipH="1">
            <a:off x="6664325" y="3322637"/>
            <a:ext cx="1477963" cy="20923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7" name="Rectangle 19"/>
          <p:cNvSpPr>
            <a:spLocks noChangeArrowheads="1"/>
          </p:cNvSpPr>
          <p:nvPr/>
        </p:nvSpPr>
        <p:spPr bwMode="auto">
          <a:xfrm>
            <a:off x="2886075" y="4546600"/>
            <a:ext cx="25352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eaLnBrk="1" fontAlgn="base" hangingPunct="1">
              <a:spcBef>
                <a:spcPct val="0"/>
              </a:spcBef>
              <a:spcAft>
                <a:spcPct val="0"/>
              </a:spcAft>
            </a:pPr>
            <a:r>
              <a:rPr lang="zh-CN" altLang="en-US" sz="3200" b="0">
                <a:solidFill>
                  <a:srgbClr val="A50021"/>
                </a:solidFill>
                <a:latin typeface="华文细黑" panose="02010600040101010101" pitchFamily="2" charset="-122"/>
                <a:ea typeface="华文细黑" panose="02010600040101010101" pitchFamily="2" charset="-122"/>
              </a:rPr>
              <a:t>功能内聚</a:t>
            </a:r>
          </a:p>
        </p:txBody>
      </p:sp>
      <p:sp>
        <p:nvSpPr>
          <p:cNvPr id="18" name="Rectangle 20"/>
          <p:cNvSpPr>
            <a:spLocks noChangeArrowheads="1"/>
          </p:cNvSpPr>
          <p:nvPr/>
        </p:nvSpPr>
        <p:spPr bwMode="auto">
          <a:xfrm>
            <a:off x="1878013" y="5049837"/>
            <a:ext cx="42211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eaLnBrk="1" fontAlgn="base" hangingPunct="1">
              <a:spcBef>
                <a:spcPct val="0"/>
              </a:spcBef>
              <a:spcAft>
                <a:spcPct val="0"/>
              </a:spcAft>
            </a:pPr>
            <a:r>
              <a:rPr lang="zh-CN" altLang="en-US" sz="3200" b="0">
                <a:solidFill>
                  <a:srgbClr val="9900FF"/>
                </a:solidFill>
                <a:latin typeface="华文细黑" panose="02010600040101010101" pitchFamily="2" charset="-122"/>
                <a:ea typeface="华文细黑" panose="02010600040101010101" pitchFamily="2" charset="-122"/>
              </a:rPr>
              <a:t>顺  序  内   聚</a:t>
            </a:r>
          </a:p>
        </p:txBody>
      </p:sp>
      <p:sp>
        <p:nvSpPr>
          <p:cNvPr id="19" name="Rectangle 26"/>
          <p:cNvSpPr>
            <a:spLocks noChangeArrowheads="1"/>
          </p:cNvSpPr>
          <p:nvPr/>
        </p:nvSpPr>
        <p:spPr bwMode="auto">
          <a:xfrm>
            <a:off x="5307013" y="3863975"/>
            <a:ext cx="263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400" b="0" dirty="0">
                <a:solidFill>
                  <a:srgbClr val="000000"/>
                </a:solidFill>
                <a:latin typeface="华文细黑" panose="02010600040101010101" pitchFamily="2" charset="-122"/>
                <a:ea typeface="华文细黑" panose="02010600040101010101" pitchFamily="2" charset="-122"/>
              </a:rPr>
              <a:t>输出</a:t>
            </a:r>
          </a:p>
        </p:txBody>
      </p:sp>
      <p:sp>
        <p:nvSpPr>
          <p:cNvPr id="20" name="Rectangle 27"/>
          <p:cNvSpPr>
            <a:spLocks noChangeArrowheads="1"/>
          </p:cNvSpPr>
          <p:nvPr/>
        </p:nvSpPr>
        <p:spPr bwMode="auto">
          <a:xfrm>
            <a:off x="3556000" y="3681412"/>
            <a:ext cx="1828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400" b="0">
                <a:solidFill>
                  <a:srgbClr val="0000FF"/>
                </a:solidFill>
                <a:latin typeface="华文细黑" panose="02010600040101010101" pitchFamily="2" charset="-122"/>
                <a:ea typeface="华文细黑" panose="02010600040101010101" pitchFamily="2" charset="-122"/>
              </a:rPr>
              <a:t>求解  </a:t>
            </a:r>
          </a:p>
          <a:p>
            <a:pPr algn="ctr" eaLnBrk="1" fontAlgn="base" hangingPunct="1">
              <a:spcBef>
                <a:spcPct val="0"/>
              </a:spcBef>
              <a:spcAft>
                <a:spcPct val="0"/>
              </a:spcAft>
            </a:pPr>
            <a:r>
              <a:rPr lang="zh-CN" altLang="en-US" sz="2400" b="0">
                <a:solidFill>
                  <a:srgbClr val="0000FF"/>
                </a:solidFill>
                <a:latin typeface="华文细黑" panose="02010600040101010101" pitchFamily="2" charset="-122"/>
                <a:ea typeface="华文细黑" panose="02010600040101010101" pitchFamily="2" charset="-122"/>
              </a:rPr>
              <a:t>未知数</a:t>
            </a:r>
          </a:p>
        </p:txBody>
      </p:sp>
      <p:sp>
        <p:nvSpPr>
          <p:cNvPr id="21" name="Rectangle 26"/>
          <p:cNvSpPr>
            <a:spLocks noChangeArrowheads="1"/>
          </p:cNvSpPr>
          <p:nvPr/>
        </p:nvSpPr>
        <p:spPr bwMode="auto">
          <a:xfrm>
            <a:off x="1270000" y="3932237"/>
            <a:ext cx="263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400" b="0">
                <a:solidFill>
                  <a:srgbClr val="000000"/>
                </a:solidFill>
                <a:latin typeface="华文细黑" panose="02010600040101010101" pitchFamily="2" charset="-122"/>
                <a:ea typeface="华文细黑" panose="02010600040101010101" pitchFamily="2" charset="-122"/>
              </a:rPr>
              <a:t>输入</a:t>
            </a:r>
          </a:p>
        </p:txBody>
      </p:sp>
    </p:spTree>
    <p:extLst>
      <p:ext uri="{BB962C8B-B14F-4D97-AF65-F5344CB8AC3E}">
        <p14:creationId xmlns:p14="http://schemas.microsoft.com/office/powerpoint/2010/main" val="274618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horizontal)">
                                      <p:cBhvr>
                                        <p:cTn id="28" dur="500"/>
                                        <p:tgtEl>
                                          <p:spTgt spid="1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horizontal)">
                                      <p:cBhvr>
                                        <p:cTn id="31" dur="500"/>
                                        <p:tgtEl>
                                          <p:spTgt spid="12"/>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linds(horizontal)">
                                      <p:cBhvr>
                                        <p:cTn id="34" dur="500"/>
                                        <p:tgtEl>
                                          <p:spTgt spid="13"/>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horizontal)">
                                      <p:cBhvr>
                                        <p:cTn id="40" dur="500"/>
                                        <p:tgtEl>
                                          <p:spTgt spid="15"/>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linds(horizontal)">
                                      <p:cBhvr>
                                        <p:cTn id="43" dur="500"/>
                                        <p:tgtEl>
                                          <p:spTgt spid="16"/>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blinds(horizontal)">
                                      <p:cBhvr>
                                        <p:cTn id="46" dur="500"/>
                                        <p:tgtEl>
                                          <p:spTgt spid="19"/>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blinds(horizontal)">
                                      <p:cBhvr>
                                        <p:cTn id="49" dur="500"/>
                                        <p:tgtEl>
                                          <p:spTgt spid="20"/>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blinds(horizontal)">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linds(horizontal)">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blinds(horizontal)">
                                      <p:cBhvr>
                                        <p:cTn id="6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p:bldP spid="10" grpId="0"/>
      <p:bldP spid="11" grpId="0" animBg="1"/>
      <p:bldP spid="12" grpId="0" animBg="1"/>
      <p:bldP spid="13" grpId="0" animBg="1"/>
      <p:bldP spid="14" grpId="0" animBg="1"/>
      <p:bldP spid="15" grpId="0" animBg="1"/>
      <p:bldP spid="16" grpId="0" animBg="1"/>
      <p:bldP spid="17" grpId="0"/>
      <p:bldP spid="18" grpId="0"/>
      <p:bldP spid="19" grpId="0"/>
      <p:bldP spid="20" grpId="0"/>
      <p:bldP spid="2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3"/>
          <p:cNvSpPr>
            <a:spLocks noChangeArrowheads="1"/>
          </p:cNvSpPr>
          <p:nvPr/>
        </p:nvSpPr>
        <p:spPr bwMode="auto">
          <a:xfrm>
            <a:off x="7078663" y="1795463"/>
            <a:ext cx="1581150" cy="473075"/>
          </a:xfrm>
          <a:prstGeom prst="rect">
            <a:avLst/>
          </a:prstGeom>
          <a:solidFill>
            <a:srgbClr val="9900FF"/>
          </a:solidFill>
          <a:ln>
            <a:noFill/>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chemeClr val="bg1"/>
              </a:solidFill>
              <a:effectLst/>
              <a:uLnTx/>
              <a:uFillTx/>
              <a:latin typeface="华文细黑" panose="02010600040101010101" pitchFamily="2" charset="-122"/>
              <a:ea typeface="华文细黑" panose="02010600040101010101" pitchFamily="2" charset="-122"/>
            </a:endParaRPr>
          </a:p>
        </p:txBody>
      </p:sp>
      <p:sp>
        <p:nvSpPr>
          <p:cNvPr id="10" name="Rectangle 27"/>
          <p:cNvSpPr>
            <a:spLocks noChangeArrowheads="1"/>
          </p:cNvSpPr>
          <p:nvPr/>
        </p:nvSpPr>
        <p:spPr bwMode="auto">
          <a:xfrm>
            <a:off x="7154038" y="1151732"/>
            <a:ext cx="1512887" cy="471487"/>
          </a:xfrm>
          <a:prstGeom prst="rect">
            <a:avLst/>
          </a:prstGeom>
          <a:solidFill>
            <a:srgbClr val="9900FF"/>
          </a:solidFill>
          <a:ln>
            <a:noFill/>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chemeClr val="bg1"/>
              </a:solidFill>
              <a:effectLst/>
              <a:uLnTx/>
              <a:uFillTx/>
              <a:latin typeface="华文细黑" panose="02010600040101010101" pitchFamily="2" charset="-122"/>
              <a:ea typeface="华文细黑" panose="02010600040101010101" pitchFamily="2" charset="-122"/>
            </a:endParaRPr>
          </a:p>
        </p:txBody>
      </p:sp>
      <p:sp>
        <p:nvSpPr>
          <p:cNvPr id="22" name="Rectangle 39"/>
          <p:cNvSpPr>
            <a:spLocks noChangeArrowheads="1"/>
          </p:cNvSpPr>
          <p:nvPr/>
        </p:nvSpPr>
        <p:spPr bwMode="auto">
          <a:xfrm>
            <a:off x="7078663" y="2592388"/>
            <a:ext cx="1595437" cy="473075"/>
          </a:xfrm>
          <a:prstGeom prst="rect">
            <a:avLst/>
          </a:prstGeom>
          <a:solidFill>
            <a:schemeClr val="accent6">
              <a:lumMod val="60000"/>
              <a:lumOff val="40000"/>
            </a:schemeClr>
          </a:solidFill>
          <a:ln>
            <a:noFill/>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chemeClr val="bg1"/>
              </a:solidFill>
              <a:effectLst/>
              <a:uLnTx/>
              <a:uFillTx/>
              <a:latin typeface="华文细黑" panose="02010600040101010101" pitchFamily="2" charset="-122"/>
              <a:ea typeface="华文细黑" panose="02010600040101010101" pitchFamily="2" charset="-122"/>
            </a:endParaRPr>
          </a:p>
        </p:txBody>
      </p:sp>
      <p:sp>
        <p:nvSpPr>
          <p:cNvPr id="28" name="Rectangle 45"/>
          <p:cNvSpPr>
            <a:spLocks noChangeArrowheads="1"/>
          </p:cNvSpPr>
          <p:nvPr/>
        </p:nvSpPr>
        <p:spPr bwMode="auto">
          <a:xfrm>
            <a:off x="7078663" y="3390900"/>
            <a:ext cx="1595437" cy="484298"/>
          </a:xfrm>
          <a:prstGeom prst="rect">
            <a:avLst/>
          </a:prstGeom>
          <a:solidFill>
            <a:schemeClr val="accent6">
              <a:lumMod val="60000"/>
              <a:lumOff val="40000"/>
            </a:schemeClr>
          </a:solidFill>
          <a:ln>
            <a:noFill/>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chemeClr val="bg1"/>
              </a:solidFill>
              <a:effectLst/>
              <a:uLnTx/>
              <a:uFillTx/>
              <a:latin typeface="华文细黑" panose="02010600040101010101" pitchFamily="2" charset="-122"/>
              <a:ea typeface="华文细黑" panose="02010600040101010101" pitchFamily="2" charset="-122"/>
            </a:endParaRPr>
          </a:p>
        </p:txBody>
      </p:sp>
      <p:sp>
        <p:nvSpPr>
          <p:cNvPr id="34" name="Rectangle 51"/>
          <p:cNvSpPr>
            <a:spLocks noChangeArrowheads="1"/>
          </p:cNvSpPr>
          <p:nvPr/>
        </p:nvSpPr>
        <p:spPr bwMode="auto">
          <a:xfrm>
            <a:off x="7172326" y="4200635"/>
            <a:ext cx="1485899" cy="491189"/>
          </a:xfrm>
          <a:prstGeom prst="rect">
            <a:avLst/>
          </a:prstGeom>
          <a:solidFill>
            <a:srgbClr val="92D050"/>
          </a:solidFill>
          <a:ln>
            <a:noFill/>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40" name="Rectangle 57"/>
          <p:cNvSpPr>
            <a:spLocks noChangeArrowheads="1"/>
          </p:cNvSpPr>
          <p:nvPr/>
        </p:nvSpPr>
        <p:spPr bwMode="auto">
          <a:xfrm>
            <a:off x="7078663" y="4805363"/>
            <a:ext cx="1579562" cy="473075"/>
          </a:xfrm>
          <a:prstGeom prst="rect">
            <a:avLst/>
          </a:prstGeom>
          <a:solidFill>
            <a:srgbClr val="92D050"/>
          </a:solidFill>
          <a:ln>
            <a:noFill/>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46" name="Rectangle 63"/>
          <p:cNvSpPr>
            <a:spLocks noChangeArrowheads="1"/>
          </p:cNvSpPr>
          <p:nvPr/>
        </p:nvSpPr>
        <p:spPr bwMode="auto">
          <a:xfrm>
            <a:off x="7078663" y="5603875"/>
            <a:ext cx="1595437" cy="473075"/>
          </a:xfrm>
          <a:prstGeom prst="rect">
            <a:avLst/>
          </a:prstGeom>
          <a:solidFill>
            <a:srgbClr val="92D050"/>
          </a:solidFill>
          <a:ln>
            <a:noFill/>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 name="标题 1"/>
          <p:cNvSpPr>
            <a:spLocks noGrp="1"/>
          </p:cNvSpPr>
          <p:nvPr>
            <p:ph type="title"/>
          </p:nvPr>
        </p:nvSpPr>
        <p:spPr/>
        <p:txBody>
          <a:bodyPr/>
          <a:lstStyle/>
          <a:p>
            <a:r>
              <a:rPr lang="zh-CN" altLang="en-US" dirty="0"/>
              <a:t>内聚强度的划分规则</a:t>
            </a:r>
          </a:p>
        </p:txBody>
      </p:sp>
      <p:sp>
        <p:nvSpPr>
          <p:cNvPr id="4" name="Rectangle 21"/>
          <p:cNvSpPr>
            <a:spLocks noChangeArrowheads="1"/>
          </p:cNvSpPr>
          <p:nvPr/>
        </p:nvSpPr>
        <p:spPr bwMode="auto">
          <a:xfrm>
            <a:off x="466725" y="927100"/>
            <a:ext cx="8064500" cy="562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5" name="Rectangle 22"/>
          <p:cNvSpPr>
            <a:spLocks noChangeArrowheads="1"/>
          </p:cNvSpPr>
          <p:nvPr/>
        </p:nvSpPr>
        <p:spPr bwMode="auto">
          <a:xfrm>
            <a:off x="684213" y="2584450"/>
            <a:ext cx="1295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000" b="0">
                <a:solidFill>
                  <a:srgbClr val="0000FF"/>
                </a:solidFill>
                <a:latin typeface="华文细黑" panose="02010600040101010101" pitchFamily="2" charset="-122"/>
                <a:ea typeface="华文细黑" panose="02010600040101010101" pitchFamily="2" charset="-122"/>
              </a:rPr>
              <a:t>该模块是否</a:t>
            </a:r>
          </a:p>
          <a:p>
            <a:pPr algn="ctr" eaLnBrk="1" fontAlgn="base" hangingPunct="1">
              <a:spcBef>
                <a:spcPct val="0"/>
              </a:spcBef>
              <a:spcAft>
                <a:spcPct val="0"/>
              </a:spcAft>
            </a:pPr>
            <a:r>
              <a:rPr lang="zh-CN" altLang="en-US" sz="2000" b="0">
                <a:solidFill>
                  <a:srgbClr val="0000FF"/>
                </a:solidFill>
                <a:latin typeface="华文细黑" panose="02010600040101010101" pitchFamily="2" charset="-122"/>
                <a:ea typeface="华文细黑" panose="02010600040101010101" pitchFamily="2" charset="-122"/>
              </a:rPr>
              <a:t>只完成单一</a:t>
            </a:r>
          </a:p>
          <a:p>
            <a:pPr algn="ctr" eaLnBrk="1" fontAlgn="base" hangingPunct="1">
              <a:spcBef>
                <a:spcPct val="0"/>
              </a:spcBef>
              <a:spcAft>
                <a:spcPct val="0"/>
              </a:spcAft>
            </a:pPr>
            <a:r>
              <a:rPr lang="zh-CN" altLang="en-US" sz="2000" b="0">
                <a:solidFill>
                  <a:srgbClr val="0000FF"/>
                </a:solidFill>
                <a:latin typeface="华文细黑" panose="02010600040101010101" pitchFamily="2" charset="-122"/>
                <a:ea typeface="华文细黑" panose="02010600040101010101" pitchFamily="2" charset="-122"/>
              </a:rPr>
              <a:t>的功能？</a:t>
            </a:r>
          </a:p>
        </p:txBody>
      </p:sp>
      <p:grpSp>
        <p:nvGrpSpPr>
          <p:cNvPr id="6" name="Group 23"/>
          <p:cNvGrpSpPr>
            <a:grpSpLocks/>
          </p:cNvGrpSpPr>
          <p:nvPr/>
        </p:nvGrpSpPr>
        <p:grpSpPr bwMode="auto">
          <a:xfrm>
            <a:off x="6650038" y="1144588"/>
            <a:ext cx="504000" cy="476250"/>
            <a:chOff x="4189" y="639"/>
            <a:chExt cx="270" cy="297"/>
          </a:xfrm>
        </p:grpSpPr>
        <p:sp>
          <p:nvSpPr>
            <p:cNvPr id="7" name="Rectangle 24"/>
            <p:cNvSpPr>
              <a:spLocks noChangeArrowheads="1"/>
            </p:cNvSpPr>
            <p:nvPr/>
          </p:nvSpPr>
          <p:spPr bwMode="auto">
            <a:xfrm>
              <a:off x="4189" y="639"/>
              <a:ext cx="270" cy="29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8" name="Rectangle 25"/>
            <p:cNvSpPr>
              <a:spLocks noChangeArrowheads="1"/>
            </p:cNvSpPr>
            <p:nvPr/>
          </p:nvSpPr>
          <p:spPr bwMode="auto">
            <a:xfrm>
              <a:off x="4189" y="639"/>
              <a:ext cx="270" cy="297"/>
            </a:xfrm>
            <a:prstGeom prst="rect">
              <a:avLst/>
            </a:prstGeom>
            <a:noFill/>
            <a:ln w="6350" cap="rnd">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9" name="Rectangle 26"/>
          <p:cNvSpPr>
            <a:spLocks noChangeArrowheads="1"/>
          </p:cNvSpPr>
          <p:nvPr/>
        </p:nvSpPr>
        <p:spPr bwMode="auto">
          <a:xfrm>
            <a:off x="6804025" y="1289050"/>
            <a:ext cx="279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2000" b="0">
                <a:solidFill>
                  <a:srgbClr val="FFFFFF"/>
                </a:solidFill>
                <a:latin typeface="华文细黑" panose="02010600040101010101" pitchFamily="2" charset="-122"/>
                <a:ea typeface="华文细黑" panose="02010600040101010101" pitchFamily="2" charset="-122"/>
              </a:rPr>
              <a:t>7</a:t>
            </a:r>
            <a:endParaRPr lang="en-US" altLang="zh-CN" sz="2000" b="0">
              <a:solidFill>
                <a:srgbClr val="000000"/>
              </a:solidFill>
              <a:latin typeface="华文细黑" panose="02010600040101010101" pitchFamily="2" charset="-122"/>
              <a:ea typeface="华文细黑" panose="02010600040101010101" pitchFamily="2" charset="-122"/>
            </a:endParaRPr>
          </a:p>
        </p:txBody>
      </p:sp>
      <p:sp>
        <p:nvSpPr>
          <p:cNvPr id="11" name="Rectangle 28"/>
          <p:cNvSpPr>
            <a:spLocks noChangeArrowheads="1"/>
          </p:cNvSpPr>
          <p:nvPr/>
        </p:nvSpPr>
        <p:spPr bwMode="auto">
          <a:xfrm>
            <a:off x="7226300" y="1220026"/>
            <a:ext cx="1368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000" b="0" dirty="0">
                <a:solidFill>
                  <a:schemeClr val="bg1"/>
                </a:solidFill>
                <a:latin typeface="华文细黑" panose="02010600040101010101" pitchFamily="2" charset="-122"/>
                <a:ea typeface="华文细黑" panose="02010600040101010101" pitchFamily="2" charset="-122"/>
              </a:rPr>
              <a:t>功能性内聚</a:t>
            </a:r>
          </a:p>
        </p:txBody>
      </p:sp>
      <p:grpSp>
        <p:nvGrpSpPr>
          <p:cNvPr id="12" name="Group 29"/>
          <p:cNvGrpSpPr>
            <a:grpSpLocks/>
          </p:cNvGrpSpPr>
          <p:nvPr/>
        </p:nvGrpSpPr>
        <p:grpSpPr bwMode="auto">
          <a:xfrm>
            <a:off x="6650038" y="1795463"/>
            <a:ext cx="504000" cy="478600"/>
            <a:chOff x="4189" y="1140"/>
            <a:chExt cx="270" cy="298"/>
          </a:xfrm>
        </p:grpSpPr>
        <p:sp>
          <p:nvSpPr>
            <p:cNvPr id="13" name="Rectangle 30"/>
            <p:cNvSpPr>
              <a:spLocks noChangeArrowheads="1"/>
            </p:cNvSpPr>
            <p:nvPr/>
          </p:nvSpPr>
          <p:spPr bwMode="auto">
            <a:xfrm>
              <a:off x="4189" y="1140"/>
              <a:ext cx="270" cy="2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4" name="Rectangle 31"/>
            <p:cNvSpPr>
              <a:spLocks noChangeArrowheads="1"/>
            </p:cNvSpPr>
            <p:nvPr/>
          </p:nvSpPr>
          <p:spPr bwMode="auto">
            <a:xfrm>
              <a:off x="4189" y="1140"/>
              <a:ext cx="270" cy="298"/>
            </a:xfrm>
            <a:prstGeom prst="rect">
              <a:avLst/>
            </a:prstGeom>
            <a:noFill/>
            <a:ln w="6350" cap="rnd">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15" name="Rectangle 32"/>
          <p:cNvSpPr>
            <a:spLocks noChangeArrowheads="1"/>
          </p:cNvSpPr>
          <p:nvPr/>
        </p:nvSpPr>
        <p:spPr bwMode="auto">
          <a:xfrm>
            <a:off x="6842125" y="1917700"/>
            <a:ext cx="141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2000" b="0" dirty="0">
                <a:solidFill>
                  <a:srgbClr val="FFFFFF"/>
                </a:solidFill>
                <a:latin typeface="华文细黑" panose="02010600040101010101" pitchFamily="2" charset="-122"/>
                <a:ea typeface="华文细黑" panose="02010600040101010101" pitchFamily="2" charset="-122"/>
              </a:rPr>
              <a:t>6</a:t>
            </a:r>
            <a:endParaRPr lang="en-US" altLang="zh-CN" sz="2000" b="0" dirty="0">
              <a:solidFill>
                <a:srgbClr val="000000"/>
              </a:solidFill>
              <a:latin typeface="华文细黑" panose="02010600040101010101" pitchFamily="2" charset="-122"/>
              <a:ea typeface="华文细黑" panose="02010600040101010101" pitchFamily="2" charset="-122"/>
            </a:endParaRPr>
          </a:p>
        </p:txBody>
      </p:sp>
      <p:sp>
        <p:nvSpPr>
          <p:cNvPr id="17" name="Rectangle 34"/>
          <p:cNvSpPr>
            <a:spLocks noChangeArrowheads="1"/>
          </p:cNvSpPr>
          <p:nvPr/>
        </p:nvSpPr>
        <p:spPr bwMode="auto">
          <a:xfrm>
            <a:off x="7226300" y="1886744"/>
            <a:ext cx="1368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000" b="0" dirty="0">
                <a:solidFill>
                  <a:schemeClr val="bg1"/>
                </a:solidFill>
                <a:latin typeface="华文细黑" panose="02010600040101010101" pitchFamily="2" charset="-122"/>
                <a:ea typeface="华文细黑" panose="02010600040101010101" pitchFamily="2" charset="-122"/>
              </a:rPr>
              <a:t>顺序性内聚</a:t>
            </a:r>
          </a:p>
        </p:txBody>
      </p:sp>
      <p:grpSp>
        <p:nvGrpSpPr>
          <p:cNvPr id="18" name="Group 35"/>
          <p:cNvGrpSpPr>
            <a:grpSpLocks/>
          </p:cNvGrpSpPr>
          <p:nvPr/>
        </p:nvGrpSpPr>
        <p:grpSpPr bwMode="auto">
          <a:xfrm>
            <a:off x="6650038" y="2592388"/>
            <a:ext cx="504000" cy="473075"/>
            <a:chOff x="4189" y="1642"/>
            <a:chExt cx="270" cy="298"/>
          </a:xfrm>
        </p:grpSpPr>
        <p:sp>
          <p:nvSpPr>
            <p:cNvPr id="19" name="Rectangle 36"/>
            <p:cNvSpPr>
              <a:spLocks noChangeArrowheads="1"/>
            </p:cNvSpPr>
            <p:nvPr/>
          </p:nvSpPr>
          <p:spPr bwMode="auto">
            <a:xfrm>
              <a:off x="4189" y="1642"/>
              <a:ext cx="270" cy="2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0" name="Rectangle 37"/>
            <p:cNvSpPr>
              <a:spLocks noChangeArrowheads="1"/>
            </p:cNvSpPr>
            <p:nvPr/>
          </p:nvSpPr>
          <p:spPr bwMode="auto">
            <a:xfrm>
              <a:off x="4189" y="1642"/>
              <a:ext cx="270" cy="298"/>
            </a:xfrm>
            <a:prstGeom prst="rect">
              <a:avLst/>
            </a:prstGeom>
            <a:noFill/>
            <a:ln w="6350" cap="rnd">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21" name="Rectangle 38"/>
          <p:cNvSpPr>
            <a:spLocks noChangeArrowheads="1"/>
          </p:cNvSpPr>
          <p:nvPr/>
        </p:nvSpPr>
        <p:spPr bwMode="auto">
          <a:xfrm>
            <a:off x="6839848" y="2716213"/>
            <a:ext cx="1426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2000" b="0" dirty="0">
                <a:solidFill>
                  <a:srgbClr val="FFFFFF"/>
                </a:solidFill>
                <a:latin typeface="华文细黑" panose="02010600040101010101" pitchFamily="2" charset="-122"/>
                <a:ea typeface="华文细黑" panose="02010600040101010101" pitchFamily="2" charset="-122"/>
              </a:rPr>
              <a:t>5</a:t>
            </a:r>
            <a:endParaRPr lang="en-US" altLang="zh-CN" sz="2000" b="0" dirty="0">
              <a:solidFill>
                <a:srgbClr val="000000"/>
              </a:solidFill>
              <a:latin typeface="华文细黑" panose="02010600040101010101" pitchFamily="2" charset="-122"/>
              <a:ea typeface="华文细黑" panose="02010600040101010101" pitchFamily="2" charset="-122"/>
            </a:endParaRPr>
          </a:p>
        </p:txBody>
      </p:sp>
      <p:sp>
        <p:nvSpPr>
          <p:cNvPr id="23" name="Rectangle 40"/>
          <p:cNvSpPr>
            <a:spLocks noChangeArrowheads="1"/>
          </p:cNvSpPr>
          <p:nvPr/>
        </p:nvSpPr>
        <p:spPr bwMode="auto">
          <a:xfrm>
            <a:off x="7226300" y="2706688"/>
            <a:ext cx="1368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000" b="0" dirty="0">
                <a:solidFill>
                  <a:schemeClr val="bg1"/>
                </a:solidFill>
                <a:latin typeface="华文细黑" panose="02010600040101010101" pitchFamily="2" charset="-122"/>
                <a:ea typeface="华文细黑" panose="02010600040101010101" pitchFamily="2" charset="-122"/>
              </a:rPr>
              <a:t>通信性内聚</a:t>
            </a:r>
          </a:p>
        </p:txBody>
      </p:sp>
      <p:grpSp>
        <p:nvGrpSpPr>
          <p:cNvPr id="24" name="Group 41"/>
          <p:cNvGrpSpPr>
            <a:grpSpLocks/>
          </p:cNvGrpSpPr>
          <p:nvPr/>
        </p:nvGrpSpPr>
        <p:grpSpPr bwMode="auto">
          <a:xfrm>
            <a:off x="6650038" y="3390900"/>
            <a:ext cx="504000" cy="484298"/>
            <a:chOff x="4189" y="2145"/>
            <a:chExt cx="270" cy="297"/>
          </a:xfrm>
        </p:grpSpPr>
        <p:sp>
          <p:nvSpPr>
            <p:cNvPr id="25" name="Rectangle 42"/>
            <p:cNvSpPr>
              <a:spLocks noChangeArrowheads="1"/>
            </p:cNvSpPr>
            <p:nvPr/>
          </p:nvSpPr>
          <p:spPr bwMode="auto">
            <a:xfrm>
              <a:off x="4189" y="2145"/>
              <a:ext cx="270" cy="29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6" name="Rectangle 43"/>
            <p:cNvSpPr>
              <a:spLocks noChangeArrowheads="1"/>
            </p:cNvSpPr>
            <p:nvPr/>
          </p:nvSpPr>
          <p:spPr bwMode="auto">
            <a:xfrm>
              <a:off x="4189" y="2145"/>
              <a:ext cx="270" cy="297"/>
            </a:xfrm>
            <a:prstGeom prst="rect">
              <a:avLst/>
            </a:prstGeom>
            <a:noFill/>
            <a:ln w="6350" cap="rnd">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27" name="Rectangle 44"/>
          <p:cNvSpPr>
            <a:spLocks noChangeArrowheads="1"/>
          </p:cNvSpPr>
          <p:nvPr/>
        </p:nvSpPr>
        <p:spPr bwMode="auto">
          <a:xfrm>
            <a:off x="6839848" y="3513138"/>
            <a:ext cx="1426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2000" b="0">
                <a:solidFill>
                  <a:srgbClr val="FFFFFF"/>
                </a:solidFill>
                <a:latin typeface="华文细黑" panose="02010600040101010101" pitchFamily="2" charset="-122"/>
                <a:ea typeface="华文细黑" panose="02010600040101010101" pitchFamily="2" charset="-122"/>
              </a:rPr>
              <a:t>4</a:t>
            </a:r>
            <a:endParaRPr lang="en-US" altLang="zh-CN" sz="2000" b="0">
              <a:solidFill>
                <a:srgbClr val="000000"/>
              </a:solidFill>
              <a:latin typeface="华文细黑" panose="02010600040101010101" pitchFamily="2" charset="-122"/>
              <a:ea typeface="华文细黑" panose="02010600040101010101" pitchFamily="2" charset="-122"/>
            </a:endParaRPr>
          </a:p>
        </p:txBody>
      </p:sp>
      <p:sp>
        <p:nvSpPr>
          <p:cNvPr id="29" name="Rectangle 46"/>
          <p:cNvSpPr>
            <a:spLocks noChangeArrowheads="1"/>
          </p:cNvSpPr>
          <p:nvPr/>
        </p:nvSpPr>
        <p:spPr bwMode="auto">
          <a:xfrm>
            <a:off x="7226300" y="3485241"/>
            <a:ext cx="1368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000" b="0" dirty="0">
                <a:solidFill>
                  <a:schemeClr val="bg1"/>
                </a:solidFill>
                <a:latin typeface="华文细黑" panose="02010600040101010101" pitchFamily="2" charset="-122"/>
                <a:ea typeface="华文细黑" panose="02010600040101010101" pitchFamily="2" charset="-122"/>
              </a:rPr>
              <a:t>过程性内聚</a:t>
            </a:r>
          </a:p>
        </p:txBody>
      </p:sp>
      <p:grpSp>
        <p:nvGrpSpPr>
          <p:cNvPr id="30" name="Group 47"/>
          <p:cNvGrpSpPr>
            <a:grpSpLocks/>
          </p:cNvGrpSpPr>
          <p:nvPr/>
        </p:nvGrpSpPr>
        <p:grpSpPr bwMode="auto">
          <a:xfrm>
            <a:off x="6650038" y="4187825"/>
            <a:ext cx="504000" cy="504000"/>
            <a:chOff x="4189" y="2647"/>
            <a:chExt cx="270" cy="297"/>
          </a:xfrm>
        </p:grpSpPr>
        <p:sp>
          <p:nvSpPr>
            <p:cNvPr id="31" name="Rectangle 48"/>
            <p:cNvSpPr>
              <a:spLocks noChangeArrowheads="1"/>
            </p:cNvSpPr>
            <p:nvPr/>
          </p:nvSpPr>
          <p:spPr bwMode="auto">
            <a:xfrm>
              <a:off x="4189" y="2647"/>
              <a:ext cx="270" cy="29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2" name="Rectangle 49"/>
            <p:cNvSpPr>
              <a:spLocks noChangeArrowheads="1"/>
            </p:cNvSpPr>
            <p:nvPr/>
          </p:nvSpPr>
          <p:spPr bwMode="auto">
            <a:xfrm>
              <a:off x="4189" y="2647"/>
              <a:ext cx="270" cy="297"/>
            </a:xfrm>
            <a:prstGeom prst="rect">
              <a:avLst/>
            </a:prstGeom>
            <a:noFill/>
            <a:ln w="6350" cap="rnd">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33" name="Rectangle 50"/>
          <p:cNvSpPr>
            <a:spLocks noChangeArrowheads="1"/>
          </p:cNvSpPr>
          <p:nvPr/>
        </p:nvSpPr>
        <p:spPr bwMode="auto">
          <a:xfrm>
            <a:off x="6839848" y="4310063"/>
            <a:ext cx="1426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2000" b="0">
                <a:solidFill>
                  <a:srgbClr val="FFFFFF"/>
                </a:solidFill>
                <a:latin typeface="华文细黑" panose="02010600040101010101" pitchFamily="2" charset="-122"/>
                <a:ea typeface="华文细黑" panose="02010600040101010101" pitchFamily="2" charset="-122"/>
              </a:rPr>
              <a:t>3</a:t>
            </a:r>
            <a:endParaRPr lang="en-US" altLang="zh-CN" sz="2000" b="0">
              <a:solidFill>
                <a:srgbClr val="000000"/>
              </a:solidFill>
              <a:latin typeface="华文细黑" panose="02010600040101010101" pitchFamily="2" charset="-122"/>
              <a:ea typeface="华文细黑" panose="02010600040101010101" pitchFamily="2" charset="-122"/>
            </a:endParaRPr>
          </a:p>
        </p:txBody>
      </p:sp>
      <p:sp>
        <p:nvSpPr>
          <p:cNvPr id="35" name="Rectangle 52"/>
          <p:cNvSpPr>
            <a:spLocks noChangeArrowheads="1"/>
          </p:cNvSpPr>
          <p:nvPr/>
        </p:nvSpPr>
        <p:spPr bwMode="auto">
          <a:xfrm>
            <a:off x="7269099" y="4291743"/>
            <a:ext cx="12824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000" b="0" dirty="0">
                <a:solidFill>
                  <a:srgbClr val="0000FF"/>
                </a:solidFill>
                <a:latin typeface="华文细黑" panose="02010600040101010101" pitchFamily="2" charset="-122"/>
                <a:ea typeface="华文细黑" panose="02010600040101010101" pitchFamily="2" charset="-122"/>
              </a:rPr>
              <a:t>时间性内聚</a:t>
            </a:r>
            <a:endParaRPr lang="zh-CN" altLang="en-US" sz="2000" b="0" dirty="0">
              <a:solidFill>
                <a:srgbClr val="000000"/>
              </a:solidFill>
              <a:latin typeface="华文细黑" panose="02010600040101010101" pitchFamily="2" charset="-122"/>
              <a:ea typeface="华文细黑" panose="02010600040101010101" pitchFamily="2" charset="-122"/>
            </a:endParaRPr>
          </a:p>
        </p:txBody>
      </p:sp>
      <p:grpSp>
        <p:nvGrpSpPr>
          <p:cNvPr id="36" name="Group 53"/>
          <p:cNvGrpSpPr>
            <a:grpSpLocks/>
          </p:cNvGrpSpPr>
          <p:nvPr/>
        </p:nvGrpSpPr>
        <p:grpSpPr bwMode="auto">
          <a:xfrm>
            <a:off x="6650038" y="4787779"/>
            <a:ext cx="504000" cy="480187"/>
            <a:chOff x="4189" y="3148"/>
            <a:chExt cx="270" cy="298"/>
          </a:xfrm>
        </p:grpSpPr>
        <p:sp>
          <p:nvSpPr>
            <p:cNvPr id="37" name="Rectangle 54"/>
            <p:cNvSpPr>
              <a:spLocks noChangeArrowheads="1"/>
            </p:cNvSpPr>
            <p:nvPr/>
          </p:nvSpPr>
          <p:spPr bwMode="auto">
            <a:xfrm>
              <a:off x="4189" y="3148"/>
              <a:ext cx="270" cy="2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8" name="Rectangle 55"/>
            <p:cNvSpPr>
              <a:spLocks noChangeArrowheads="1"/>
            </p:cNvSpPr>
            <p:nvPr/>
          </p:nvSpPr>
          <p:spPr bwMode="auto">
            <a:xfrm>
              <a:off x="4189" y="3148"/>
              <a:ext cx="270" cy="298"/>
            </a:xfrm>
            <a:prstGeom prst="rect">
              <a:avLst/>
            </a:prstGeom>
            <a:noFill/>
            <a:ln w="6350" cap="rnd">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39" name="Rectangle 56"/>
          <p:cNvSpPr>
            <a:spLocks noChangeArrowheads="1"/>
          </p:cNvSpPr>
          <p:nvPr/>
        </p:nvSpPr>
        <p:spPr bwMode="auto">
          <a:xfrm>
            <a:off x="6839848" y="4929188"/>
            <a:ext cx="1426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2000" b="0" dirty="0">
                <a:solidFill>
                  <a:srgbClr val="FFFFFF"/>
                </a:solidFill>
                <a:latin typeface="华文细黑" panose="02010600040101010101" pitchFamily="2" charset="-122"/>
                <a:ea typeface="华文细黑" panose="02010600040101010101" pitchFamily="2" charset="-122"/>
              </a:rPr>
              <a:t>2</a:t>
            </a:r>
            <a:endParaRPr lang="en-US" altLang="zh-CN" sz="2000" b="0" dirty="0">
              <a:solidFill>
                <a:srgbClr val="000000"/>
              </a:solidFill>
              <a:latin typeface="华文细黑" panose="02010600040101010101" pitchFamily="2" charset="-122"/>
              <a:ea typeface="华文细黑" panose="02010600040101010101" pitchFamily="2" charset="-122"/>
            </a:endParaRPr>
          </a:p>
        </p:txBody>
      </p:sp>
      <p:sp>
        <p:nvSpPr>
          <p:cNvPr id="41" name="Rectangle 58"/>
          <p:cNvSpPr>
            <a:spLocks noChangeArrowheads="1"/>
          </p:cNvSpPr>
          <p:nvPr/>
        </p:nvSpPr>
        <p:spPr bwMode="auto">
          <a:xfrm>
            <a:off x="7269099" y="4930363"/>
            <a:ext cx="12824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000" b="0" dirty="0">
                <a:solidFill>
                  <a:srgbClr val="0000FF"/>
                </a:solidFill>
                <a:latin typeface="华文细黑" panose="02010600040101010101" pitchFamily="2" charset="-122"/>
                <a:ea typeface="华文细黑" panose="02010600040101010101" pitchFamily="2" charset="-122"/>
              </a:rPr>
              <a:t>逻辑性内聚</a:t>
            </a:r>
            <a:endParaRPr lang="zh-CN" altLang="en-US" sz="2000" b="0" dirty="0">
              <a:solidFill>
                <a:srgbClr val="000000"/>
              </a:solidFill>
              <a:latin typeface="华文细黑" panose="02010600040101010101" pitchFamily="2" charset="-122"/>
              <a:ea typeface="华文细黑" panose="02010600040101010101" pitchFamily="2" charset="-122"/>
            </a:endParaRPr>
          </a:p>
        </p:txBody>
      </p:sp>
      <p:grpSp>
        <p:nvGrpSpPr>
          <p:cNvPr id="42" name="Group 59"/>
          <p:cNvGrpSpPr>
            <a:grpSpLocks/>
          </p:cNvGrpSpPr>
          <p:nvPr/>
        </p:nvGrpSpPr>
        <p:grpSpPr bwMode="auto">
          <a:xfrm>
            <a:off x="6650038" y="5586291"/>
            <a:ext cx="504000" cy="504000"/>
            <a:chOff x="4189" y="3651"/>
            <a:chExt cx="270" cy="298"/>
          </a:xfrm>
        </p:grpSpPr>
        <p:sp>
          <p:nvSpPr>
            <p:cNvPr id="43" name="Rectangle 60"/>
            <p:cNvSpPr>
              <a:spLocks noChangeArrowheads="1"/>
            </p:cNvSpPr>
            <p:nvPr/>
          </p:nvSpPr>
          <p:spPr bwMode="auto">
            <a:xfrm>
              <a:off x="4189" y="3651"/>
              <a:ext cx="270" cy="29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44" name="Rectangle 61"/>
            <p:cNvSpPr>
              <a:spLocks noChangeArrowheads="1"/>
            </p:cNvSpPr>
            <p:nvPr/>
          </p:nvSpPr>
          <p:spPr bwMode="auto">
            <a:xfrm>
              <a:off x="4189" y="3651"/>
              <a:ext cx="270" cy="298"/>
            </a:xfrm>
            <a:prstGeom prst="rect">
              <a:avLst/>
            </a:prstGeom>
            <a:noFill/>
            <a:ln w="6350" cap="rnd">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45" name="Rectangle 62"/>
          <p:cNvSpPr>
            <a:spLocks noChangeArrowheads="1"/>
          </p:cNvSpPr>
          <p:nvPr/>
        </p:nvSpPr>
        <p:spPr bwMode="auto">
          <a:xfrm>
            <a:off x="6839848" y="5726113"/>
            <a:ext cx="1426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2000" b="0">
                <a:solidFill>
                  <a:srgbClr val="FFFFFF"/>
                </a:solidFill>
                <a:latin typeface="华文细黑" panose="02010600040101010101" pitchFamily="2" charset="-122"/>
                <a:ea typeface="华文细黑" panose="02010600040101010101" pitchFamily="2" charset="-122"/>
              </a:rPr>
              <a:t>1</a:t>
            </a:r>
            <a:endParaRPr lang="en-US" altLang="zh-CN" sz="2000" b="0">
              <a:solidFill>
                <a:srgbClr val="000000"/>
              </a:solidFill>
              <a:latin typeface="华文细黑" panose="02010600040101010101" pitchFamily="2" charset="-122"/>
              <a:ea typeface="华文细黑" panose="02010600040101010101" pitchFamily="2" charset="-122"/>
            </a:endParaRPr>
          </a:p>
        </p:txBody>
      </p:sp>
      <p:sp>
        <p:nvSpPr>
          <p:cNvPr id="47" name="Rectangle 64"/>
          <p:cNvSpPr>
            <a:spLocks noChangeArrowheads="1"/>
          </p:cNvSpPr>
          <p:nvPr/>
        </p:nvSpPr>
        <p:spPr bwMode="auto">
          <a:xfrm>
            <a:off x="7226300" y="5691538"/>
            <a:ext cx="1368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000" b="0" dirty="0">
                <a:solidFill>
                  <a:srgbClr val="0000FF"/>
                </a:solidFill>
                <a:latin typeface="华文细黑" panose="02010600040101010101" pitchFamily="2" charset="-122"/>
                <a:ea typeface="华文细黑" panose="02010600040101010101" pitchFamily="2" charset="-122"/>
              </a:rPr>
              <a:t>偶然性内聚</a:t>
            </a:r>
            <a:endParaRPr lang="zh-CN" altLang="en-US" sz="2000" b="0" dirty="0">
              <a:solidFill>
                <a:srgbClr val="000000"/>
              </a:solidFill>
              <a:latin typeface="华文细黑" panose="02010600040101010101" pitchFamily="2" charset="-122"/>
              <a:ea typeface="华文细黑" panose="02010600040101010101" pitchFamily="2" charset="-122"/>
            </a:endParaRPr>
          </a:p>
        </p:txBody>
      </p:sp>
      <p:sp>
        <p:nvSpPr>
          <p:cNvPr id="48" name="Rectangle 65"/>
          <p:cNvSpPr>
            <a:spLocks noChangeArrowheads="1"/>
          </p:cNvSpPr>
          <p:nvPr/>
        </p:nvSpPr>
        <p:spPr bwMode="auto">
          <a:xfrm>
            <a:off x="2698552" y="3879850"/>
            <a:ext cx="1025922"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000" b="0">
                <a:solidFill>
                  <a:srgbClr val="0000FF"/>
                </a:solidFill>
                <a:latin typeface="华文细黑" panose="02010600040101010101" pitchFamily="2" charset="-122"/>
                <a:ea typeface="华文细黑" panose="02010600040101010101" pitchFamily="2" charset="-122"/>
              </a:rPr>
              <a:t>模块内的</a:t>
            </a:r>
          </a:p>
          <a:p>
            <a:pPr algn="ctr" eaLnBrk="1" fontAlgn="base" hangingPunct="1">
              <a:spcBef>
                <a:spcPct val="0"/>
              </a:spcBef>
              <a:spcAft>
                <a:spcPct val="0"/>
              </a:spcAft>
            </a:pPr>
            <a:r>
              <a:rPr lang="zh-CN" altLang="en-US" sz="2000" b="0">
                <a:solidFill>
                  <a:srgbClr val="0000FF"/>
                </a:solidFill>
                <a:latin typeface="华文细黑" panose="02010600040101010101" pitchFamily="2" charset="-122"/>
                <a:ea typeface="华文细黑" panose="02010600040101010101" pitchFamily="2" charset="-122"/>
              </a:rPr>
              <a:t>活动依据</a:t>
            </a:r>
          </a:p>
          <a:p>
            <a:pPr algn="ctr" eaLnBrk="1" fontAlgn="base" hangingPunct="1">
              <a:spcBef>
                <a:spcPct val="0"/>
              </a:spcBef>
              <a:spcAft>
                <a:spcPct val="0"/>
              </a:spcAft>
            </a:pPr>
            <a:r>
              <a:rPr lang="zh-CN" altLang="en-US" sz="2000" b="0">
                <a:solidFill>
                  <a:srgbClr val="0000FF"/>
                </a:solidFill>
                <a:latin typeface="华文细黑" panose="02010600040101010101" pitchFamily="2" charset="-122"/>
                <a:ea typeface="华文细黑" panose="02010600040101010101" pitchFamily="2" charset="-122"/>
              </a:rPr>
              <a:t>什么发生</a:t>
            </a:r>
          </a:p>
          <a:p>
            <a:pPr algn="ctr" eaLnBrk="1" fontAlgn="base" hangingPunct="1">
              <a:spcBef>
                <a:spcPct val="0"/>
              </a:spcBef>
              <a:spcAft>
                <a:spcPct val="0"/>
              </a:spcAft>
            </a:pPr>
            <a:r>
              <a:rPr lang="zh-CN" altLang="en-US" sz="2000" b="0">
                <a:solidFill>
                  <a:srgbClr val="0000FF"/>
                </a:solidFill>
                <a:latin typeface="华文细黑" panose="02010600040101010101" pitchFamily="2" charset="-122"/>
                <a:ea typeface="华文细黑" panose="02010600040101010101" pitchFamily="2" charset="-122"/>
              </a:rPr>
              <a:t>联系？</a:t>
            </a:r>
          </a:p>
          <a:p>
            <a:pPr algn="ctr" eaLnBrk="1" fontAlgn="base" hangingPunct="1">
              <a:spcBef>
                <a:spcPct val="0"/>
              </a:spcBef>
              <a:spcAft>
                <a:spcPct val="0"/>
              </a:spcAft>
            </a:pPr>
            <a:endParaRPr lang="en-US" altLang="zh-CN" sz="3200" b="0">
              <a:solidFill>
                <a:srgbClr val="000000"/>
              </a:solidFill>
              <a:latin typeface="华文细黑" panose="02010600040101010101" pitchFamily="2" charset="-122"/>
              <a:ea typeface="华文细黑" panose="02010600040101010101" pitchFamily="2" charset="-122"/>
            </a:endParaRPr>
          </a:p>
        </p:txBody>
      </p:sp>
      <p:sp>
        <p:nvSpPr>
          <p:cNvPr id="49" name="Rectangle 66"/>
          <p:cNvSpPr>
            <a:spLocks noChangeArrowheads="1"/>
          </p:cNvSpPr>
          <p:nvPr/>
        </p:nvSpPr>
        <p:spPr bwMode="auto">
          <a:xfrm>
            <a:off x="4791075" y="2297113"/>
            <a:ext cx="1016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000" b="0">
                <a:solidFill>
                  <a:srgbClr val="0000FF"/>
                </a:solidFill>
                <a:latin typeface="华文细黑" panose="02010600040101010101" pitchFamily="2" charset="-122"/>
                <a:ea typeface="华文细黑" panose="02010600040101010101" pitchFamily="2" charset="-122"/>
              </a:rPr>
              <a:t>次序是否</a:t>
            </a:r>
          </a:p>
          <a:p>
            <a:pPr algn="ctr" eaLnBrk="1" fontAlgn="base" hangingPunct="1">
              <a:spcBef>
                <a:spcPct val="0"/>
              </a:spcBef>
              <a:spcAft>
                <a:spcPct val="0"/>
              </a:spcAft>
            </a:pPr>
            <a:r>
              <a:rPr lang="zh-CN" altLang="en-US" sz="2000" b="0">
                <a:solidFill>
                  <a:srgbClr val="0000FF"/>
                </a:solidFill>
                <a:latin typeface="华文细黑" panose="02010600040101010101" pitchFamily="2" charset="-122"/>
                <a:ea typeface="华文细黑" panose="02010600040101010101" pitchFamily="2" charset="-122"/>
              </a:rPr>
              <a:t>重要？</a:t>
            </a:r>
            <a:endParaRPr lang="zh-CN" altLang="en-US" sz="3600" b="0">
              <a:solidFill>
                <a:srgbClr val="000000"/>
              </a:solidFill>
              <a:latin typeface="华文细黑" panose="02010600040101010101" pitchFamily="2" charset="-122"/>
              <a:ea typeface="华文细黑" panose="02010600040101010101" pitchFamily="2" charset="-122"/>
            </a:endParaRPr>
          </a:p>
        </p:txBody>
      </p:sp>
      <p:sp>
        <p:nvSpPr>
          <p:cNvPr id="50" name="Rectangle 67"/>
          <p:cNvSpPr>
            <a:spLocks noChangeArrowheads="1"/>
          </p:cNvSpPr>
          <p:nvPr/>
        </p:nvSpPr>
        <p:spPr bwMode="auto">
          <a:xfrm>
            <a:off x="4857155" y="3565526"/>
            <a:ext cx="112236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000" b="0" dirty="0">
                <a:solidFill>
                  <a:srgbClr val="0000FF"/>
                </a:solidFill>
                <a:latin typeface="华文细黑" panose="02010600040101010101" pitchFamily="2" charset="-122"/>
                <a:ea typeface="华文细黑" panose="02010600040101010101" pitchFamily="2" charset="-122"/>
              </a:rPr>
              <a:t>次序</a:t>
            </a:r>
          </a:p>
          <a:p>
            <a:pPr algn="ctr" eaLnBrk="1" fontAlgn="base" hangingPunct="1">
              <a:spcBef>
                <a:spcPct val="0"/>
              </a:spcBef>
              <a:spcAft>
                <a:spcPct val="0"/>
              </a:spcAft>
            </a:pPr>
            <a:r>
              <a:rPr lang="zh-CN" altLang="en-US" sz="2000" b="0" dirty="0">
                <a:solidFill>
                  <a:srgbClr val="0000FF"/>
                </a:solidFill>
                <a:latin typeface="华文细黑" panose="02010600040101010101" pitchFamily="2" charset="-122"/>
                <a:ea typeface="华文细黑" panose="02010600040101010101" pitchFamily="2" charset="-122"/>
              </a:rPr>
              <a:t>是否</a:t>
            </a:r>
          </a:p>
          <a:p>
            <a:pPr algn="ctr" eaLnBrk="1" fontAlgn="base" hangingPunct="1">
              <a:spcBef>
                <a:spcPct val="0"/>
              </a:spcBef>
              <a:spcAft>
                <a:spcPct val="0"/>
              </a:spcAft>
            </a:pPr>
            <a:r>
              <a:rPr lang="zh-CN" altLang="en-US" sz="2000" b="0" dirty="0">
                <a:solidFill>
                  <a:srgbClr val="0000FF"/>
                </a:solidFill>
                <a:latin typeface="华文细黑" panose="02010600040101010101" pitchFamily="2" charset="-122"/>
                <a:ea typeface="华文细黑" panose="02010600040101010101" pitchFamily="2" charset="-122"/>
              </a:rPr>
              <a:t>   重要？</a:t>
            </a:r>
          </a:p>
        </p:txBody>
      </p:sp>
      <p:sp>
        <p:nvSpPr>
          <p:cNvPr id="52" name="Freeform 69"/>
          <p:cNvSpPr>
            <a:spLocks noEditPoints="1"/>
          </p:cNvSpPr>
          <p:nvPr/>
        </p:nvSpPr>
        <p:spPr bwMode="auto">
          <a:xfrm>
            <a:off x="5678488" y="2025650"/>
            <a:ext cx="971550" cy="411163"/>
          </a:xfrm>
          <a:custGeom>
            <a:avLst/>
            <a:gdLst>
              <a:gd name="T0" fmla="*/ 3694 w 3419"/>
              <a:gd name="T1" fmla="*/ 400244 h 1318"/>
              <a:gd name="T2" fmla="*/ 925516 w 3419"/>
              <a:gd name="T3" fmla="*/ 20901 h 1318"/>
              <a:gd name="T4" fmla="*/ 931767 w 3419"/>
              <a:gd name="T5" fmla="*/ 23709 h 1318"/>
              <a:gd name="T6" fmla="*/ 928926 w 3419"/>
              <a:gd name="T7" fmla="*/ 30572 h 1318"/>
              <a:gd name="T8" fmla="*/ 7104 w 3419"/>
              <a:gd name="T9" fmla="*/ 409915 h 1318"/>
              <a:gd name="T10" fmla="*/ 852 w 3419"/>
              <a:gd name="T11" fmla="*/ 407108 h 1318"/>
              <a:gd name="T12" fmla="*/ 3694 w 3419"/>
              <a:gd name="T13" fmla="*/ 400244 h 1318"/>
              <a:gd name="T14" fmla="*/ 908466 w 3419"/>
              <a:gd name="T15" fmla="*/ 0 h 1318"/>
              <a:gd name="T16" fmla="*/ 971550 w 3419"/>
              <a:gd name="T17" fmla="*/ 7487 h 1318"/>
              <a:gd name="T18" fmla="*/ 928357 w 3419"/>
              <a:gd name="T19" fmla="*/ 58648 h 1318"/>
              <a:gd name="T20" fmla="*/ 908466 w 3419"/>
              <a:gd name="T21" fmla="*/ 0 h 13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19"/>
              <a:gd name="T34" fmla="*/ 0 h 1318"/>
              <a:gd name="T35" fmla="*/ 3419 w 3419"/>
              <a:gd name="T36" fmla="*/ 1318 h 13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19" h="1318">
                <a:moveTo>
                  <a:pt x="13" y="1283"/>
                </a:moveTo>
                <a:lnTo>
                  <a:pt x="3257" y="67"/>
                </a:lnTo>
                <a:cubicBezTo>
                  <a:pt x="3266" y="63"/>
                  <a:pt x="3275" y="68"/>
                  <a:pt x="3279" y="76"/>
                </a:cubicBezTo>
                <a:cubicBezTo>
                  <a:pt x="3282" y="85"/>
                  <a:pt x="3277" y="95"/>
                  <a:pt x="3269" y="98"/>
                </a:cubicBezTo>
                <a:lnTo>
                  <a:pt x="25" y="1314"/>
                </a:lnTo>
                <a:cubicBezTo>
                  <a:pt x="16" y="1318"/>
                  <a:pt x="7" y="1313"/>
                  <a:pt x="3" y="1305"/>
                </a:cubicBezTo>
                <a:cubicBezTo>
                  <a:pt x="0" y="1296"/>
                  <a:pt x="4" y="1286"/>
                  <a:pt x="13" y="1283"/>
                </a:cubicBezTo>
                <a:close/>
                <a:moveTo>
                  <a:pt x="3197" y="0"/>
                </a:moveTo>
                <a:lnTo>
                  <a:pt x="3419" y="24"/>
                </a:lnTo>
                <a:lnTo>
                  <a:pt x="3267" y="188"/>
                </a:lnTo>
                <a:lnTo>
                  <a:pt x="3197" y="0"/>
                </a:lnTo>
                <a:close/>
              </a:path>
            </a:pathLst>
          </a:custGeom>
          <a:solidFill>
            <a:srgbClr val="000000"/>
          </a:solidFill>
          <a:ln w="1588">
            <a:solidFill>
              <a:srgbClr val="000000"/>
            </a:solidFill>
            <a:bevel/>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53" name="Freeform 70"/>
          <p:cNvSpPr>
            <a:spLocks noEditPoints="1"/>
          </p:cNvSpPr>
          <p:nvPr/>
        </p:nvSpPr>
        <p:spPr bwMode="auto">
          <a:xfrm>
            <a:off x="5678488" y="2425700"/>
            <a:ext cx="971550" cy="411163"/>
          </a:xfrm>
          <a:custGeom>
            <a:avLst/>
            <a:gdLst>
              <a:gd name="T0" fmla="*/ 7104 w 3419"/>
              <a:gd name="T1" fmla="*/ 937 h 1317"/>
              <a:gd name="T2" fmla="*/ 928926 w 3419"/>
              <a:gd name="T3" fmla="*/ 380880 h 1317"/>
              <a:gd name="T4" fmla="*/ 931767 w 3419"/>
              <a:gd name="T5" fmla="*/ 387436 h 1317"/>
              <a:gd name="T6" fmla="*/ 925516 w 3419"/>
              <a:gd name="T7" fmla="*/ 390558 h 1317"/>
              <a:gd name="T8" fmla="*/ 3694 w 3419"/>
              <a:gd name="T9" fmla="*/ 10615 h 1317"/>
              <a:gd name="T10" fmla="*/ 852 w 3419"/>
              <a:gd name="T11" fmla="*/ 4059 h 1317"/>
              <a:gd name="T12" fmla="*/ 7104 w 3419"/>
              <a:gd name="T13" fmla="*/ 937 h 1317"/>
              <a:gd name="T14" fmla="*/ 928357 w 3419"/>
              <a:gd name="T15" fmla="*/ 352782 h 1317"/>
              <a:gd name="T16" fmla="*/ 971550 w 3419"/>
              <a:gd name="T17" fmla="*/ 403982 h 1317"/>
              <a:gd name="T18" fmla="*/ 908466 w 3419"/>
              <a:gd name="T19" fmla="*/ 411163 h 1317"/>
              <a:gd name="T20" fmla="*/ 928357 w 3419"/>
              <a:gd name="T21" fmla="*/ 352782 h 13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19"/>
              <a:gd name="T34" fmla="*/ 0 h 1317"/>
              <a:gd name="T35" fmla="*/ 3419 w 3419"/>
              <a:gd name="T36" fmla="*/ 1317 h 13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19" h="1317">
                <a:moveTo>
                  <a:pt x="25" y="3"/>
                </a:moveTo>
                <a:lnTo>
                  <a:pt x="3269" y="1220"/>
                </a:lnTo>
                <a:cubicBezTo>
                  <a:pt x="3277" y="1223"/>
                  <a:pt x="3282" y="1233"/>
                  <a:pt x="3279" y="1241"/>
                </a:cubicBezTo>
                <a:cubicBezTo>
                  <a:pt x="3275" y="1250"/>
                  <a:pt x="3266" y="1254"/>
                  <a:pt x="3257" y="1251"/>
                </a:cubicBezTo>
                <a:lnTo>
                  <a:pt x="13" y="34"/>
                </a:lnTo>
                <a:cubicBezTo>
                  <a:pt x="4" y="31"/>
                  <a:pt x="0" y="22"/>
                  <a:pt x="3" y="13"/>
                </a:cubicBezTo>
                <a:cubicBezTo>
                  <a:pt x="7" y="4"/>
                  <a:pt x="16" y="0"/>
                  <a:pt x="25" y="3"/>
                </a:cubicBezTo>
                <a:close/>
                <a:moveTo>
                  <a:pt x="3267" y="1130"/>
                </a:moveTo>
                <a:lnTo>
                  <a:pt x="3419" y="1294"/>
                </a:lnTo>
                <a:lnTo>
                  <a:pt x="3197" y="1317"/>
                </a:lnTo>
                <a:lnTo>
                  <a:pt x="3267" y="1130"/>
                </a:lnTo>
                <a:close/>
              </a:path>
            </a:pathLst>
          </a:custGeom>
          <a:solidFill>
            <a:srgbClr val="000000"/>
          </a:solidFill>
          <a:ln w="1588">
            <a:solidFill>
              <a:srgbClr val="000000"/>
            </a:solidFill>
            <a:bevel/>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54" name="Freeform 71"/>
          <p:cNvSpPr>
            <a:spLocks noEditPoints="1"/>
          </p:cNvSpPr>
          <p:nvPr/>
        </p:nvSpPr>
        <p:spPr bwMode="auto">
          <a:xfrm>
            <a:off x="5678488" y="3621088"/>
            <a:ext cx="971550" cy="411162"/>
          </a:xfrm>
          <a:custGeom>
            <a:avLst/>
            <a:gdLst>
              <a:gd name="T0" fmla="*/ 3694 w 3419"/>
              <a:gd name="T1" fmla="*/ 400235 h 1317"/>
              <a:gd name="T2" fmla="*/ 925516 w 3419"/>
              <a:gd name="T3" fmla="*/ 20605 h 1317"/>
              <a:gd name="T4" fmla="*/ 931767 w 3419"/>
              <a:gd name="T5" fmla="*/ 23727 h 1317"/>
              <a:gd name="T6" fmla="*/ 928926 w 3419"/>
              <a:gd name="T7" fmla="*/ 30283 h 1317"/>
              <a:gd name="T8" fmla="*/ 7104 w 3419"/>
              <a:gd name="T9" fmla="*/ 410225 h 1317"/>
              <a:gd name="T10" fmla="*/ 852 w 3419"/>
              <a:gd name="T11" fmla="*/ 407103 h 1317"/>
              <a:gd name="T12" fmla="*/ 3694 w 3419"/>
              <a:gd name="T13" fmla="*/ 400235 h 1317"/>
              <a:gd name="T14" fmla="*/ 908466 w 3419"/>
              <a:gd name="T15" fmla="*/ 0 h 1317"/>
              <a:gd name="T16" fmla="*/ 971550 w 3419"/>
              <a:gd name="T17" fmla="*/ 7181 h 1317"/>
              <a:gd name="T18" fmla="*/ 928357 w 3419"/>
              <a:gd name="T19" fmla="*/ 58381 h 1317"/>
              <a:gd name="T20" fmla="*/ 908466 w 3419"/>
              <a:gd name="T21" fmla="*/ 0 h 13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19"/>
              <a:gd name="T34" fmla="*/ 0 h 1317"/>
              <a:gd name="T35" fmla="*/ 3419 w 3419"/>
              <a:gd name="T36" fmla="*/ 1317 h 13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19" h="1317">
                <a:moveTo>
                  <a:pt x="13" y="1282"/>
                </a:moveTo>
                <a:lnTo>
                  <a:pt x="3257" y="66"/>
                </a:lnTo>
                <a:cubicBezTo>
                  <a:pt x="3266" y="63"/>
                  <a:pt x="3275" y="67"/>
                  <a:pt x="3279" y="76"/>
                </a:cubicBezTo>
                <a:cubicBezTo>
                  <a:pt x="3282" y="84"/>
                  <a:pt x="3277" y="94"/>
                  <a:pt x="3269" y="97"/>
                </a:cubicBezTo>
                <a:lnTo>
                  <a:pt x="25" y="1314"/>
                </a:lnTo>
                <a:cubicBezTo>
                  <a:pt x="16" y="1317"/>
                  <a:pt x="7" y="1312"/>
                  <a:pt x="3" y="1304"/>
                </a:cubicBezTo>
                <a:cubicBezTo>
                  <a:pt x="0" y="1295"/>
                  <a:pt x="4" y="1286"/>
                  <a:pt x="13" y="1282"/>
                </a:cubicBezTo>
                <a:close/>
                <a:moveTo>
                  <a:pt x="3197" y="0"/>
                </a:moveTo>
                <a:lnTo>
                  <a:pt x="3419" y="23"/>
                </a:lnTo>
                <a:lnTo>
                  <a:pt x="3267" y="187"/>
                </a:lnTo>
                <a:lnTo>
                  <a:pt x="3197" y="0"/>
                </a:lnTo>
                <a:close/>
              </a:path>
            </a:pathLst>
          </a:custGeom>
          <a:solidFill>
            <a:srgbClr val="000000"/>
          </a:solidFill>
          <a:ln w="1588">
            <a:solidFill>
              <a:srgbClr val="000000"/>
            </a:solidFill>
            <a:bevel/>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55" name="Freeform 72"/>
          <p:cNvSpPr>
            <a:spLocks noEditPoints="1"/>
          </p:cNvSpPr>
          <p:nvPr/>
        </p:nvSpPr>
        <p:spPr bwMode="auto">
          <a:xfrm>
            <a:off x="5678488" y="4019550"/>
            <a:ext cx="971550" cy="411163"/>
          </a:xfrm>
          <a:custGeom>
            <a:avLst/>
            <a:gdLst>
              <a:gd name="T0" fmla="*/ 7104 w 3419"/>
              <a:gd name="T1" fmla="*/ 937 h 1317"/>
              <a:gd name="T2" fmla="*/ 928926 w 3419"/>
              <a:gd name="T3" fmla="*/ 380880 h 1317"/>
              <a:gd name="T4" fmla="*/ 931767 w 3419"/>
              <a:gd name="T5" fmla="*/ 387436 h 1317"/>
              <a:gd name="T6" fmla="*/ 925516 w 3419"/>
              <a:gd name="T7" fmla="*/ 390558 h 1317"/>
              <a:gd name="T8" fmla="*/ 3694 w 3419"/>
              <a:gd name="T9" fmla="*/ 10927 h 1317"/>
              <a:gd name="T10" fmla="*/ 852 w 3419"/>
              <a:gd name="T11" fmla="*/ 4059 h 1317"/>
              <a:gd name="T12" fmla="*/ 7104 w 3419"/>
              <a:gd name="T13" fmla="*/ 937 h 1317"/>
              <a:gd name="T14" fmla="*/ 928357 w 3419"/>
              <a:gd name="T15" fmla="*/ 352782 h 1317"/>
              <a:gd name="T16" fmla="*/ 971550 w 3419"/>
              <a:gd name="T17" fmla="*/ 403982 h 1317"/>
              <a:gd name="T18" fmla="*/ 908466 w 3419"/>
              <a:gd name="T19" fmla="*/ 411163 h 1317"/>
              <a:gd name="T20" fmla="*/ 928357 w 3419"/>
              <a:gd name="T21" fmla="*/ 352782 h 13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19"/>
              <a:gd name="T34" fmla="*/ 0 h 1317"/>
              <a:gd name="T35" fmla="*/ 3419 w 3419"/>
              <a:gd name="T36" fmla="*/ 1317 h 13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19" h="1317">
                <a:moveTo>
                  <a:pt x="25" y="3"/>
                </a:moveTo>
                <a:lnTo>
                  <a:pt x="3269" y="1220"/>
                </a:lnTo>
                <a:cubicBezTo>
                  <a:pt x="3277" y="1223"/>
                  <a:pt x="3282" y="1233"/>
                  <a:pt x="3279" y="1241"/>
                </a:cubicBezTo>
                <a:cubicBezTo>
                  <a:pt x="3275" y="1250"/>
                  <a:pt x="3266" y="1254"/>
                  <a:pt x="3257" y="1251"/>
                </a:cubicBezTo>
                <a:lnTo>
                  <a:pt x="13" y="35"/>
                </a:lnTo>
                <a:cubicBezTo>
                  <a:pt x="4" y="31"/>
                  <a:pt x="0" y="22"/>
                  <a:pt x="3" y="13"/>
                </a:cubicBezTo>
                <a:cubicBezTo>
                  <a:pt x="7" y="4"/>
                  <a:pt x="16" y="0"/>
                  <a:pt x="25" y="3"/>
                </a:cubicBezTo>
                <a:close/>
                <a:moveTo>
                  <a:pt x="3267" y="1130"/>
                </a:moveTo>
                <a:lnTo>
                  <a:pt x="3419" y="1294"/>
                </a:lnTo>
                <a:lnTo>
                  <a:pt x="3197" y="1317"/>
                </a:lnTo>
                <a:lnTo>
                  <a:pt x="3267" y="1130"/>
                </a:lnTo>
                <a:close/>
              </a:path>
            </a:pathLst>
          </a:custGeom>
          <a:solidFill>
            <a:srgbClr val="000000"/>
          </a:solidFill>
          <a:ln w="1588">
            <a:solidFill>
              <a:srgbClr val="000000"/>
            </a:solidFill>
            <a:bevel/>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56" name="Freeform 73"/>
          <p:cNvSpPr>
            <a:spLocks noEditPoints="1"/>
          </p:cNvSpPr>
          <p:nvPr/>
        </p:nvSpPr>
        <p:spPr bwMode="auto">
          <a:xfrm>
            <a:off x="5678488" y="5035550"/>
            <a:ext cx="971550" cy="412750"/>
          </a:xfrm>
          <a:custGeom>
            <a:avLst/>
            <a:gdLst>
              <a:gd name="T0" fmla="*/ 3694 w 3419"/>
              <a:gd name="T1" fmla="*/ 402127 h 1321"/>
              <a:gd name="T2" fmla="*/ 925516 w 3419"/>
              <a:gd name="T3" fmla="*/ 20622 h 1321"/>
              <a:gd name="T4" fmla="*/ 931767 w 3419"/>
              <a:gd name="T5" fmla="*/ 23746 h 1321"/>
              <a:gd name="T6" fmla="*/ 928926 w 3419"/>
              <a:gd name="T7" fmla="*/ 30308 h 1321"/>
              <a:gd name="T8" fmla="*/ 7104 w 3419"/>
              <a:gd name="T9" fmla="*/ 411813 h 1321"/>
              <a:gd name="T10" fmla="*/ 852 w 3419"/>
              <a:gd name="T11" fmla="*/ 408688 h 1321"/>
              <a:gd name="T12" fmla="*/ 3694 w 3419"/>
              <a:gd name="T13" fmla="*/ 402127 h 1321"/>
              <a:gd name="T14" fmla="*/ 908466 w 3419"/>
              <a:gd name="T15" fmla="*/ 0 h 1321"/>
              <a:gd name="T16" fmla="*/ 971550 w 3419"/>
              <a:gd name="T17" fmla="*/ 7186 h 1321"/>
              <a:gd name="T18" fmla="*/ 928357 w 3419"/>
              <a:gd name="T19" fmla="*/ 58429 h 1321"/>
              <a:gd name="T20" fmla="*/ 908466 w 3419"/>
              <a:gd name="T21" fmla="*/ 0 h 13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19"/>
              <a:gd name="T34" fmla="*/ 0 h 1321"/>
              <a:gd name="T35" fmla="*/ 3419 w 3419"/>
              <a:gd name="T36" fmla="*/ 1321 h 13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19" h="1321">
                <a:moveTo>
                  <a:pt x="13" y="1287"/>
                </a:moveTo>
                <a:lnTo>
                  <a:pt x="3257" y="66"/>
                </a:lnTo>
                <a:cubicBezTo>
                  <a:pt x="3266" y="63"/>
                  <a:pt x="3275" y="67"/>
                  <a:pt x="3279" y="76"/>
                </a:cubicBezTo>
                <a:cubicBezTo>
                  <a:pt x="3282" y="84"/>
                  <a:pt x="3277" y="94"/>
                  <a:pt x="3269" y="97"/>
                </a:cubicBezTo>
                <a:lnTo>
                  <a:pt x="25" y="1318"/>
                </a:lnTo>
                <a:cubicBezTo>
                  <a:pt x="16" y="1321"/>
                  <a:pt x="7" y="1317"/>
                  <a:pt x="3" y="1308"/>
                </a:cubicBezTo>
                <a:cubicBezTo>
                  <a:pt x="0" y="1299"/>
                  <a:pt x="4" y="1290"/>
                  <a:pt x="13" y="1287"/>
                </a:cubicBezTo>
                <a:close/>
                <a:moveTo>
                  <a:pt x="3197" y="0"/>
                </a:moveTo>
                <a:lnTo>
                  <a:pt x="3419" y="23"/>
                </a:lnTo>
                <a:lnTo>
                  <a:pt x="3267" y="187"/>
                </a:lnTo>
                <a:lnTo>
                  <a:pt x="3197" y="0"/>
                </a:lnTo>
                <a:close/>
              </a:path>
            </a:pathLst>
          </a:custGeom>
          <a:solidFill>
            <a:srgbClr val="000000"/>
          </a:solidFill>
          <a:ln w="1588">
            <a:solidFill>
              <a:srgbClr val="000000"/>
            </a:solidFill>
            <a:bevel/>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57" name="Freeform 74"/>
          <p:cNvSpPr>
            <a:spLocks noEditPoints="1"/>
          </p:cNvSpPr>
          <p:nvPr/>
        </p:nvSpPr>
        <p:spPr bwMode="auto">
          <a:xfrm>
            <a:off x="5678488" y="5437188"/>
            <a:ext cx="971550" cy="411162"/>
          </a:xfrm>
          <a:custGeom>
            <a:avLst/>
            <a:gdLst>
              <a:gd name="T0" fmla="*/ 7104 w 3419"/>
              <a:gd name="T1" fmla="*/ 1248 h 1318"/>
              <a:gd name="T2" fmla="*/ 928926 w 3419"/>
              <a:gd name="T3" fmla="*/ 380590 h 1318"/>
              <a:gd name="T4" fmla="*/ 931767 w 3419"/>
              <a:gd name="T5" fmla="*/ 387141 h 1318"/>
              <a:gd name="T6" fmla="*/ 925516 w 3419"/>
              <a:gd name="T7" fmla="*/ 390261 h 1318"/>
              <a:gd name="T8" fmla="*/ 3694 w 3419"/>
              <a:gd name="T9" fmla="*/ 10919 h 1318"/>
              <a:gd name="T10" fmla="*/ 852 w 3419"/>
              <a:gd name="T11" fmla="*/ 4055 h 1318"/>
              <a:gd name="T12" fmla="*/ 7104 w 3419"/>
              <a:gd name="T13" fmla="*/ 1248 h 1318"/>
              <a:gd name="T14" fmla="*/ 928357 w 3419"/>
              <a:gd name="T15" fmla="*/ 352514 h 1318"/>
              <a:gd name="T16" fmla="*/ 971550 w 3419"/>
              <a:gd name="T17" fmla="*/ 403675 h 1318"/>
              <a:gd name="T18" fmla="*/ 908466 w 3419"/>
              <a:gd name="T19" fmla="*/ 411162 h 1318"/>
              <a:gd name="T20" fmla="*/ 928357 w 3419"/>
              <a:gd name="T21" fmla="*/ 352514 h 13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19"/>
              <a:gd name="T34" fmla="*/ 0 h 1318"/>
              <a:gd name="T35" fmla="*/ 3419 w 3419"/>
              <a:gd name="T36" fmla="*/ 1318 h 13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19" h="1318">
                <a:moveTo>
                  <a:pt x="25" y="4"/>
                </a:moveTo>
                <a:lnTo>
                  <a:pt x="3269" y="1220"/>
                </a:lnTo>
                <a:cubicBezTo>
                  <a:pt x="3277" y="1223"/>
                  <a:pt x="3282" y="1233"/>
                  <a:pt x="3279" y="1241"/>
                </a:cubicBezTo>
                <a:cubicBezTo>
                  <a:pt x="3275" y="1250"/>
                  <a:pt x="3266" y="1254"/>
                  <a:pt x="3257" y="1251"/>
                </a:cubicBezTo>
                <a:lnTo>
                  <a:pt x="13" y="35"/>
                </a:lnTo>
                <a:cubicBezTo>
                  <a:pt x="4" y="32"/>
                  <a:pt x="0" y="22"/>
                  <a:pt x="3" y="13"/>
                </a:cubicBezTo>
                <a:cubicBezTo>
                  <a:pt x="7" y="5"/>
                  <a:pt x="16" y="0"/>
                  <a:pt x="25" y="4"/>
                </a:cubicBezTo>
                <a:close/>
                <a:moveTo>
                  <a:pt x="3267" y="1130"/>
                </a:moveTo>
                <a:lnTo>
                  <a:pt x="3419" y="1294"/>
                </a:lnTo>
                <a:lnTo>
                  <a:pt x="3197" y="1318"/>
                </a:lnTo>
                <a:lnTo>
                  <a:pt x="3267" y="1130"/>
                </a:lnTo>
                <a:close/>
              </a:path>
            </a:pathLst>
          </a:custGeom>
          <a:solidFill>
            <a:srgbClr val="000000"/>
          </a:solidFill>
          <a:ln w="1588">
            <a:solidFill>
              <a:srgbClr val="000000"/>
            </a:solidFill>
            <a:bevel/>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nvGrpSpPr>
          <p:cNvPr id="58" name="Group 75"/>
          <p:cNvGrpSpPr>
            <a:grpSpLocks/>
          </p:cNvGrpSpPr>
          <p:nvPr/>
        </p:nvGrpSpPr>
        <p:grpSpPr bwMode="auto">
          <a:xfrm>
            <a:off x="6003925" y="1944688"/>
            <a:ext cx="512763" cy="442912"/>
            <a:chOff x="3782" y="1234"/>
            <a:chExt cx="254" cy="279"/>
          </a:xfrm>
        </p:grpSpPr>
        <p:sp>
          <p:nvSpPr>
            <p:cNvPr id="59" name="Oval 76"/>
            <p:cNvSpPr>
              <a:spLocks noChangeArrowheads="1"/>
            </p:cNvSpPr>
            <p:nvPr/>
          </p:nvSpPr>
          <p:spPr bwMode="auto">
            <a:xfrm>
              <a:off x="3782" y="1234"/>
              <a:ext cx="254" cy="279"/>
            </a:xfrm>
            <a:prstGeom prst="ellipse">
              <a:avLst/>
            </a:prstGeom>
            <a:solidFill>
              <a:srgbClr val="BBE0E3"/>
            </a:solidFill>
            <a:ln w="0">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0" name="Oval 77"/>
            <p:cNvSpPr>
              <a:spLocks noChangeArrowheads="1"/>
            </p:cNvSpPr>
            <p:nvPr/>
          </p:nvSpPr>
          <p:spPr bwMode="auto">
            <a:xfrm>
              <a:off x="3782" y="1234"/>
              <a:ext cx="254" cy="279"/>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grpSp>
        <p:nvGrpSpPr>
          <p:cNvPr id="61" name="Group 78"/>
          <p:cNvGrpSpPr>
            <a:grpSpLocks/>
          </p:cNvGrpSpPr>
          <p:nvPr/>
        </p:nvGrpSpPr>
        <p:grpSpPr bwMode="auto">
          <a:xfrm>
            <a:off x="6003925" y="2474913"/>
            <a:ext cx="512763" cy="442912"/>
            <a:chOff x="3782" y="1568"/>
            <a:chExt cx="254" cy="279"/>
          </a:xfrm>
        </p:grpSpPr>
        <p:sp>
          <p:nvSpPr>
            <p:cNvPr id="62" name="Oval 79"/>
            <p:cNvSpPr>
              <a:spLocks noChangeArrowheads="1"/>
            </p:cNvSpPr>
            <p:nvPr/>
          </p:nvSpPr>
          <p:spPr bwMode="auto">
            <a:xfrm>
              <a:off x="3782" y="1568"/>
              <a:ext cx="254" cy="279"/>
            </a:xfrm>
            <a:prstGeom prst="ellipse">
              <a:avLst/>
            </a:prstGeom>
            <a:solidFill>
              <a:srgbClr val="BBE0E3"/>
            </a:solidFill>
            <a:ln w="0">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3" name="Oval 80"/>
            <p:cNvSpPr>
              <a:spLocks noChangeArrowheads="1"/>
            </p:cNvSpPr>
            <p:nvPr/>
          </p:nvSpPr>
          <p:spPr bwMode="auto">
            <a:xfrm>
              <a:off x="3782" y="1568"/>
              <a:ext cx="254" cy="279"/>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64" name="Rectangle 81"/>
          <p:cNvSpPr>
            <a:spLocks noChangeArrowheads="1"/>
          </p:cNvSpPr>
          <p:nvPr/>
        </p:nvSpPr>
        <p:spPr bwMode="auto">
          <a:xfrm>
            <a:off x="6060864" y="2592388"/>
            <a:ext cx="371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1800" b="0">
                <a:solidFill>
                  <a:srgbClr val="A50021"/>
                </a:solidFill>
                <a:latin typeface="华文细黑" panose="02010600040101010101" pitchFamily="2" charset="-122"/>
                <a:ea typeface="华文细黑" panose="02010600040101010101" pitchFamily="2" charset="-122"/>
              </a:rPr>
              <a:t>NO</a:t>
            </a:r>
          </a:p>
        </p:txBody>
      </p:sp>
      <p:grpSp>
        <p:nvGrpSpPr>
          <p:cNvPr id="65" name="Group 82"/>
          <p:cNvGrpSpPr>
            <a:grpSpLocks/>
          </p:cNvGrpSpPr>
          <p:nvPr/>
        </p:nvGrpSpPr>
        <p:grpSpPr bwMode="auto">
          <a:xfrm>
            <a:off x="6003925" y="3568700"/>
            <a:ext cx="584200" cy="442913"/>
            <a:chOff x="3782" y="2257"/>
            <a:chExt cx="254" cy="279"/>
          </a:xfrm>
        </p:grpSpPr>
        <p:sp>
          <p:nvSpPr>
            <p:cNvPr id="66" name="Oval 83"/>
            <p:cNvSpPr>
              <a:spLocks noChangeArrowheads="1"/>
            </p:cNvSpPr>
            <p:nvPr/>
          </p:nvSpPr>
          <p:spPr bwMode="auto">
            <a:xfrm>
              <a:off x="3782" y="2257"/>
              <a:ext cx="254" cy="279"/>
            </a:xfrm>
            <a:prstGeom prst="ellipse">
              <a:avLst/>
            </a:prstGeom>
            <a:solidFill>
              <a:srgbClr val="BBE0E3"/>
            </a:solidFill>
            <a:ln w="0">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7" name="Oval 84"/>
            <p:cNvSpPr>
              <a:spLocks noChangeArrowheads="1"/>
            </p:cNvSpPr>
            <p:nvPr/>
          </p:nvSpPr>
          <p:spPr bwMode="auto">
            <a:xfrm>
              <a:off x="3782" y="2257"/>
              <a:ext cx="254" cy="279"/>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grpSp>
        <p:nvGrpSpPr>
          <p:cNvPr id="68" name="Group 85"/>
          <p:cNvGrpSpPr>
            <a:grpSpLocks/>
          </p:cNvGrpSpPr>
          <p:nvPr/>
        </p:nvGrpSpPr>
        <p:grpSpPr bwMode="auto">
          <a:xfrm>
            <a:off x="6003925" y="4100513"/>
            <a:ext cx="512763" cy="441325"/>
            <a:chOff x="3782" y="2592"/>
            <a:chExt cx="254" cy="278"/>
          </a:xfrm>
        </p:grpSpPr>
        <p:sp>
          <p:nvSpPr>
            <p:cNvPr id="69" name="Oval 86"/>
            <p:cNvSpPr>
              <a:spLocks noChangeArrowheads="1"/>
            </p:cNvSpPr>
            <p:nvPr/>
          </p:nvSpPr>
          <p:spPr bwMode="auto">
            <a:xfrm>
              <a:off x="3782" y="2592"/>
              <a:ext cx="254" cy="278"/>
            </a:xfrm>
            <a:prstGeom prst="ellipse">
              <a:avLst/>
            </a:prstGeom>
            <a:solidFill>
              <a:srgbClr val="BBE0E3"/>
            </a:solidFill>
            <a:ln w="0">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70" name="Oval 87"/>
            <p:cNvSpPr>
              <a:spLocks noChangeArrowheads="1"/>
            </p:cNvSpPr>
            <p:nvPr/>
          </p:nvSpPr>
          <p:spPr bwMode="auto">
            <a:xfrm>
              <a:off x="3782" y="2592"/>
              <a:ext cx="254" cy="278"/>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71" name="Rectangle 88"/>
          <p:cNvSpPr>
            <a:spLocks noChangeArrowheads="1"/>
          </p:cNvSpPr>
          <p:nvPr/>
        </p:nvSpPr>
        <p:spPr bwMode="auto">
          <a:xfrm>
            <a:off x="6103938" y="4206875"/>
            <a:ext cx="412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1800" b="0">
                <a:solidFill>
                  <a:srgbClr val="A50021"/>
                </a:solidFill>
                <a:latin typeface="华文细黑" panose="02010600040101010101" pitchFamily="2" charset="-122"/>
                <a:ea typeface="华文细黑" panose="02010600040101010101" pitchFamily="2" charset="-122"/>
              </a:rPr>
              <a:t>NO</a:t>
            </a:r>
          </a:p>
        </p:txBody>
      </p:sp>
      <p:grpSp>
        <p:nvGrpSpPr>
          <p:cNvPr id="72" name="Group 89"/>
          <p:cNvGrpSpPr>
            <a:grpSpLocks/>
          </p:cNvGrpSpPr>
          <p:nvPr/>
        </p:nvGrpSpPr>
        <p:grpSpPr bwMode="auto">
          <a:xfrm>
            <a:off x="5867400" y="4895850"/>
            <a:ext cx="539750" cy="442913"/>
            <a:chOff x="3782" y="3205"/>
            <a:chExt cx="254" cy="279"/>
          </a:xfrm>
        </p:grpSpPr>
        <p:sp>
          <p:nvSpPr>
            <p:cNvPr id="73" name="Oval 90"/>
            <p:cNvSpPr>
              <a:spLocks noChangeArrowheads="1"/>
            </p:cNvSpPr>
            <p:nvPr/>
          </p:nvSpPr>
          <p:spPr bwMode="auto">
            <a:xfrm>
              <a:off x="3782" y="3205"/>
              <a:ext cx="254" cy="279"/>
            </a:xfrm>
            <a:prstGeom prst="ellipse">
              <a:avLst/>
            </a:prstGeom>
            <a:solidFill>
              <a:srgbClr val="BBE0E3"/>
            </a:solidFill>
            <a:ln w="0">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74" name="Oval 91"/>
            <p:cNvSpPr>
              <a:spLocks noChangeArrowheads="1"/>
            </p:cNvSpPr>
            <p:nvPr/>
          </p:nvSpPr>
          <p:spPr bwMode="auto">
            <a:xfrm>
              <a:off x="3782" y="3205"/>
              <a:ext cx="254" cy="279"/>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75" name="Rectangle 92"/>
          <p:cNvSpPr>
            <a:spLocks noChangeArrowheads="1"/>
          </p:cNvSpPr>
          <p:nvPr/>
        </p:nvSpPr>
        <p:spPr bwMode="auto">
          <a:xfrm>
            <a:off x="5651500" y="4965700"/>
            <a:ext cx="998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1800" b="0">
                <a:solidFill>
                  <a:srgbClr val="A50021"/>
                </a:solidFill>
                <a:latin typeface="华文细黑" panose="02010600040101010101" pitchFamily="2" charset="-122"/>
                <a:ea typeface="华文细黑" panose="02010600040101010101" pitchFamily="2" charset="-122"/>
              </a:rPr>
              <a:t>YES</a:t>
            </a:r>
          </a:p>
        </p:txBody>
      </p:sp>
      <p:grpSp>
        <p:nvGrpSpPr>
          <p:cNvPr id="76" name="Group 93"/>
          <p:cNvGrpSpPr>
            <a:grpSpLocks/>
          </p:cNvGrpSpPr>
          <p:nvPr/>
        </p:nvGrpSpPr>
        <p:grpSpPr bwMode="auto">
          <a:xfrm>
            <a:off x="5940425" y="5426075"/>
            <a:ext cx="466725" cy="442913"/>
            <a:chOff x="3782" y="3539"/>
            <a:chExt cx="254" cy="279"/>
          </a:xfrm>
        </p:grpSpPr>
        <p:sp>
          <p:nvSpPr>
            <p:cNvPr id="77" name="Oval 94"/>
            <p:cNvSpPr>
              <a:spLocks noChangeArrowheads="1"/>
            </p:cNvSpPr>
            <p:nvPr/>
          </p:nvSpPr>
          <p:spPr bwMode="auto">
            <a:xfrm>
              <a:off x="3782" y="3539"/>
              <a:ext cx="254" cy="279"/>
            </a:xfrm>
            <a:prstGeom prst="ellipse">
              <a:avLst/>
            </a:prstGeom>
            <a:solidFill>
              <a:srgbClr val="BBE0E3"/>
            </a:solidFill>
            <a:ln w="0">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78" name="Oval 95"/>
            <p:cNvSpPr>
              <a:spLocks noChangeArrowheads="1"/>
            </p:cNvSpPr>
            <p:nvPr/>
          </p:nvSpPr>
          <p:spPr bwMode="auto">
            <a:xfrm>
              <a:off x="3782" y="3539"/>
              <a:ext cx="254" cy="279"/>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79" name="Rectangle 96"/>
          <p:cNvSpPr>
            <a:spLocks noChangeArrowheads="1"/>
          </p:cNvSpPr>
          <p:nvPr/>
        </p:nvSpPr>
        <p:spPr bwMode="auto">
          <a:xfrm>
            <a:off x="6060864" y="5545138"/>
            <a:ext cx="371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1800" b="0">
                <a:solidFill>
                  <a:srgbClr val="A50021"/>
                </a:solidFill>
                <a:latin typeface="华文细黑" panose="02010600040101010101" pitchFamily="2" charset="-122"/>
                <a:ea typeface="华文细黑" panose="02010600040101010101" pitchFamily="2" charset="-122"/>
              </a:rPr>
              <a:t>NO</a:t>
            </a:r>
          </a:p>
        </p:txBody>
      </p:sp>
      <p:sp>
        <p:nvSpPr>
          <p:cNvPr id="80" name="Freeform 97"/>
          <p:cNvSpPr>
            <a:spLocks noEditPoints="1"/>
          </p:cNvSpPr>
          <p:nvPr/>
        </p:nvSpPr>
        <p:spPr bwMode="auto">
          <a:xfrm>
            <a:off x="3795713" y="2609850"/>
            <a:ext cx="1027112" cy="1600200"/>
          </a:xfrm>
          <a:custGeom>
            <a:avLst/>
            <a:gdLst>
              <a:gd name="T0" fmla="*/ 1565 w 7221"/>
              <a:gd name="T1" fmla="*/ 1591298 h 10246"/>
              <a:gd name="T2" fmla="*/ 995962 w 7221"/>
              <a:gd name="T3" fmla="*/ 39669 h 10246"/>
              <a:gd name="T4" fmla="*/ 1002647 w 7221"/>
              <a:gd name="T5" fmla="*/ 38264 h 10246"/>
              <a:gd name="T6" fmla="*/ 1003785 w 7221"/>
              <a:gd name="T7" fmla="*/ 45604 h 10246"/>
              <a:gd name="T8" fmla="*/ 9246 w 7221"/>
              <a:gd name="T9" fmla="*/ 1597389 h 10246"/>
              <a:gd name="T10" fmla="*/ 2703 w 7221"/>
              <a:gd name="T11" fmla="*/ 1598638 h 10246"/>
              <a:gd name="T12" fmla="*/ 1565 w 7221"/>
              <a:gd name="T13" fmla="*/ 1591298 h 10246"/>
              <a:gd name="T14" fmla="*/ 971212 w 7221"/>
              <a:gd name="T15" fmla="*/ 33110 h 10246"/>
              <a:gd name="T16" fmla="*/ 1027112 w 7221"/>
              <a:gd name="T17" fmla="*/ 0 h 10246"/>
              <a:gd name="T18" fmla="*/ 1017724 w 7221"/>
              <a:gd name="T19" fmla="*/ 69031 h 10246"/>
              <a:gd name="T20" fmla="*/ 971212 w 7221"/>
              <a:gd name="T21" fmla="*/ 33110 h 102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221"/>
              <a:gd name="T34" fmla="*/ 0 h 10246"/>
              <a:gd name="T35" fmla="*/ 7221 w 7221"/>
              <a:gd name="T36" fmla="*/ 10246 h 102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221" h="10246">
                <a:moveTo>
                  <a:pt x="11" y="10189"/>
                </a:moveTo>
                <a:lnTo>
                  <a:pt x="7002" y="254"/>
                </a:lnTo>
                <a:cubicBezTo>
                  <a:pt x="7013" y="238"/>
                  <a:pt x="7034" y="235"/>
                  <a:pt x="7049" y="245"/>
                </a:cubicBezTo>
                <a:cubicBezTo>
                  <a:pt x="7064" y="256"/>
                  <a:pt x="7068" y="277"/>
                  <a:pt x="7057" y="292"/>
                </a:cubicBezTo>
                <a:lnTo>
                  <a:pt x="65" y="10228"/>
                </a:lnTo>
                <a:cubicBezTo>
                  <a:pt x="55" y="10243"/>
                  <a:pt x="34" y="10246"/>
                  <a:pt x="19" y="10236"/>
                </a:cubicBezTo>
                <a:cubicBezTo>
                  <a:pt x="4" y="10225"/>
                  <a:pt x="0" y="10204"/>
                  <a:pt x="11" y="10189"/>
                </a:cubicBezTo>
                <a:close/>
                <a:moveTo>
                  <a:pt x="6828" y="212"/>
                </a:moveTo>
                <a:lnTo>
                  <a:pt x="7221" y="0"/>
                </a:lnTo>
                <a:lnTo>
                  <a:pt x="7155" y="442"/>
                </a:lnTo>
                <a:lnTo>
                  <a:pt x="6828" y="212"/>
                </a:lnTo>
                <a:close/>
              </a:path>
            </a:pathLst>
          </a:custGeom>
          <a:solidFill>
            <a:srgbClr val="000000"/>
          </a:solidFill>
          <a:ln w="1588">
            <a:solidFill>
              <a:srgbClr val="000000"/>
            </a:solidFill>
            <a:bevel/>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81" name="Freeform 98"/>
          <p:cNvSpPr>
            <a:spLocks noEditPoints="1"/>
          </p:cNvSpPr>
          <p:nvPr/>
        </p:nvSpPr>
        <p:spPr bwMode="auto">
          <a:xfrm>
            <a:off x="3859213" y="4111625"/>
            <a:ext cx="1314450" cy="69850"/>
          </a:xfrm>
          <a:custGeom>
            <a:avLst/>
            <a:gdLst>
              <a:gd name="T0" fmla="*/ 6011 w 7216"/>
              <a:gd name="T1" fmla="*/ 29162 h 400"/>
              <a:gd name="T2" fmla="*/ 1253792 w 7216"/>
              <a:gd name="T3" fmla="*/ 29162 h 400"/>
              <a:gd name="T4" fmla="*/ 1259803 w 7216"/>
              <a:gd name="T5" fmla="*/ 34925 h 400"/>
              <a:gd name="T6" fmla="*/ 1253792 w 7216"/>
              <a:gd name="T7" fmla="*/ 40862 h 400"/>
              <a:gd name="T8" fmla="*/ 6011 w 7216"/>
              <a:gd name="T9" fmla="*/ 40862 h 400"/>
              <a:gd name="T10" fmla="*/ 0 w 7216"/>
              <a:gd name="T11" fmla="*/ 34925 h 400"/>
              <a:gd name="T12" fmla="*/ 6011 w 7216"/>
              <a:gd name="T13" fmla="*/ 29162 h 400"/>
              <a:gd name="T14" fmla="*/ 1241587 w 7216"/>
              <a:gd name="T15" fmla="*/ 0 h 400"/>
              <a:gd name="T16" fmla="*/ 1314450 w 7216"/>
              <a:gd name="T17" fmla="*/ 34925 h 400"/>
              <a:gd name="T18" fmla="*/ 1241587 w 7216"/>
              <a:gd name="T19" fmla="*/ 69850 h 400"/>
              <a:gd name="T20" fmla="*/ 1241587 w 7216"/>
              <a:gd name="T21" fmla="*/ 0 h 4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216"/>
              <a:gd name="T34" fmla="*/ 0 h 400"/>
              <a:gd name="T35" fmla="*/ 7216 w 7216"/>
              <a:gd name="T36" fmla="*/ 400 h 4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216" h="400">
                <a:moveTo>
                  <a:pt x="33" y="167"/>
                </a:moveTo>
                <a:lnTo>
                  <a:pt x="6883" y="167"/>
                </a:lnTo>
                <a:cubicBezTo>
                  <a:pt x="6902" y="167"/>
                  <a:pt x="6916" y="182"/>
                  <a:pt x="6916" y="200"/>
                </a:cubicBezTo>
                <a:cubicBezTo>
                  <a:pt x="6916" y="219"/>
                  <a:pt x="6902" y="234"/>
                  <a:pt x="6883" y="234"/>
                </a:cubicBezTo>
                <a:lnTo>
                  <a:pt x="33" y="234"/>
                </a:lnTo>
                <a:cubicBezTo>
                  <a:pt x="15" y="234"/>
                  <a:pt x="0" y="219"/>
                  <a:pt x="0" y="200"/>
                </a:cubicBezTo>
                <a:cubicBezTo>
                  <a:pt x="0" y="182"/>
                  <a:pt x="15" y="167"/>
                  <a:pt x="33" y="167"/>
                </a:cubicBezTo>
                <a:close/>
                <a:moveTo>
                  <a:pt x="6816" y="0"/>
                </a:moveTo>
                <a:lnTo>
                  <a:pt x="7216" y="200"/>
                </a:lnTo>
                <a:lnTo>
                  <a:pt x="6816" y="400"/>
                </a:lnTo>
                <a:lnTo>
                  <a:pt x="6816" y="0"/>
                </a:lnTo>
                <a:close/>
              </a:path>
            </a:pathLst>
          </a:custGeom>
          <a:solidFill>
            <a:srgbClr val="000000"/>
          </a:solidFill>
          <a:ln w="1588">
            <a:solidFill>
              <a:srgbClr val="000000"/>
            </a:solidFill>
            <a:bevel/>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82" name="Freeform 99"/>
          <p:cNvSpPr>
            <a:spLocks noEditPoints="1"/>
          </p:cNvSpPr>
          <p:nvPr/>
        </p:nvSpPr>
        <p:spPr bwMode="auto">
          <a:xfrm>
            <a:off x="3795712" y="4197350"/>
            <a:ext cx="1160463" cy="1214438"/>
          </a:xfrm>
          <a:custGeom>
            <a:avLst/>
            <a:gdLst>
              <a:gd name="T0" fmla="*/ 9246 w 7221"/>
              <a:gd name="T1" fmla="*/ 2811 h 10246"/>
              <a:gd name="T2" fmla="*/ 1003785 w 7221"/>
              <a:gd name="T3" fmla="*/ 1554596 h 10246"/>
              <a:gd name="T4" fmla="*/ 1002647 w 7221"/>
              <a:gd name="T5" fmla="*/ 1561780 h 10246"/>
              <a:gd name="T6" fmla="*/ 995962 w 7221"/>
              <a:gd name="T7" fmla="*/ 1560531 h 10246"/>
              <a:gd name="T8" fmla="*/ 1565 w 7221"/>
              <a:gd name="T9" fmla="*/ 8902 h 10246"/>
              <a:gd name="T10" fmla="*/ 2703 w 7221"/>
              <a:gd name="T11" fmla="*/ 1562 h 10246"/>
              <a:gd name="T12" fmla="*/ 9246 w 7221"/>
              <a:gd name="T13" fmla="*/ 2811 h 10246"/>
              <a:gd name="T14" fmla="*/ 1017724 w 7221"/>
              <a:gd name="T15" fmla="*/ 1531169 h 10246"/>
              <a:gd name="T16" fmla="*/ 1027112 w 7221"/>
              <a:gd name="T17" fmla="*/ 1600200 h 10246"/>
              <a:gd name="T18" fmla="*/ 971212 w 7221"/>
              <a:gd name="T19" fmla="*/ 1567090 h 10246"/>
              <a:gd name="T20" fmla="*/ 1017724 w 7221"/>
              <a:gd name="T21" fmla="*/ 1531169 h 102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221"/>
              <a:gd name="T34" fmla="*/ 0 h 10246"/>
              <a:gd name="T35" fmla="*/ 7221 w 7221"/>
              <a:gd name="T36" fmla="*/ 10246 h 102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221" h="10246">
                <a:moveTo>
                  <a:pt x="65" y="18"/>
                </a:moveTo>
                <a:lnTo>
                  <a:pt x="7057" y="9954"/>
                </a:lnTo>
                <a:cubicBezTo>
                  <a:pt x="7068" y="9969"/>
                  <a:pt x="7064" y="9990"/>
                  <a:pt x="7049" y="10000"/>
                </a:cubicBezTo>
                <a:cubicBezTo>
                  <a:pt x="7034" y="10011"/>
                  <a:pt x="7013" y="10007"/>
                  <a:pt x="7002" y="9992"/>
                </a:cubicBezTo>
                <a:lnTo>
                  <a:pt x="11" y="57"/>
                </a:lnTo>
                <a:cubicBezTo>
                  <a:pt x="0" y="42"/>
                  <a:pt x="4" y="21"/>
                  <a:pt x="19" y="10"/>
                </a:cubicBezTo>
                <a:cubicBezTo>
                  <a:pt x="34" y="0"/>
                  <a:pt x="55" y="3"/>
                  <a:pt x="65" y="18"/>
                </a:cubicBezTo>
                <a:close/>
                <a:moveTo>
                  <a:pt x="7155" y="9804"/>
                </a:moveTo>
                <a:lnTo>
                  <a:pt x="7221" y="10246"/>
                </a:lnTo>
                <a:lnTo>
                  <a:pt x="6828" y="10034"/>
                </a:lnTo>
                <a:lnTo>
                  <a:pt x="7155" y="9804"/>
                </a:lnTo>
                <a:close/>
              </a:path>
            </a:pathLst>
          </a:custGeom>
          <a:solidFill>
            <a:srgbClr val="000000"/>
          </a:solidFill>
          <a:ln w="1588">
            <a:solidFill>
              <a:srgbClr val="000000"/>
            </a:solidFill>
            <a:bevel/>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nvGrpSpPr>
          <p:cNvPr id="83" name="Group 100"/>
          <p:cNvGrpSpPr>
            <a:grpSpLocks/>
          </p:cNvGrpSpPr>
          <p:nvPr/>
        </p:nvGrpSpPr>
        <p:grpSpPr bwMode="auto">
          <a:xfrm>
            <a:off x="4122738" y="2949575"/>
            <a:ext cx="538162" cy="588963"/>
            <a:chOff x="2597" y="1755"/>
            <a:chExt cx="339" cy="371"/>
          </a:xfrm>
        </p:grpSpPr>
        <p:sp>
          <p:nvSpPr>
            <p:cNvPr id="84" name="Oval 101"/>
            <p:cNvSpPr>
              <a:spLocks noChangeArrowheads="1"/>
            </p:cNvSpPr>
            <p:nvPr/>
          </p:nvSpPr>
          <p:spPr bwMode="auto">
            <a:xfrm>
              <a:off x="2597" y="1755"/>
              <a:ext cx="339" cy="371"/>
            </a:xfrm>
            <a:prstGeom prst="ellipse">
              <a:avLst/>
            </a:prstGeom>
            <a:solidFill>
              <a:srgbClr val="BBE0E3"/>
            </a:solidFill>
            <a:ln w="0">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85" name="Oval 102"/>
            <p:cNvSpPr>
              <a:spLocks noChangeArrowheads="1"/>
            </p:cNvSpPr>
            <p:nvPr/>
          </p:nvSpPr>
          <p:spPr bwMode="auto">
            <a:xfrm>
              <a:off x="2597" y="1755"/>
              <a:ext cx="339" cy="371"/>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86" name="Rectangle 103"/>
          <p:cNvSpPr>
            <a:spLocks noChangeArrowheads="1"/>
          </p:cNvSpPr>
          <p:nvPr/>
        </p:nvSpPr>
        <p:spPr bwMode="auto">
          <a:xfrm>
            <a:off x="4265613" y="2928938"/>
            <a:ext cx="2889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1800" b="0">
                <a:solidFill>
                  <a:srgbClr val="A50021"/>
                </a:solidFill>
                <a:latin typeface="华文细黑" panose="02010600040101010101" pitchFamily="2" charset="-122"/>
                <a:ea typeface="华文细黑" panose="02010600040101010101" pitchFamily="2" charset="-122"/>
              </a:rPr>
              <a:t>数</a:t>
            </a:r>
          </a:p>
          <a:p>
            <a:pPr algn="ctr" eaLnBrk="1" fontAlgn="base" hangingPunct="1">
              <a:spcBef>
                <a:spcPct val="0"/>
              </a:spcBef>
              <a:spcAft>
                <a:spcPct val="0"/>
              </a:spcAft>
            </a:pPr>
            <a:r>
              <a:rPr lang="zh-CN" altLang="en-US" sz="1800" b="0">
                <a:solidFill>
                  <a:srgbClr val="A50021"/>
                </a:solidFill>
                <a:latin typeface="华文细黑" panose="02010600040101010101" pitchFamily="2" charset="-122"/>
                <a:ea typeface="华文细黑" panose="02010600040101010101" pitchFamily="2" charset="-122"/>
              </a:rPr>
              <a:t>据</a:t>
            </a:r>
          </a:p>
        </p:txBody>
      </p:sp>
      <p:grpSp>
        <p:nvGrpSpPr>
          <p:cNvPr id="87" name="Group 104"/>
          <p:cNvGrpSpPr>
            <a:grpSpLocks/>
          </p:cNvGrpSpPr>
          <p:nvPr/>
        </p:nvGrpSpPr>
        <p:grpSpPr bwMode="auto">
          <a:xfrm>
            <a:off x="4191000" y="3623469"/>
            <a:ext cx="665163" cy="935038"/>
            <a:chOff x="2597" y="2350"/>
            <a:chExt cx="339" cy="371"/>
          </a:xfrm>
        </p:grpSpPr>
        <p:sp>
          <p:nvSpPr>
            <p:cNvPr id="88" name="Oval 105"/>
            <p:cNvSpPr>
              <a:spLocks noChangeArrowheads="1"/>
            </p:cNvSpPr>
            <p:nvPr/>
          </p:nvSpPr>
          <p:spPr bwMode="auto">
            <a:xfrm>
              <a:off x="2597" y="2350"/>
              <a:ext cx="339" cy="371"/>
            </a:xfrm>
            <a:prstGeom prst="ellipse">
              <a:avLst/>
            </a:prstGeom>
            <a:solidFill>
              <a:srgbClr val="BBE0E3"/>
            </a:solidFill>
            <a:ln w="0">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89" name="Oval 106"/>
            <p:cNvSpPr>
              <a:spLocks noChangeArrowheads="1"/>
            </p:cNvSpPr>
            <p:nvPr/>
          </p:nvSpPr>
          <p:spPr bwMode="auto">
            <a:xfrm>
              <a:off x="2597" y="2350"/>
              <a:ext cx="339" cy="371"/>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grpSp>
        <p:nvGrpSpPr>
          <p:cNvPr id="90" name="Group 107"/>
          <p:cNvGrpSpPr>
            <a:grpSpLocks/>
          </p:cNvGrpSpPr>
          <p:nvPr/>
        </p:nvGrpSpPr>
        <p:grpSpPr bwMode="auto">
          <a:xfrm>
            <a:off x="4184649" y="4699000"/>
            <a:ext cx="881062" cy="590550"/>
            <a:chOff x="2597" y="2944"/>
            <a:chExt cx="339" cy="372"/>
          </a:xfrm>
        </p:grpSpPr>
        <p:sp>
          <p:nvSpPr>
            <p:cNvPr id="91" name="Oval 108"/>
            <p:cNvSpPr>
              <a:spLocks noChangeArrowheads="1"/>
            </p:cNvSpPr>
            <p:nvPr/>
          </p:nvSpPr>
          <p:spPr bwMode="auto">
            <a:xfrm>
              <a:off x="2597" y="2944"/>
              <a:ext cx="339" cy="372"/>
            </a:xfrm>
            <a:prstGeom prst="ellipse">
              <a:avLst/>
            </a:prstGeom>
            <a:solidFill>
              <a:srgbClr val="BBE0E3"/>
            </a:solidFill>
            <a:ln w="0">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92" name="Oval 109"/>
            <p:cNvSpPr>
              <a:spLocks noChangeArrowheads="1"/>
            </p:cNvSpPr>
            <p:nvPr/>
          </p:nvSpPr>
          <p:spPr bwMode="auto">
            <a:xfrm>
              <a:off x="2597" y="2944"/>
              <a:ext cx="339" cy="372"/>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93" name="Freeform 110"/>
          <p:cNvSpPr>
            <a:spLocks noEditPoints="1"/>
          </p:cNvSpPr>
          <p:nvPr/>
        </p:nvSpPr>
        <p:spPr bwMode="auto">
          <a:xfrm>
            <a:off x="2128838" y="2997200"/>
            <a:ext cx="919162" cy="942975"/>
          </a:xfrm>
          <a:custGeom>
            <a:avLst/>
            <a:gdLst>
              <a:gd name="T0" fmla="*/ 8524 w 6470"/>
              <a:gd name="T1" fmla="*/ 2031 h 6037"/>
              <a:gd name="T2" fmla="*/ 887766 w 6470"/>
              <a:gd name="T3" fmla="*/ 903613 h 6037"/>
              <a:gd name="T4" fmla="*/ 888050 w 6470"/>
              <a:gd name="T5" fmla="*/ 911110 h 6037"/>
              <a:gd name="T6" fmla="*/ 881373 w 6470"/>
              <a:gd name="T7" fmla="*/ 911267 h 6037"/>
              <a:gd name="T8" fmla="*/ 1989 w 6470"/>
              <a:gd name="T9" fmla="*/ 9684 h 6037"/>
              <a:gd name="T10" fmla="*/ 1847 w 6470"/>
              <a:gd name="T11" fmla="*/ 2187 h 6037"/>
              <a:gd name="T12" fmla="*/ 8524 w 6470"/>
              <a:gd name="T13" fmla="*/ 2031 h 6037"/>
              <a:gd name="T14" fmla="*/ 897000 w 6470"/>
              <a:gd name="T15" fmla="*/ 877528 h 6037"/>
              <a:gd name="T16" fmla="*/ 919162 w 6470"/>
              <a:gd name="T17" fmla="*/ 942975 h 6037"/>
              <a:gd name="T18" fmla="*/ 858358 w 6470"/>
              <a:gd name="T19" fmla="*/ 923294 h 6037"/>
              <a:gd name="T20" fmla="*/ 897000 w 6470"/>
              <a:gd name="T21" fmla="*/ 877528 h 60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470"/>
              <a:gd name="T34" fmla="*/ 0 h 6037"/>
              <a:gd name="T35" fmla="*/ 6470 w 6470"/>
              <a:gd name="T36" fmla="*/ 6037 h 60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470" h="6037">
                <a:moveTo>
                  <a:pt x="60" y="13"/>
                </a:moveTo>
                <a:lnTo>
                  <a:pt x="6249" y="5785"/>
                </a:lnTo>
                <a:cubicBezTo>
                  <a:pt x="6263" y="5798"/>
                  <a:pt x="6264" y="5819"/>
                  <a:pt x="6251" y="5833"/>
                </a:cubicBezTo>
                <a:cubicBezTo>
                  <a:pt x="6239" y="5846"/>
                  <a:pt x="6217" y="5847"/>
                  <a:pt x="6204" y="5834"/>
                </a:cubicBezTo>
                <a:lnTo>
                  <a:pt x="14" y="62"/>
                </a:lnTo>
                <a:cubicBezTo>
                  <a:pt x="1" y="49"/>
                  <a:pt x="0" y="28"/>
                  <a:pt x="13" y="14"/>
                </a:cubicBezTo>
                <a:cubicBezTo>
                  <a:pt x="25" y="1"/>
                  <a:pt x="46" y="0"/>
                  <a:pt x="60" y="13"/>
                </a:cubicBezTo>
                <a:close/>
                <a:moveTo>
                  <a:pt x="6314" y="5618"/>
                </a:moveTo>
                <a:lnTo>
                  <a:pt x="6470" y="6037"/>
                </a:lnTo>
                <a:lnTo>
                  <a:pt x="6042" y="5911"/>
                </a:lnTo>
                <a:lnTo>
                  <a:pt x="6314" y="5618"/>
                </a:lnTo>
                <a:close/>
              </a:path>
            </a:pathLst>
          </a:custGeom>
          <a:solidFill>
            <a:srgbClr val="000000"/>
          </a:solidFill>
          <a:ln w="1588">
            <a:solidFill>
              <a:srgbClr val="000000"/>
            </a:solidFill>
            <a:bevel/>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94" name="Freeform 111"/>
          <p:cNvSpPr>
            <a:spLocks noEditPoints="1"/>
          </p:cNvSpPr>
          <p:nvPr/>
        </p:nvSpPr>
        <p:spPr bwMode="auto">
          <a:xfrm>
            <a:off x="2128838" y="1403350"/>
            <a:ext cx="4521200" cy="1606550"/>
          </a:xfrm>
          <a:custGeom>
            <a:avLst/>
            <a:gdLst>
              <a:gd name="T0" fmla="*/ 3981 w 15898"/>
              <a:gd name="T1" fmla="*/ 1595610 h 5140"/>
              <a:gd name="T2" fmla="*/ 4474560 w 15898"/>
              <a:gd name="T3" fmla="*/ 21567 h 5140"/>
              <a:gd name="T4" fmla="*/ 4480533 w 15898"/>
              <a:gd name="T5" fmla="*/ 25005 h 5140"/>
              <a:gd name="T6" fmla="*/ 4477404 w 15898"/>
              <a:gd name="T7" fmla="*/ 31568 h 5140"/>
              <a:gd name="T8" fmla="*/ 6825 w 15898"/>
              <a:gd name="T9" fmla="*/ 1605612 h 5140"/>
              <a:gd name="T10" fmla="*/ 853 w 15898"/>
              <a:gd name="T11" fmla="*/ 1602174 h 5140"/>
              <a:gd name="T12" fmla="*/ 3981 w 15898"/>
              <a:gd name="T13" fmla="*/ 1595610 h 5140"/>
              <a:gd name="T14" fmla="*/ 4458350 w 15898"/>
              <a:gd name="T15" fmla="*/ 0 h 5140"/>
              <a:gd name="T16" fmla="*/ 4521200 w 15898"/>
              <a:gd name="T17" fmla="*/ 10627 h 5140"/>
              <a:gd name="T18" fmla="*/ 4475698 w 15898"/>
              <a:gd name="T19" fmla="*/ 59386 h 5140"/>
              <a:gd name="T20" fmla="*/ 4458350 w 15898"/>
              <a:gd name="T21" fmla="*/ 0 h 51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98"/>
              <a:gd name="T34" fmla="*/ 0 h 5140"/>
              <a:gd name="T35" fmla="*/ 15898 w 15898"/>
              <a:gd name="T36" fmla="*/ 5140 h 51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98" h="5140">
                <a:moveTo>
                  <a:pt x="14" y="5105"/>
                </a:moveTo>
                <a:lnTo>
                  <a:pt x="15734" y="69"/>
                </a:lnTo>
                <a:cubicBezTo>
                  <a:pt x="15743" y="66"/>
                  <a:pt x="15752" y="71"/>
                  <a:pt x="15755" y="80"/>
                </a:cubicBezTo>
                <a:cubicBezTo>
                  <a:pt x="15758" y="88"/>
                  <a:pt x="15753" y="98"/>
                  <a:pt x="15744" y="101"/>
                </a:cubicBezTo>
                <a:lnTo>
                  <a:pt x="24" y="5137"/>
                </a:lnTo>
                <a:cubicBezTo>
                  <a:pt x="15" y="5140"/>
                  <a:pt x="6" y="5135"/>
                  <a:pt x="3" y="5126"/>
                </a:cubicBezTo>
                <a:cubicBezTo>
                  <a:pt x="0" y="5118"/>
                  <a:pt x="5" y="5108"/>
                  <a:pt x="14" y="5105"/>
                </a:cubicBezTo>
                <a:close/>
                <a:moveTo>
                  <a:pt x="15677" y="0"/>
                </a:moveTo>
                <a:lnTo>
                  <a:pt x="15898" y="34"/>
                </a:lnTo>
                <a:lnTo>
                  <a:pt x="15738" y="190"/>
                </a:lnTo>
                <a:lnTo>
                  <a:pt x="15677" y="0"/>
                </a:lnTo>
                <a:close/>
              </a:path>
            </a:pathLst>
          </a:custGeom>
          <a:solidFill>
            <a:srgbClr val="000000"/>
          </a:solidFill>
          <a:ln w="1588">
            <a:solidFill>
              <a:srgbClr val="000000"/>
            </a:solidFill>
            <a:bevel/>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nvGrpSpPr>
          <p:cNvPr id="95" name="Group 112"/>
          <p:cNvGrpSpPr>
            <a:grpSpLocks/>
          </p:cNvGrpSpPr>
          <p:nvPr/>
        </p:nvGrpSpPr>
        <p:grpSpPr bwMode="auto">
          <a:xfrm>
            <a:off x="3316288" y="2079625"/>
            <a:ext cx="750887" cy="714375"/>
            <a:chOff x="2089" y="1286"/>
            <a:chExt cx="338" cy="371"/>
          </a:xfrm>
        </p:grpSpPr>
        <p:sp>
          <p:nvSpPr>
            <p:cNvPr id="96" name="Oval 113"/>
            <p:cNvSpPr>
              <a:spLocks noChangeArrowheads="1"/>
            </p:cNvSpPr>
            <p:nvPr/>
          </p:nvSpPr>
          <p:spPr bwMode="auto">
            <a:xfrm>
              <a:off x="2089" y="1286"/>
              <a:ext cx="338" cy="371"/>
            </a:xfrm>
            <a:prstGeom prst="ellipse">
              <a:avLst/>
            </a:prstGeom>
            <a:solidFill>
              <a:srgbClr val="BBE0E3"/>
            </a:solidFill>
            <a:ln w="0">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97" name="Oval 114"/>
            <p:cNvSpPr>
              <a:spLocks noChangeArrowheads="1"/>
            </p:cNvSpPr>
            <p:nvPr/>
          </p:nvSpPr>
          <p:spPr bwMode="auto">
            <a:xfrm>
              <a:off x="2089" y="1286"/>
              <a:ext cx="338" cy="371"/>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98" name="Rectangle 115"/>
          <p:cNvSpPr>
            <a:spLocks noChangeArrowheads="1"/>
          </p:cNvSpPr>
          <p:nvPr/>
        </p:nvSpPr>
        <p:spPr bwMode="auto">
          <a:xfrm>
            <a:off x="3141418" y="2338039"/>
            <a:ext cx="1047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1800" b="0" dirty="0">
                <a:solidFill>
                  <a:srgbClr val="A50021"/>
                </a:solidFill>
                <a:latin typeface="华文细黑" panose="02010600040101010101" pitchFamily="2" charset="-122"/>
                <a:ea typeface="华文细黑" panose="02010600040101010101" pitchFamily="2" charset="-122"/>
              </a:rPr>
              <a:t>YES</a:t>
            </a:r>
          </a:p>
        </p:txBody>
      </p:sp>
      <p:grpSp>
        <p:nvGrpSpPr>
          <p:cNvPr id="99" name="Group 116"/>
          <p:cNvGrpSpPr>
            <a:grpSpLocks/>
          </p:cNvGrpSpPr>
          <p:nvPr/>
        </p:nvGrpSpPr>
        <p:grpSpPr bwMode="auto">
          <a:xfrm>
            <a:off x="2349500" y="3148013"/>
            <a:ext cx="709613" cy="588962"/>
            <a:chOff x="1480" y="1880"/>
            <a:chExt cx="338" cy="371"/>
          </a:xfrm>
        </p:grpSpPr>
        <p:sp>
          <p:nvSpPr>
            <p:cNvPr id="100" name="Oval 117"/>
            <p:cNvSpPr>
              <a:spLocks noChangeArrowheads="1"/>
            </p:cNvSpPr>
            <p:nvPr/>
          </p:nvSpPr>
          <p:spPr bwMode="auto">
            <a:xfrm>
              <a:off x="1480" y="1880"/>
              <a:ext cx="338" cy="371"/>
            </a:xfrm>
            <a:prstGeom prst="ellipse">
              <a:avLst/>
            </a:prstGeom>
            <a:solidFill>
              <a:srgbClr val="BBE0E3"/>
            </a:solidFill>
            <a:ln w="0">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01" name="Oval 118"/>
            <p:cNvSpPr>
              <a:spLocks noChangeArrowheads="1"/>
            </p:cNvSpPr>
            <p:nvPr/>
          </p:nvSpPr>
          <p:spPr bwMode="auto">
            <a:xfrm>
              <a:off x="1480" y="1880"/>
              <a:ext cx="338" cy="371"/>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102" name="Rectangle 119"/>
          <p:cNvSpPr>
            <a:spLocks noChangeArrowheads="1"/>
          </p:cNvSpPr>
          <p:nvPr/>
        </p:nvSpPr>
        <p:spPr bwMode="auto">
          <a:xfrm>
            <a:off x="2268538" y="3305175"/>
            <a:ext cx="7905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1800" b="0">
                <a:solidFill>
                  <a:srgbClr val="A50021"/>
                </a:solidFill>
                <a:latin typeface="华文细黑" panose="02010600040101010101" pitchFamily="2" charset="-122"/>
                <a:ea typeface="华文细黑" panose="02010600040101010101" pitchFamily="2" charset="-122"/>
              </a:rPr>
              <a:t>NO</a:t>
            </a:r>
          </a:p>
        </p:txBody>
      </p:sp>
      <p:sp>
        <p:nvSpPr>
          <p:cNvPr id="103" name="Rectangle 120"/>
          <p:cNvSpPr>
            <a:spLocks noChangeArrowheads="1"/>
          </p:cNvSpPr>
          <p:nvPr/>
        </p:nvSpPr>
        <p:spPr bwMode="auto">
          <a:xfrm>
            <a:off x="4249937" y="3735256"/>
            <a:ext cx="503237" cy="744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lnSpc>
                <a:spcPct val="70000"/>
              </a:lnSpc>
              <a:spcBef>
                <a:spcPct val="0"/>
              </a:spcBef>
              <a:spcAft>
                <a:spcPct val="0"/>
              </a:spcAft>
            </a:pPr>
            <a:r>
              <a:rPr lang="zh-CN" altLang="en-US" sz="2000" b="0" dirty="0">
                <a:solidFill>
                  <a:srgbClr val="A50021"/>
                </a:solidFill>
                <a:latin typeface="华文细黑" panose="02010600040101010101" pitchFamily="2" charset="-122"/>
                <a:ea typeface="华文细黑" panose="02010600040101010101" pitchFamily="2" charset="-122"/>
              </a:rPr>
              <a:t>控</a:t>
            </a:r>
          </a:p>
          <a:p>
            <a:pPr algn="ctr" eaLnBrk="1" fontAlgn="base" hangingPunct="1">
              <a:lnSpc>
                <a:spcPct val="70000"/>
              </a:lnSpc>
              <a:spcBef>
                <a:spcPct val="0"/>
              </a:spcBef>
              <a:spcAft>
                <a:spcPct val="0"/>
              </a:spcAft>
            </a:pPr>
            <a:r>
              <a:rPr lang="zh-CN" altLang="en-US" sz="2000" b="0" dirty="0">
                <a:solidFill>
                  <a:srgbClr val="A50021"/>
                </a:solidFill>
                <a:latin typeface="华文细黑" panose="02010600040101010101" pitchFamily="2" charset="-122"/>
                <a:ea typeface="华文细黑" panose="02010600040101010101" pitchFamily="2" charset="-122"/>
              </a:rPr>
              <a:t>制</a:t>
            </a:r>
          </a:p>
          <a:p>
            <a:pPr algn="ctr" eaLnBrk="1" fontAlgn="base" hangingPunct="1">
              <a:lnSpc>
                <a:spcPct val="70000"/>
              </a:lnSpc>
              <a:spcBef>
                <a:spcPct val="0"/>
              </a:spcBef>
              <a:spcAft>
                <a:spcPct val="0"/>
              </a:spcAft>
            </a:pPr>
            <a:r>
              <a:rPr lang="zh-CN" altLang="en-US" sz="2000" b="0" dirty="0">
                <a:solidFill>
                  <a:srgbClr val="A50021"/>
                </a:solidFill>
                <a:latin typeface="华文细黑" panose="02010600040101010101" pitchFamily="2" charset="-122"/>
                <a:ea typeface="华文细黑" panose="02010600040101010101" pitchFamily="2" charset="-122"/>
              </a:rPr>
              <a:t>流</a:t>
            </a:r>
          </a:p>
        </p:txBody>
      </p:sp>
      <p:sp>
        <p:nvSpPr>
          <p:cNvPr id="104" name="Rectangle 121"/>
          <p:cNvSpPr>
            <a:spLocks noChangeArrowheads="1"/>
          </p:cNvSpPr>
          <p:nvPr/>
        </p:nvSpPr>
        <p:spPr bwMode="auto">
          <a:xfrm>
            <a:off x="3883817" y="4779963"/>
            <a:ext cx="1482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1800" b="0" dirty="0">
                <a:solidFill>
                  <a:srgbClr val="A50021"/>
                </a:solidFill>
                <a:latin typeface="华文细黑" panose="02010600040101010101" pitchFamily="2" charset="-122"/>
                <a:ea typeface="华文细黑" panose="02010600040101010101" pitchFamily="2" charset="-122"/>
              </a:rPr>
              <a:t>都不是</a:t>
            </a:r>
          </a:p>
        </p:txBody>
      </p:sp>
      <p:sp>
        <p:nvSpPr>
          <p:cNvPr id="105" name="Rectangle 122"/>
          <p:cNvSpPr>
            <a:spLocks noChangeArrowheads="1"/>
          </p:cNvSpPr>
          <p:nvPr/>
        </p:nvSpPr>
        <p:spPr bwMode="auto">
          <a:xfrm>
            <a:off x="5940425" y="1974850"/>
            <a:ext cx="6477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1800" b="0" dirty="0">
                <a:solidFill>
                  <a:srgbClr val="A50021"/>
                </a:solidFill>
                <a:latin typeface="华文细黑" panose="02010600040101010101" pitchFamily="2" charset="-122"/>
                <a:ea typeface="华文细黑" panose="02010600040101010101" pitchFamily="2" charset="-122"/>
              </a:rPr>
              <a:t>YES</a:t>
            </a:r>
          </a:p>
        </p:txBody>
      </p:sp>
      <p:sp>
        <p:nvSpPr>
          <p:cNvPr id="106" name="Rectangle 123"/>
          <p:cNvSpPr>
            <a:spLocks noChangeArrowheads="1"/>
          </p:cNvSpPr>
          <p:nvPr/>
        </p:nvSpPr>
        <p:spPr bwMode="auto">
          <a:xfrm>
            <a:off x="5940425" y="3630613"/>
            <a:ext cx="719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1800" b="0">
                <a:solidFill>
                  <a:srgbClr val="A50021"/>
                </a:solidFill>
                <a:latin typeface="华文细黑" panose="02010600040101010101" pitchFamily="2" charset="-122"/>
                <a:ea typeface="华文细黑" panose="02010600040101010101" pitchFamily="2" charset="-122"/>
              </a:rPr>
              <a:t>YES</a:t>
            </a:r>
          </a:p>
        </p:txBody>
      </p:sp>
      <p:sp>
        <p:nvSpPr>
          <p:cNvPr id="51" name="Rectangle 68"/>
          <p:cNvSpPr>
            <a:spLocks noChangeArrowheads="1"/>
          </p:cNvSpPr>
          <p:nvPr/>
        </p:nvSpPr>
        <p:spPr bwMode="auto">
          <a:xfrm>
            <a:off x="4191000" y="5449888"/>
            <a:ext cx="1651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000" b="0" dirty="0">
                <a:solidFill>
                  <a:srgbClr val="0000FF"/>
                </a:solidFill>
                <a:latin typeface="华文细黑" panose="02010600040101010101" pitchFamily="2" charset="-122"/>
                <a:ea typeface="华文细黑" panose="02010600040101010101" pitchFamily="2" charset="-122"/>
              </a:rPr>
              <a:t>所有的活动是</a:t>
            </a:r>
          </a:p>
          <a:p>
            <a:pPr algn="ctr" eaLnBrk="1" fontAlgn="base" hangingPunct="1">
              <a:spcBef>
                <a:spcPct val="0"/>
              </a:spcBef>
              <a:spcAft>
                <a:spcPct val="0"/>
              </a:spcAft>
            </a:pPr>
            <a:r>
              <a:rPr lang="zh-CN" altLang="en-US" sz="2000" b="0" dirty="0">
                <a:solidFill>
                  <a:srgbClr val="0000FF"/>
                </a:solidFill>
                <a:latin typeface="华文细黑" panose="02010600040101010101" pitchFamily="2" charset="-122"/>
                <a:ea typeface="华文细黑" panose="02010600040101010101" pitchFamily="2" charset="-122"/>
              </a:rPr>
              <a:t>同一类的吗？</a:t>
            </a:r>
          </a:p>
        </p:txBody>
      </p:sp>
    </p:spTree>
    <p:extLst>
      <p:ext uri="{BB962C8B-B14F-4D97-AF65-F5344CB8AC3E}">
        <p14:creationId xmlns:p14="http://schemas.microsoft.com/office/powerpoint/2010/main" val="50516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blinds(horizontal)">
                                      <p:cBhvr>
                                        <p:cTn id="12" dur="500"/>
                                        <p:tgtEl>
                                          <p:spTgt spid="9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blinds(horizontal)">
                                      <p:cBhvr>
                                        <p:cTn id="15" dur="500"/>
                                        <p:tgtEl>
                                          <p:spTgt spid="98"/>
                                        </p:tgtEl>
                                      </p:cBhvr>
                                    </p:animEffect>
                                  </p:childTnLst>
                                </p:cTn>
                              </p:par>
                              <p:par>
                                <p:cTn id="16" presetID="3" presetClass="entr" presetSubtype="10" fill="hold" nodeType="with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blinds(horizontal)">
                                      <p:cBhvr>
                                        <p:cTn id="18" dur="500"/>
                                        <p:tgtEl>
                                          <p:spTgt spid="9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linds(horizontal)">
                                      <p:cBhvr>
                                        <p:cTn id="29" dur="500"/>
                                        <p:tgtEl>
                                          <p:spTgt spid="10"/>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99"/>
                                        </p:tgtEl>
                                        <p:attrNameLst>
                                          <p:attrName>style.visibility</p:attrName>
                                        </p:attrNameLst>
                                      </p:cBhvr>
                                      <p:to>
                                        <p:strVal val="visible"/>
                                      </p:to>
                                    </p:set>
                                    <p:animEffect transition="in" filter="blinds(horizontal)">
                                      <p:cBhvr>
                                        <p:cTn id="37" dur="500"/>
                                        <p:tgtEl>
                                          <p:spTgt spid="99"/>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93"/>
                                        </p:tgtEl>
                                        <p:attrNameLst>
                                          <p:attrName>style.visibility</p:attrName>
                                        </p:attrNameLst>
                                      </p:cBhvr>
                                      <p:to>
                                        <p:strVal val="visible"/>
                                      </p:to>
                                    </p:set>
                                    <p:animEffect transition="in" filter="blinds(horizontal)">
                                      <p:cBhvr>
                                        <p:cTn id="40" dur="500"/>
                                        <p:tgtEl>
                                          <p:spTgt spid="93"/>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blinds(horizontal)">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blinds(horizontal)">
                                      <p:cBhvr>
                                        <p:cTn id="48" dur="500"/>
                                        <p:tgtEl>
                                          <p:spTgt spid="48"/>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80"/>
                                        </p:tgtEl>
                                        <p:attrNameLst>
                                          <p:attrName>style.visibility</p:attrName>
                                        </p:attrNameLst>
                                      </p:cBhvr>
                                      <p:to>
                                        <p:strVal val="visible"/>
                                      </p:to>
                                    </p:set>
                                    <p:animEffect transition="in" filter="blinds(horizontal)">
                                      <p:cBhvr>
                                        <p:cTn id="53" dur="500"/>
                                        <p:tgtEl>
                                          <p:spTgt spid="80"/>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blinds(horizontal)">
                                      <p:cBhvr>
                                        <p:cTn id="56" dur="500"/>
                                        <p:tgtEl>
                                          <p:spTgt spid="86"/>
                                        </p:tgtEl>
                                      </p:cBhvr>
                                    </p:animEffect>
                                  </p:childTnLst>
                                </p:cTn>
                              </p:par>
                              <p:par>
                                <p:cTn id="57" presetID="3" presetClass="entr" presetSubtype="10" fill="hold" nodeType="withEffect">
                                  <p:stCondLst>
                                    <p:cond delay="0"/>
                                  </p:stCondLst>
                                  <p:childTnLst>
                                    <p:set>
                                      <p:cBhvr>
                                        <p:cTn id="58" dur="1" fill="hold">
                                          <p:stCondLst>
                                            <p:cond delay="0"/>
                                          </p:stCondLst>
                                        </p:cTn>
                                        <p:tgtEl>
                                          <p:spTgt spid="83"/>
                                        </p:tgtEl>
                                        <p:attrNameLst>
                                          <p:attrName>style.visibility</p:attrName>
                                        </p:attrNameLst>
                                      </p:cBhvr>
                                      <p:to>
                                        <p:strVal val="visible"/>
                                      </p:to>
                                    </p:set>
                                    <p:animEffect transition="in" filter="blinds(horizontal)">
                                      <p:cBhvr>
                                        <p:cTn id="59" dur="500"/>
                                        <p:tgtEl>
                                          <p:spTgt spid="83"/>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87"/>
                                        </p:tgtEl>
                                        <p:attrNameLst>
                                          <p:attrName>style.visibility</p:attrName>
                                        </p:attrNameLst>
                                      </p:cBhvr>
                                      <p:to>
                                        <p:strVal val="visible"/>
                                      </p:to>
                                    </p:set>
                                    <p:animEffect transition="in" filter="blinds(horizontal)">
                                      <p:cBhvr>
                                        <p:cTn id="64" dur="500"/>
                                        <p:tgtEl>
                                          <p:spTgt spid="87"/>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81"/>
                                        </p:tgtEl>
                                        <p:attrNameLst>
                                          <p:attrName>style.visibility</p:attrName>
                                        </p:attrNameLst>
                                      </p:cBhvr>
                                      <p:to>
                                        <p:strVal val="visible"/>
                                      </p:to>
                                    </p:set>
                                    <p:animEffect transition="in" filter="blinds(horizontal)">
                                      <p:cBhvr>
                                        <p:cTn id="67" dur="500"/>
                                        <p:tgtEl>
                                          <p:spTgt spid="81"/>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103"/>
                                        </p:tgtEl>
                                        <p:attrNameLst>
                                          <p:attrName>style.visibility</p:attrName>
                                        </p:attrNameLst>
                                      </p:cBhvr>
                                      <p:to>
                                        <p:strVal val="visible"/>
                                      </p:to>
                                    </p:set>
                                    <p:animEffect transition="in" filter="blinds(horizontal)">
                                      <p:cBhvr>
                                        <p:cTn id="70" dur="500"/>
                                        <p:tgtEl>
                                          <p:spTgt spid="103"/>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104"/>
                                        </p:tgtEl>
                                        <p:attrNameLst>
                                          <p:attrName>style.visibility</p:attrName>
                                        </p:attrNameLst>
                                      </p:cBhvr>
                                      <p:to>
                                        <p:strVal val="visible"/>
                                      </p:to>
                                    </p:set>
                                    <p:animEffect transition="in" filter="blinds(horizontal)">
                                      <p:cBhvr>
                                        <p:cTn id="75" dur="500"/>
                                        <p:tgtEl>
                                          <p:spTgt spid="104"/>
                                        </p:tgtEl>
                                      </p:cBhvr>
                                    </p:animEffect>
                                  </p:childTnLst>
                                </p:cTn>
                              </p:par>
                              <p:par>
                                <p:cTn id="76" presetID="3" presetClass="entr" presetSubtype="10" fill="hold" nodeType="with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blinds(horizontal)">
                                      <p:cBhvr>
                                        <p:cTn id="78" dur="500"/>
                                        <p:tgtEl>
                                          <p:spTgt spid="90"/>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82"/>
                                        </p:tgtEl>
                                        <p:attrNameLst>
                                          <p:attrName>style.visibility</p:attrName>
                                        </p:attrNameLst>
                                      </p:cBhvr>
                                      <p:to>
                                        <p:strVal val="visible"/>
                                      </p:to>
                                    </p:set>
                                    <p:animEffect transition="in" filter="blinds(horizontal)">
                                      <p:cBhvr>
                                        <p:cTn id="81" dur="500"/>
                                        <p:tgtEl>
                                          <p:spTgt spid="82"/>
                                        </p:tgtEl>
                                      </p:cBhvr>
                                    </p:animEffec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49"/>
                                        </p:tgtEl>
                                        <p:attrNameLst>
                                          <p:attrName>style.visibility</p:attrName>
                                        </p:attrNameLst>
                                      </p:cBhvr>
                                      <p:to>
                                        <p:strVal val="visible"/>
                                      </p:to>
                                    </p:set>
                                    <p:animEffect transition="in" filter="blinds(horizontal)">
                                      <p:cBhvr>
                                        <p:cTn id="86" dur="500"/>
                                        <p:tgtEl>
                                          <p:spTgt spid="49"/>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grpId="0" nodeType="click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blinds(horizontal)">
                                      <p:cBhvr>
                                        <p:cTn id="91" dur="500"/>
                                        <p:tgtEl>
                                          <p:spTgt spid="52"/>
                                        </p:tgtEl>
                                      </p:cBhvr>
                                    </p:animEffect>
                                  </p:childTnLst>
                                </p:cTn>
                              </p:par>
                              <p:par>
                                <p:cTn id="92" presetID="3" presetClass="entr" presetSubtype="10" fill="hold" nodeType="withEffect">
                                  <p:stCondLst>
                                    <p:cond delay="0"/>
                                  </p:stCondLst>
                                  <p:childTnLst>
                                    <p:set>
                                      <p:cBhvr>
                                        <p:cTn id="93" dur="1" fill="hold">
                                          <p:stCondLst>
                                            <p:cond delay="0"/>
                                          </p:stCondLst>
                                        </p:cTn>
                                        <p:tgtEl>
                                          <p:spTgt spid="58"/>
                                        </p:tgtEl>
                                        <p:attrNameLst>
                                          <p:attrName>style.visibility</p:attrName>
                                        </p:attrNameLst>
                                      </p:cBhvr>
                                      <p:to>
                                        <p:strVal val="visible"/>
                                      </p:to>
                                    </p:set>
                                    <p:animEffect transition="in" filter="blinds(horizontal)">
                                      <p:cBhvr>
                                        <p:cTn id="94" dur="500"/>
                                        <p:tgtEl>
                                          <p:spTgt spid="58"/>
                                        </p:tgtEl>
                                      </p:cBhvr>
                                    </p:animEffect>
                                  </p:childTnLst>
                                </p:cTn>
                              </p:par>
                              <p:par>
                                <p:cTn id="95" presetID="3" presetClass="entr" presetSubtype="10" fill="hold" grpId="0" nodeType="withEffect">
                                  <p:stCondLst>
                                    <p:cond delay="0"/>
                                  </p:stCondLst>
                                  <p:childTnLst>
                                    <p:set>
                                      <p:cBhvr>
                                        <p:cTn id="96" dur="1" fill="hold">
                                          <p:stCondLst>
                                            <p:cond delay="0"/>
                                          </p:stCondLst>
                                        </p:cTn>
                                        <p:tgtEl>
                                          <p:spTgt spid="105"/>
                                        </p:tgtEl>
                                        <p:attrNameLst>
                                          <p:attrName>style.visibility</p:attrName>
                                        </p:attrNameLst>
                                      </p:cBhvr>
                                      <p:to>
                                        <p:strVal val="visible"/>
                                      </p:to>
                                    </p:set>
                                    <p:animEffect transition="in" filter="blinds(horizontal)">
                                      <p:cBhvr>
                                        <p:cTn id="97" dur="500"/>
                                        <p:tgtEl>
                                          <p:spTgt spid="105"/>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nodeType="clickEffect">
                                  <p:stCondLst>
                                    <p:cond delay="0"/>
                                  </p:stCondLst>
                                  <p:childTnLst>
                                    <p:set>
                                      <p:cBhvr>
                                        <p:cTn id="101" dur="1" fill="hold">
                                          <p:stCondLst>
                                            <p:cond delay="0"/>
                                          </p:stCondLst>
                                        </p:cTn>
                                        <p:tgtEl>
                                          <p:spTgt spid="12"/>
                                        </p:tgtEl>
                                        <p:attrNameLst>
                                          <p:attrName>style.visibility</p:attrName>
                                        </p:attrNameLst>
                                      </p:cBhvr>
                                      <p:to>
                                        <p:strVal val="visible"/>
                                      </p:to>
                                    </p:set>
                                    <p:animEffect transition="in" filter="blinds(horizontal)">
                                      <p:cBhvr>
                                        <p:cTn id="102" dur="500"/>
                                        <p:tgtEl>
                                          <p:spTgt spid="12"/>
                                        </p:tgtEl>
                                      </p:cBhvr>
                                    </p:animEffect>
                                  </p:childTnLst>
                                </p:cTn>
                              </p:par>
                              <p:par>
                                <p:cTn id="103" presetID="3" presetClass="entr" presetSubtype="10" fill="hold" grpId="0" nodeType="withEffect">
                                  <p:stCondLst>
                                    <p:cond delay="0"/>
                                  </p:stCondLst>
                                  <p:childTnLst>
                                    <p:set>
                                      <p:cBhvr>
                                        <p:cTn id="104" dur="1" fill="hold">
                                          <p:stCondLst>
                                            <p:cond delay="0"/>
                                          </p:stCondLst>
                                        </p:cTn>
                                        <p:tgtEl>
                                          <p:spTgt spid="15"/>
                                        </p:tgtEl>
                                        <p:attrNameLst>
                                          <p:attrName>style.visibility</p:attrName>
                                        </p:attrNameLst>
                                      </p:cBhvr>
                                      <p:to>
                                        <p:strVal val="visible"/>
                                      </p:to>
                                    </p:set>
                                    <p:animEffect transition="in" filter="blinds(horizontal)">
                                      <p:cBhvr>
                                        <p:cTn id="105" dur="500"/>
                                        <p:tgtEl>
                                          <p:spTgt spid="15"/>
                                        </p:tgtEl>
                                      </p:cBhvr>
                                    </p:animEffect>
                                  </p:childTnLst>
                                </p:cTn>
                              </p:par>
                              <p:par>
                                <p:cTn id="106" presetID="3" presetClass="entr" presetSubtype="10" fill="hold" grpId="0" nodeType="withEffect">
                                  <p:stCondLst>
                                    <p:cond delay="0"/>
                                  </p:stCondLst>
                                  <p:childTnLst>
                                    <p:set>
                                      <p:cBhvr>
                                        <p:cTn id="107" dur="1" fill="hold">
                                          <p:stCondLst>
                                            <p:cond delay="0"/>
                                          </p:stCondLst>
                                        </p:cTn>
                                        <p:tgtEl>
                                          <p:spTgt spid="16"/>
                                        </p:tgtEl>
                                        <p:attrNameLst>
                                          <p:attrName>style.visibility</p:attrName>
                                        </p:attrNameLst>
                                      </p:cBhvr>
                                      <p:to>
                                        <p:strVal val="visible"/>
                                      </p:to>
                                    </p:set>
                                    <p:animEffect transition="in" filter="blinds(horizontal)">
                                      <p:cBhvr>
                                        <p:cTn id="108" dur="500"/>
                                        <p:tgtEl>
                                          <p:spTgt spid="16"/>
                                        </p:tgtEl>
                                      </p:cBhvr>
                                    </p:animEffect>
                                  </p:childTnLst>
                                </p:cTn>
                              </p:par>
                              <p:par>
                                <p:cTn id="109" presetID="3" presetClass="entr" presetSubtype="10" fill="hold" grpId="0" nodeType="withEffect">
                                  <p:stCondLst>
                                    <p:cond delay="0"/>
                                  </p:stCondLst>
                                  <p:childTnLst>
                                    <p:set>
                                      <p:cBhvr>
                                        <p:cTn id="110" dur="1" fill="hold">
                                          <p:stCondLst>
                                            <p:cond delay="0"/>
                                          </p:stCondLst>
                                        </p:cTn>
                                        <p:tgtEl>
                                          <p:spTgt spid="17"/>
                                        </p:tgtEl>
                                        <p:attrNameLst>
                                          <p:attrName>style.visibility</p:attrName>
                                        </p:attrNameLst>
                                      </p:cBhvr>
                                      <p:to>
                                        <p:strVal val="visible"/>
                                      </p:to>
                                    </p:set>
                                    <p:animEffect transition="in" filter="blinds(horizontal)">
                                      <p:cBhvr>
                                        <p:cTn id="111" dur="500"/>
                                        <p:tgtEl>
                                          <p:spTgt spid="17"/>
                                        </p:tgtEl>
                                      </p:cBhvr>
                                    </p:animEffect>
                                  </p:childTnLst>
                                </p:cTn>
                              </p:par>
                            </p:childTnLst>
                          </p:cTn>
                        </p:par>
                      </p:childTnLst>
                    </p:cTn>
                  </p:par>
                  <p:par>
                    <p:cTn id="112" fill="hold">
                      <p:stCondLst>
                        <p:cond delay="indefinite"/>
                      </p:stCondLst>
                      <p:childTnLst>
                        <p:par>
                          <p:cTn id="113" fill="hold">
                            <p:stCondLst>
                              <p:cond delay="0"/>
                            </p:stCondLst>
                            <p:childTnLst>
                              <p:par>
                                <p:cTn id="114" presetID="3" presetClass="entr" presetSubtype="10" fill="hold" grpId="0" nodeType="clickEffect">
                                  <p:stCondLst>
                                    <p:cond delay="0"/>
                                  </p:stCondLst>
                                  <p:childTnLst>
                                    <p:set>
                                      <p:cBhvr>
                                        <p:cTn id="115" dur="1" fill="hold">
                                          <p:stCondLst>
                                            <p:cond delay="0"/>
                                          </p:stCondLst>
                                        </p:cTn>
                                        <p:tgtEl>
                                          <p:spTgt spid="53"/>
                                        </p:tgtEl>
                                        <p:attrNameLst>
                                          <p:attrName>style.visibility</p:attrName>
                                        </p:attrNameLst>
                                      </p:cBhvr>
                                      <p:to>
                                        <p:strVal val="visible"/>
                                      </p:to>
                                    </p:set>
                                    <p:animEffect transition="in" filter="blinds(horizontal)">
                                      <p:cBhvr>
                                        <p:cTn id="116" dur="500"/>
                                        <p:tgtEl>
                                          <p:spTgt spid="53"/>
                                        </p:tgtEl>
                                      </p:cBhvr>
                                    </p:animEffect>
                                  </p:childTnLst>
                                </p:cTn>
                              </p:par>
                              <p:par>
                                <p:cTn id="117" presetID="3" presetClass="entr" presetSubtype="10" fill="hold" grpId="0" nodeType="withEffect">
                                  <p:stCondLst>
                                    <p:cond delay="0"/>
                                  </p:stCondLst>
                                  <p:childTnLst>
                                    <p:set>
                                      <p:cBhvr>
                                        <p:cTn id="118" dur="1" fill="hold">
                                          <p:stCondLst>
                                            <p:cond delay="0"/>
                                          </p:stCondLst>
                                        </p:cTn>
                                        <p:tgtEl>
                                          <p:spTgt spid="64"/>
                                        </p:tgtEl>
                                        <p:attrNameLst>
                                          <p:attrName>style.visibility</p:attrName>
                                        </p:attrNameLst>
                                      </p:cBhvr>
                                      <p:to>
                                        <p:strVal val="visible"/>
                                      </p:to>
                                    </p:set>
                                    <p:animEffect transition="in" filter="blinds(horizontal)">
                                      <p:cBhvr>
                                        <p:cTn id="119" dur="500"/>
                                        <p:tgtEl>
                                          <p:spTgt spid="64"/>
                                        </p:tgtEl>
                                      </p:cBhvr>
                                    </p:animEffect>
                                  </p:childTnLst>
                                </p:cTn>
                              </p:par>
                              <p:par>
                                <p:cTn id="120" presetID="3" presetClass="entr" presetSubtype="10" fill="hold" nodeType="withEffect">
                                  <p:stCondLst>
                                    <p:cond delay="0"/>
                                  </p:stCondLst>
                                  <p:childTnLst>
                                    <p:set>
                                      <p:cBhvr>
                                        <p:cTn id="121" dur="1" fill="hold">
                                          <p:stCondLst>
                                            <p:cond delay="0"/>
                                          </p:stCondLst>
                                        </p:cTn>
                                        <p:tgtEl>
                                          <p:spTgt spid="61"/>
                                        </p:tgtEl>
                                        <p:attrNameLst>
                                          <p:attrName>style.visibility</p:attrName>
                                        </p:attrNameLst>
                                      </p:cBhvr>
                                      <p:to>
                                        <p:strVal val="visible"/>
                                      </p:to>
                                    </p:set>
                                    <p:animEffect transition="in" filter="blinds(horizontal)">
                                      <p:cBhvr>
                                        <p:cTn id="122" dur="500"/>
                                        <p:tgtEl>
                                          <p:spTgt spid="61"/>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nodeType="clickEffect">
                                  <p:stCondLst>
                                    <p:cond delay="0"/>
                                  </p:stCondLst>
                                  <p:childTnLst>
                                    <p:set>
                                      <p:cBhvr>
                                        <p:cTn id="126" dur="1" fill="hold">
                                          <p:stCondLst>
                                            <p:cond delay="0"/>
                                          </p:stCondLst>
                                        </p:cTn>
                                        <p:tgtEl>
                                          <p:spTgt spid="18"/>
                                        </p:tgtEl>
                                        <p:attrNameLst>
                                          <p:attrName>style.visibility</p:attrName>
                                        </p:attrNameLst>
                                      </p:cBhvr>
                                      <p:to>
                                        <p:strVal val="visible"/>
                                      </p:to>
                                    </p:set>
                                    <p:animEffect transition="in" filter="blinds(horizontal)">
                                      <p:cBhvr>
                                        <p:cTn id="127" dur="500"/>
                                        <p:tgtEl>
                                          <p:spTgt spid="18"/>
                                        </p:tgtEl>
                                      </p:cBhvr>
                                    </p:animEffect>
                                  </p:childTnLst>
                                </p:cTn>
                              </p:par>
                              <p:par>
                                <p:cTn id="128" presetID="3" presetClass="entr" presetSubtype="10" fill="hold" grpId="0" nodeType="withEffect">
                                  <p:stCondLst>
                                    <p:cond delay="0"/>
                                  </p:stCondLst>
                                  <p:childTnLst>
                                    <p:set>
                                      <p:cBhvr>
                                        <p:cTn id="129" dur="1" fill="hold">
                                          <p:stCondLst>
                                            <p:cond delay="0"/>
                                          </p:stCondLst>
                                        </p:cTn>
                                        <p:tgtEl>
                                          <p:spTgt spid="21"/>
                                        </p:tgtEl>
                                        <p:attrNameLst>
                                          <p:attrName>style.visibility</p:attrName>
                                        </p:attrNameLst>
                                      </p:cBhvr>
                                      <p:to>
                                        <p:strVal val="visible"/>
                                      </p:to>
                                    </p:set>
                                    <p:animEffect transition="in" filter="blinds(horizontal)">
                                      <p:cBhvr>
                                        <p:cTn id="130" dur="500"/>
                                        <p:tgtEl>
                                          <p:spTgt spid="21"/>
                                        </p:tgtEl>
                                      </p:cBhvr>
                                    </p:animEffect>
                                  </p:childTnLst>
                                </p:cTn>
                              </p:par>
                              <p:par>
                                <p:cTn id="131" presetID="3" presetClass="entr" presetSubtype="10" fill="hold" grpId="0" nodeType="withEffect">
                                  <p:stCondLst>
                                    <p:cond delay="0"/>
                                  </p:stCondLst>
                                  <p:childTnLst>
                                    <p:set>
                                      <p:cBhvr>
                                        <p:cTn id="132" dur="1" fill="hold">
                                          <p:stCondLst>
                                            <p:cond delay="0"/>
                                          </p:stCondLst>
                                        </p:cTn>
                                        <p:tgtEl>
                                          <p:spTgt spid="22"/>
                                        </p:tgtEl>
                                        <p:attrNameLst>
                                          <p:attrName>style.visibility</p:attrName>
                                        </p:attrNameLst>
                                      </p:cBhvr>
                                      <p:to>
                                        <p:strVal val="visible"/>
                                      </p:to>
                                    </p:set>
                                    <p:animEffect transition="in" filter="blinds(horizontal)">
                                      <p:cBhvr>
                                        <p:cTn id="133" dur="500"/>
                                        <p:tgtEl>
                                          <p:spTgt spid="22"/>
                                        </p:tgtEl>
                                      </p:cBhvr>
                                    </p:animEffect>
                                  </p:childTnLst>
                                </p:cTn>
                              </p:par>
                              <p:par>
                                <p:cTn id="134" presetID="3" presetClass="entr" presetSubtype="10" fill="hold" grpId="0" nodeType="withEffect">
                                  <p:stCondLst>
                                    <p:cond delay="0"/>
                                  </p:stCondLst>
                                  <p:childTnLst>
                                    <p:set>
                                      <p:cBhvr>
                                        <p:cTn id="135" dur="1" fill="hold">
                                          <p:stCondLst>
                                            <p:cond delay="0"/>
                                          </p:stCondLst>
                                        </p:cTn>
                                        <p:tgtEl>
                                          <p:spTgt spid="23"/>
                                        </p:tgtEl>
                                        <p:attrNameLst>
                                          <p:attrName>style.visibility</p:attrName>
                                        </p:attrNameLst>
                                      </p:cBhvr>
                                      <p:to>
                                        <p:strVal val="visible"/>
                                      </p:to>
                                    </p:set>
                                    <p:animEffect transition="in" filter="blinds(horizontal)">
                                      <p:cBhvr>
                                        <p:cTn id="136" dur="500"/>
                                        <p:tgtEl>
                                          <p:spTgt spid="23"/>
                                        </p:tgtEl>
                                      </p:cBhvr>
                                    </p:animEffect>
                                  </p:childTnLst>
                                </p:cTn>
                              </p:par>
                            </p:childTnLst>
                          </p:cTn>
                        </p:par>
                      </p:childTnLst>
                    </p:cTn>
                  </p:par>
                  <p:par>
                    <p:cTn id="137" fill="hold">
                      <p:stCondLst>
                        <p:cond delay="indefinite"/>
                      </p:stCondLst>
                      <p:childTnLst>
                        <p:par>
                          <p:cTn id="138" fill="hold">
                            <p:stCondLst>
                              <p:cond delay="0"/>
                            </p:stCondLst>
                            <p:childTnLst>
                              <p:par>
                                <p:cTn id="139" presetID="3" presetClass="entr" presetSubtype="10" fill="hold" grpId="0" nodeType="clickEffect">
                                  <p:stCondLst>
                                    <p:cond delay="0"/>
                                  </p:stCondLst>
                                  <p:childTnLst>
                                    <p:set>
                                      <p:cBhvr>
                                        <p:cTn id="140" dur="1" fill="hold">
                                          <p:stCondLst>
                                            <p:cond delay="0"/>
                                          </p:stCondLst>
                                        </p:cTn>
                                        <p:tgtEl>
                                          <p:spTgt spid="50"/>
                                        </p:tgtEl>
                                        <p:attrNameLst>
                                          <p:attrName>style.visibility</p:attrName>
                                        </p:attrNameLst>
                                      </p:cBhvr>
                                      <p:to>
                                        <p:strVal val="visible"/>
                                      </p:to>
                                    </p:set>
                                    <p:animEffect transition="in" filter="blinds(horizontal)">
                                      <p:cBhvr>
                                        <p:cTn id="141" dur="500"/>
                                        <p:tgtEl>
                                          <p:spTgt spid="50"/>
                                        </p:tgtEl>
                                      </p:cBhvr>
                                    </p:animEffect>
                                  </p:childTnLst>
                                </p:cTn>
                              </p:par>
                            </p:childTnLst>
                          </p:cTn>
                        </p:par>
                      </p:childTnLst>
                    </p:cTn>
                  </p:par>
                  <p:par>
                    <p:cTn id="142" fill="hold">
                      <p:stCondLst>
                        <p:cond delay="indefinite"/>
                      </p:stCondLst>
                      <p:childTnLst>
                        <p:par>
                          <p:cTn id="143" fill="hold">
                            <p:stCondLst>
                              <p:cond delay="0"/>
                            </p:stCondLst>
                            <p:childTnLst>
                              <p:par>
                                <p:cTn id="144" presetID="3" presetClass="entr" presetSubtype="10" fill="hold" grpId="0" nodeType="clickEffect">
                                  <p:stCondLst>
                                    <p:cond delay="0"/>
                                  </p:stCondLst>
                                  <p:childTnLst>
                                    <p:set>
                                      <p:cBhvr>
                                        <p:cTn id="145" dur="1" fill="hold">
                                          <p:stCondLst>
                                            <p:cond delay="0"/>
                                          </p:stCondLst>
                                        </p:cTn>
                                        <p:tgtEl>
                                          <p:spTgt spid="54"/>
                                        </p:tgtEl>
                                        <p:attrNameLst>
                                          <p:attrName>style.visibility</p:attrName>
                                        </p:attrNameLst>
                                      </p:cBhvr>
                                      <p:to>
                                        <p:strVal val="visible"/>
                                      </p:to>
                                    </p:set>
                                    <p:animEffect transition="in" filter="blinds(horizontal)">
                                      <p:cBhvr>
                                        <p:cTn id="146" dur="500"/>
                                        <p:tgtEl>
                                          <p:spTgt spid="54"/>
                                        </p:tgtEl>
                                      </p:cBhvr>
                                    </p:animEffect>
                                  </p:childTnLst>
                                </p:cTn>
                              </p:par>
                              <p:par>
                                <p:cTn id="147" presetID="3" presetClass="entr" presetSubtype="10" fill="hold" nodeType="withEffect">
                                  <p:stCondLst>
                                    <p:cond delay="0"/>
                                  </p:stCondLst>
                                  <p:childTnLst>
                                    <p:set>
                                      <p:cBhvr>
                                        <p:cTn id="148" dur="1" fill="hold">
                                          <p:stCondLst>
                                            <p:cond delay="0"/>
                                          </p:stCondLst>
                                        </p:cTn>
                                        <p:tgtEl>
                                          <p:spTgt spid="65"/>
                                        </p:tgtEl>
                                        <p:attrNameLst>
                                          <p:attrName>style.visibility</p:attrName>
                                        </p:attrNameLst>
                                      </p:cBhvr>
                                      <p:to>
                                        <p:strVal val="visible"/>
                                      </p:to>
                                    </p:set>
                                    <p:animEffect transition="in" filter="blinds(horizontal)">
                                      <p:cBhvr>
                                        <p:cTn id="149" dur="500"/>
                                        <p:tgtEl>
                                          <p:spTgt spid="65"/>
                                        </p:tgtEl>
                                      </p:cBhvr>
                                    </p:animEffect>
                                  </p:childTnLst>
                                </p:cTn>
                              </p:par>
                              <p:par>
                                <p:cTn id="150" presetID="3" presetClass="entr" presetSubtype="10" fill="hold" grpId="0" nodeType="withEffect">
                                  <p:stCondLst>
                                    <p:cond delay="0"/>
                                  </p:stCondLst>
                                  <p:childTnLst>
                                    <p:set>
                                      <p:cBhvr>
                                        <p:cTn id="151" dur="1" fill="hold">
                                          <p:stCondLst>
                                            <p:cond delay="0"/>
                                          </p:stCondLst>
                                        </p:cTn>
                                        <p:tgtEl>
                                          <p:spTgt spid="106"/>
                                        </p:tgtEl>
                                        <p:attrNameLst>
                                          <p:attrName>style.visibility</p:attrName>
                                        </p:attrNameLst>
                                      </p:cBhvr>
                                      <p:to>
                                        <p:strVal val="visible"/>
                                      </p:to>
                                    </p:set>
                                    <p:animEffect transition="in" filter="blinds(horizontal)">
                                      <p:cBhvr>
                                        <p:cTn id="152" dur="500"/>
                                        <p:tgtEl>
                                          <p:spTgt spid="106"/>
                                        </p:tgtEl>
                                      </p:cBhvr>
                                    </p:animEffect>
                                  </p:childTnLst>
                                </p:cTn>
                              </p:par>
                            </p:childTnLst>
                          </p:cTn>
                        </p:par>
                      </p:childTnLst>
                    </p:cTn>
                  </p:par>
                  <p:par>
                    <p:cTn id="153" fill="hold">
                      <p:stCondLst>
                        <p:cond delay="indefinite"/>
                      </p:stCondLst>
                      <p:childTnLst>
                        <p:par>
                          <p:cTn id="154" fill="hold">
                            <p:stCondLst>
                              <p:cond delay="0"/>
                            </p:stCondLst>
                            <p:childTnLst>
                              <p:par>
                                <p:cTn id="155" presetID="3" presetClass="entr" presetSubtype="10" fill="hold" nodeType="clickEffect">
                                  <p:stCondLst>
                                    <p:cond delay="0"/>
                                  </p:stCondLst>
                                  <p:childTnLst>
                                    <p:set>
                                      <p:cBhvr>
                                        <p:cTn id="156" dur="1" fill="hold">
                                          <p:stCondLst>
                                            <p:cond delay="0"/>
                                          </p:stCondLst>
                                        </p:cTn>
                                        <p:tgtEl>
                                          <p:spTgt spid="24"/>
                                        </p:tgtEl>
                                        <p:attrNameLst>
                                          <p:attrName>style.visibility</p:attrName>
                                        </p:attrNameLst>
                                      </p:cBhvr>
                                      <p:to>
                                        <p:strVal val="visible"/>
                                      </p:to>
                                    </p:set>
                                    <p:animEffect transition="in" filter="blinds(horizontal)">
                                      <p:cBhvr>
                                        <p:cTn id="157" dur="500"/>
                                        <p:tgtEl>
                                          <p:spTgt spid="24"/>
                                        </p:tgtEl>
                                      </p:cBhvr>
                                    </p:animEffect>
                                  </p:childTnLst>
                                </p:cTn>
                              </p:par>
                              <p:par>
                                <p:cTn id="158" presetID="3" presetClass="entr" presetSubtype="10" fill="hold" grpId="0" nodeType="withEffect">
                                  <p:stCondLst>
                                    <p:cond delay="0"/>
                                  </p:stCondLst>
                                  <p:childTnLst>
                                    <p:set>
                                      <p:cBhvr>
                                        <p:cTn id="159" dur="1" fill="hold">
                                          <p:stCondLst>
                                            <p:cond delay="0"/>
                                          </p:stCondLst>
                                        </p:cTn>
                                        <p:tgtEl>
                                          <p:spTgt spid="27"/>
                                        </p:tgtEl>
                                        <p:attrNameLst>
                                          <p:attrName>style.visibility</p:attrName>
                                        </p:attrNameLst>
                                      </p:cBhvr>
                                      <p:to>
                                        <p:strVal val="visible"/>
                                      </p:to>
                                    </p:set>
                                    <p:animEffect transition="in" filter="blinds(horizontal)">
                                      <p:cBhvr>
                                        <p:cTn id="160" dur="500"/>
                                        <p:tgtEl>
                                          <p:spTgt spid="27"/>
                                        </p:tgtEl>
                                      </p:cBhvr>
                                    </p:animEffect>
                                  </p:childTnLst>
                                </p:cTn>
                              </p:par>
                              <p:par>
                                <p:cTn id="161" presetID="3" presetClass="entr" presetSubtype="10" fill="hold" grpId="0" nodeType="withEffect">
                                  <p:stCondLst>
                                    <p:cond delay="0"/>
                                  </p:stCondLst>
                                  <p:childTnLst>
                                    <p:set>
                                      <p:cBhvr>
                                        <p:cTn id="162" dur="1" fill="hold">
                                          <p:stCondLst>
                                            <p:cond delay="0"/>
                                          </p:stCondLst>
                                        </p:cTn>
                                        <p:tgtEl>
                                          <p:spTgt spid="28"/>
                                        </p:tgtEl>
                                        <p:attrNameLst>
                                          <p:attrName>style.visibility</p:attrName>
                                        </p:attrNameLst>
                                      </p:cBhvr>
                                      <p:to>
                                        <p:strVal val="visible"/>
                                      </p:to>
                                    </p:set>
                                    <p:animEffect transition="in" filter="blinds(horizontal)">
                                      <p:cBhvr>
                                        <p:cTn id="163" dur="500"/>
                                        <p:tgtEl>
                                          <p:spTgt spid="28"/>
                                        </p:tgtEl>
                                      </p:cBhvr>
                                    </p:animEffect>
                                  </p:childTnLst>
                                </p:cTn>
                              </p:par>
                              <p:par>
                                <p:cTn id="164" presetID="3" presetClass="entr" presetSubtype="10" fill="hold" grpId="0" nodeType="withEffect">
                                  <p:stCondLst>
                                    <p:cond delay="0"/>
                                  </p:stCondLst>
                                  <p:childTnLst>
                                    <p:set>
                                      <p:cBhvr>
                                        <p:cTn id="165" dur="1" fill="hold">
                                          <p:stCondLst>
                                            <p:cond delay="0"/>
                                          </p:stCondLst>
                                        </p:cTn>
                                        <p:tgtEl>
                                          <p:spTgt spid="29"/>
                                        </p:tgtEl>
                                        <p:attrNameLst>
                                          <p:attrName>style.visibility</p:attrName>
                                        </p:attrNameLst>
                                      </p:cBhvr>
                                      <p:to>
                                        <p:strVal val="visible"/>
                                      </p:to>
                                    </p:set>
                                    <p:animEffect transition="in" filter="blinds(horizontal)">
                                      <p:cBhvr>
                                        <p:cTn id="166" dur="500"/>
                                        <p:tgtEl>
                                          <p:spTgt spid="29"/>
                                        </p:tgtEl>
                                      </p:cBhvr>
                                    </p:animEffect>
                                  </p:childTnLst>
                                </p:cTn>
                              </p:par>
                            </p:childTnLst>
                          </p:cTn>
                        </p:par>
                      </p:childTnLst>
                    </p:cTn>
                  </p:par>
                  <p:par>
                    <p:cTn id="167" fill="hold">
                      <p:stCondLst>
                        <p:cond delay="indefinite"/>
                      </p:stCondLst>
                      <p:childTnLst>
                        <p:par>
                          <p:cTn id="168" fill="hold">
                            <p:stCondLst>
                              <p:cond delay="0"/>
                            </p:stCondLst>
                            <p:childTnLst>
                              <p:par>
                                <p:cTn id="169" presetID="3" presetClass="entr" presetSubtype="10" fill="hold" grpId="0" nodeType="clickEffect">
                                  <p:stCondLst>
                                    <p:cond delay="0"/>
                                  </p:stCondLst>
                                  <p:childTnLst>
                                    <p:set>
                                      <p:cBhvr>
                                        <p:cTn id="170" dur="1" fill="hold">
                                          <p:stCondLst>
                                            <p:cond delay="0"/>
                                          </p:stCondLst>
                                        </p:cTn>
                                        <p:tgtEl>
                                          <p:spTgt spid="55"/>
                                        </p:tgtEl>
                                        <p:attrNameLst>
                                          <p:attrName>style.visibility</p:attrName>
                                        </p:attrNameLst>
                                      </p:cBhvr>
                                      <p:to>
                                        <p:strVal val="visible"/>
                                      </p:to>
                                    </p:set>
                                    <p:animEffect transition="in" filter="blinds(horizontal)">
                                      <p:cBhvr>
                                        <p:cTn id="171" dur="500"/>
                                        <p:tgtEl>
                                          <p:spTgt spid="55"/>
                                        </p:tgtEl>
                                      </p:cBhvr>
                                    </p:animEffect>
                                  </p:childTnLst>
                                </p:cTn>
                              </p:par>
                              <p:par>
                                <p:cTn id="172" presetID="3" presetClass="entr" presetSubtype="10" fill="hold" nodeType="withEffect">
                                  <p:stCondLst>
                                    <p:cond delay="0"/>
                                  </p:stCondLst>
                                  <p:childTnLst>
                                    <p:set>
                                      <p:cBhvr>
                                        <p:cTn id="173" dur="1" fill="hold">
                                          <p:stCondLst>
                                            <p:cond delay="0"/>
                                          </p:stCondLst>
                                        </p:cTn>
                                        <p:tgtEl>
                                          <p:spTgt spid="68"/>
                                        </p:tgtEl>
                                        <p:attrNameLst>
                                          <p:attrName>style.visibility</p:attrName>
                                        </p:attrNameLst>
                                      </p:cBhvr>
                                      <p:to>
                                        <p:strVal val="visible"/>
                                      </p:to>
                                    </p:set>
                                    <p:animEffect transition="in" filter="blinds(horizontal)">
                                      <p:cBhvr>
                                        <p:cTn id="174" dur="500"/>
                                        <p:tgtEl>
                                          <p:spTgt spid="68"/>
                                        </p:tgtEl>
                                      </p:cBhvr>
                                    </p:animEffect>
                                  </p:childTnLst>
                                </p:cTn>
                              </p:par>
                              <p:par>
                                <p:cTn id="175" presetID="3" presetClass="entr" presetSubtype="10" fill="hold" grpId="0" nodeType="withEffect">
                                  <p:stCondLst>
                                    <p:cond delay="0"/>
                                  </p:stCondLst>
                                  <p:childTnLst>
                                    <p:set>
                                      <p:cBhvr>
                                        <p:cTn id="176" dur="1" fill="hold">
                                          <p:stCondLst>
                                            <p:cond delay="0"/>
                                          </p:stCondLst>
                                        </p:cTn>
                                        <p:tgtEl>
                                          <p:spTgt spid="71"/>
                                        </p:tgtEl>
                                        <p:attrNameLst>
                                          <p:attrName>style.visibility</p:attrName>
                                        </p:attrNameLst>
                                      </p:cBhvr>
                                      <p:to>
                                        <p:strVal val="visible"/>
                                      </p:to>
                                    </p:set>
                                    <p:animEffect transition="in" filter="blinds(horizontal)">
                                      <p:cBhvr>
                                        <p:cTn id="177" dur="500"/>
                                        <p:tgtEl>
                                          <p:spTgt spid="71"/>
                                        </p:tgtEl>
                                      </p:cBhvr>
                                    </p:animEffect>
                                  </p:childTnLst>
                                </p:cTn>
                              </p:par>
                            </p:childTnLst>
                          </p:cTn>
                        </p:par>
                      </p:childTnLst>
                    </p:cTn>
                  </p:par>
                  <p:par>
                    <p:cTn id="178" fill="hold">
                      <p:stCondLst>
                        <p:cond delay="indefinite"/>
                      </p:stCondLst>
                      <p:childTnLst>
                        <p:par>
                          <p:cTn id="179" fill="hold">
                            <p:stCondLst>
                              <p:cond delay="0"/>
                            </p:stCondLst>
                            <p:childTnLst>
                              <p:par>
                                <p:cTn id="180" presetID="3" presetClass="entr" presetSubtype="10" fill="hold" nodeType="clickEffect">
                                  <p:stCondLst>
                                    <p:cond delay="0"/>
                                  </p:stCondLst>
                                  <p:childTnLst>
                                    <p:set>
                                      <p:cBhvr>
                                        <p:cTn id="181" dur="1" fill="hold">
                                          <p:stCondLst>
                                            <p:cond delay="0"/>
                                          </p:stCondLst>
                                        </p:cTn>
                                        <p:tgtEl>
                                          <p:spTgt spid="30"/>
                                        </p:tgtEl>
                                        <p:attrNameLst>
                                          <p:attrName>style.visibility</p:attrName>
                                        </p:attrNameLst>
                                      </p:cBhvr>
                                      <p:to>
                                        <p:strVal val="visible"/>
                                      </p:to>
                                    </p:set>
                                    <p:animEffect transition="in" filter="blinds(horizontal)">
                                      <p:cBhvr>
                                        <p:cTn id="182" dur="500"/>
                                        <p:tgtEl>
                                          <p:spTgt spid="30"/>
                                        </p:tgtEl>
                                      </p:cBhvr>
                                    </p:animEffect>
                                  </p:childTnLst>
                                </p:cTn>
                              </p:par>
                              <p:par>
                                <p:cTn id="183" presetID="3" presetClass="entr" presetSubtype="10" fill="hold" grpId="0" nodeType="withEffect">
                                  <p:stCondLst>
                                    <p:cond delay="0"/>
                                  </p:stCondLst>
                                  <p:childTnLst>
                                    <p:set>
                                      <p:cBhvr>
                                        <p:cTn id="184" dur="1" fill="hold">
                                          <p:stCondLst>
                                            <p:cond delay="0"/>
                                          </p:stCondLst>
                                        </p:cTn>
                                        <p:tgtEl>
                                          <p:spTgt spid="33"/>
                                        </p:tgtEl>
                                        <p:attrNameLst>
                                          <p:attrName>style.visibility</p:attrName>
                                        </p:attrNameLst>
                                      </p:cBhvr>
                                      <p:to>
                                        <p:strVal val="visible"/>
                                      </p:to>
                                    </p:set>
                                    <p:animEffect transition="in" filter="blinds(horizontal)">
                                      <p:cBhvr>
                                        <p:cTn id="185" dur="500"/>
                                        <p:tgtEl>
                                          <p:spTgt spid="33"/>
                                        </p:tgtEl>
                                      </p:cBhvr>
                                    </p:animEffect>
                                  </p:childTnLst>
                                </p:cTn>
                              </p:par>
                              <p:par>
                                <p:cTn id="186" presetID="3" presetClass="entr" presetSubtype="10" fill="hold" grpId="0" nodeType="withEffect">
                                  <p:stCondLst>
                                    <p:cond delay="0"/>
                                  </p:stCondLst>
                                  <p:childTnLst>
                                    <p:set>
                                      <p:cBhvr>
                                        <p:cTn id="187" dur="1" fill="hold">
                                          <p:stCondLst>
                                            <p:cond delay="0"/>
                                          </p:stCondLst>
                                        </p:cTn>
                                        <p:tgtEl>
                                          <p:spTgt spid="34"/>
                                        </p:tgtEl>
                                        <p:attrNameLst>
                                          <p:attrName>style.visibility</p:attrName>
                                        </p:attrNameLst>
                                      </p:cBhvr>
                                      <p:to>
                                        <p:strVal val="visible"/>
                                      </p:to>
                                    </p:set>
                                    <p:animEffect transition="in" filter="blinds(horizontal)">
                                      <p:cBhvr>
                                        <p:cTn id="188" dur="500"/>
                                        <p:tgtEl>
                                          <p:spTgt spid="34"/>
                                        </p:tgtEl>
                                      </p:cBhvr>
                                    </p:animEffect>
                                  </p:childTnLst>
                                </p:cTn>
                              </p:par>
                              <p:par>
                                <p:cTn id="189" presetID="3" presetClass="entr" presetSubtype="10" fill="hold" grpId="0" nodeType="withEffect">
                                  <p:stCondLst>
                                    <p:cond delay="0"/>
                                  </p:stCondLst>
                                  <p:childTnLst>
                                    <p:set>
                                      <p:cBhvr>
                                        <p:cTn id="190" dur="1" fill="hold">
                                          <p:stCondLst>
                                            <p:cond delay="0"/>
                                          </p:stCondLst>
                                        </p:cTn>
                                        <p:tgtEl>
                                          <p:spTgt spid="35"/>
                                        </p:tgtEl>
                                        <p:attrNameLst>
                                          <p:attrName>style.visibility</p:attrName>
                                        </p:attrNameLst>
                                      </p:cBhvr>
                                      <p:to>
                                        <p:strVal val="visible"/>
                                      </p:to>
                                    </p:set>
                                    <p:animEffect transition="in" filter="blinds(horizontal)">
                                      <p:cBhvr>
                                        <p:cTn id="191" dur="500"/>
                                        <p:tgtEl>
                                          <p:spTgt spid="35"/>
                                        </p:tgtEl>
                                      </p:cBhvr>
                                    </p:animEffect>
                                  </p:childTnLst>
                                </p:cTn>
                              </p:par>
                            </p:childTnLst>
                          </p:cTn>
                        </p:par>
                      </p:childTnLst>
                    </p:cTn>
                  </p:par>
                  <p:par>
                    <p:cTn id="192" fill="hold">
                      <p:stCondLst>
                        <p:cond delay="indefinite"/>
                      </p:stCondLst>
                      <p:childTnLst>
                        <p:par>
                          <p:cTn id="193" fill="hold">
                            <p:stCondLst>
                              <p:cond delay="0"/>
                            </p:stCondLst>
                            <p:childTnLst>
                              <p:par>
                                <p:cTn id="194" presetID="3" presetClass="entr" presetSubtype="10" fill="hold" grpId="0" nodeType="clickEffect">
                                  <p:stCondLst>
                                    <p:cond delay="0"/>
                                  </p:stCondLst>
                                  <p:childTnLst>
                                    <p:set>
                                      <p:cBhvr>
                                        <p:cTn id="195" dur="1" fill="hold">
                                          <p:stCondLst>
                                            <p:cond delay="0"/>
                                          </p:stCondLst>
                                        </p:cTn>
                                        <p:tgtEl>
                                          <p:spTgt spid="51"/>
                                        </p:tgtEl>
                                        <p:attrNameLst>
                                          <p:attrName>style.visibility</p:attrName>
                                        </p:attrNameLst>
                                      </p:cBhvr>
                                      <p:to>
                                        <p:strVal val="visible"/>
                                      </p:to>
                                    </p:set>
                                    <p:animEffect transition="in" filter="blinds(horizontal)">
                                      <p:cBhvr>
                                        <p:cTn id="196" dur="500"/>
                                        <p:tgtEl>
                                          <p:spTgt spid="51"/>
                                        </p:tgtEl>
                                      </p:cBhvr>
                                    </p:animEffect>
                                  </p:childTnLst>
                                </p:cTn>
                              </p:par>
                            </p:childTnLst>
                          </p:cTn>
                        </p:par>
                      </p:childTnLst>
                    </p:cTn>
                  </p:par>
                  <p:par>
                    <p:cTn id="197" fill="hold">
                      <p:stCondLst>
                        <p:cond delay="indefinite"/>
                      </p:stCondLst>
                      <p:childTnLst>
                        <p:par>
                          <p:cTn id="198" fill="hold">
                            <p:stCondLst>
                              <p:cond delay="0"/>
                            </p:stCondLst>
                            <p:childTnLst>
                              <p:par>
                                <p:cTn id="199" presetID="3" presetClass="entr" presetSubtype="10" fill="hold" grpId="0" nodeType="clickEffect">
                                  <p:stCondLst>
                                    <p:cond delay="0"/>
                                  </p:stCondLst>
                                  <p:childTnLst>
                                    <p:set>
                                      <p:cBhvr>
                                        <p:cTn id="200" dur="1" fill="hold">
                                          <p:stCondLst>
                                            <p:cond delay="0"/>
                                          </p:stCondLst>
                                        </p:cTn>
                                        <p:tgtEl>
                                          <p:spTgt spid="56"/>
                                        </p:tgtEl>
                                        <p:attrNameLst>
                                          <p:attrName>style.visibility</p:attrName>
                                        </p:attrNameLst>
                                      </p:cBhvr>
                                      <p:to>
                                        <p:strVal val="visible"/>
                                      </p:to>
                                    </p:set>
                                    <p:animEffect transition="in" filter="blinds(horizontal)">
                                      <p:cBhvr>
                                        <p:cTn id="201" dur="500"/>
                                        <p:tgtEl>
                                          <p:spTgt spid="56"/>
                                        </p:tgtEl>
                                      </p:cBhvr>
                                    </p:animEffect>
                                  </p:childTnLst>
                                </p:cTn>
                              </p:par>
                              <p:par>
                                <p:cTn id="202" presetID="3" presetClass="entr" presetSubtype="10" fill="hold" grpId="0" nodeType="withEffect">
                                  <p:stCondLst>
                                    <p:cond delay="0"/>
                                  </p:stCondLst>
                                  <p:childTnLst>
                                    <p:set>
                                      <p:cBhvr>
                                        <p:cTn id="203" dur="1" fill="hold">
                                          <p:stCondLst>
                                            <p:cond delay="0"/>
                                          </p:stCondLst>
                                        </p:cTn>
                                        <p:tgtEl>
                                          <p:spTgt spid="75"/>
                                        </p:tgtEl>
                                        <p:attrNameLst>
                                          <p:attrName>style.visibility</p:attrName>
                                        </p:attrNameLst>
                                      </p:cBhvr>
                                      <p:to>
                                        <p:strVal val="visible"/>
                                      </p:to>
                                    </p:set>
                                    <p:animEffect transition="in" filter="blinds(horizontal)">
                                      <p:cBhvr>
                                        <p:cTn id="204" dur="500"/>
                                        <p:tgtEl>
                                          <p:spTgt spid="75"/>
                                        </p:tgtEl>
                                      </p:cBhvr>
                                    </p:animEffect>
                                  </p:childTnLst>
                                </p:cTn>
                              </p:par>
                              <p:par>
                                <p:cTn id="205" presetID="3" presetClass="entr" presetSubtype="10" fill="hold" nodeType="withEffect">
                                  <p:stCondLst>
                                    <p:cond delay="0"/>
                                  </p:stCondLst>
                                  <p:childTnLst>
                                    <p:set>
                                      <p:cBhvr>
                                        <p:cTn id="206" dur="1" fill="hold">
                                          <p:stCondLst>
                                            <p:cond delay="0"/>
                                          </p:stCondLst>
                                        </p:cTn>
                                        <p:tgtEl>
                                          <p:spTgt spid="72"/>
                                        </p:tgtEl>
                                        <p:attrNameLst>
                                          <p:attrName>style.visibility</p:attrName>
                                        </p:attrNameLst>
                                      </p:cBhvr>
                                      <p:to>
                                        <p:strVal val="visible"/>
                                      </p:to>
                                    </p:set>
                                    <p:animEffect transition="in" filter="blinds(horizontal)">
                                      <p:cBhvr>
                                        <p:cTn id="207" dur="500"/>
                                        <p:tgtEl>
                                          <p:spTgt spid="72"/>
                                        </p:tgtEl>
                                      </p:cBhvr>
                                    </p:animEffect>
                                  </p:childTnLst>
                                </p:cTn>
                              </p:par>
                            </p:childTnLst>
                          </p:cTn>
                        </p:par>
                      </p:childTnLst>
                    </p:cTn>
                  </p:par>
                  <p:par>
                    <p:cTn id="208" fill="hold">
                      <p:stCondLst>
                        <p:cond delay="indefinite"/>
                      </p:stCondLst>
                      <p:childTnLst>
                        <p:par>
                          <p:cTn id="209" fill="hold">
                            <p:stCondLst>
                              <p:cond delay="0"/>
                            </p:stCondLst>
                            <p:childTnLst>
                              <p:par>
                                <p:cTn id="210" presetID="3" presetClass="entr" presetSubtype="10" fill="hold" nodeType="clickEffect">
                                  <p:stCondLst>
                                    <p:cond delay="0"/>
                                  </p:stCondLst>
                                  <p:childTnLst>
                                    <p:set>
                                      <p:cBhvr>
                                        <p:cTn id="211" dur="1" fill="hold">
                                          <p:stCondLst>
                                            <p:cond delay="0"/>
                                          </p:stCondLst>
                                        </p:cTn>
                                        <p:tgtEl>
                                          <p:spTgt spid="36"/>
                                        </p:tgtEl>
                                        <p:attrNameLst>
                                          <p:attrName>style.visibility</p:attrName>
                                        </p:attrNameLst>
                                      </p:cBhvr>
                                      <p:to>
                                        <p:strVal val="visible"/>
                                      </p:to>
                                    </p:set>
                                    <p:animEffect transition="in" filter="blinds(horizontal)">
                                      <p:cBhvr>
                                        <p:cTn id="212" dur="500"/>
                                        <p:tgtEl>
                                          <p:spTgt spid="36"/>
                                        </p:tgtEl>
                                      </p:cBhvr>
                                    </p:animEffect>
                                  </p:childTnLst>
                                </p:cTn>
                              </p:par>
                              <p:par>
                                <p:cTn id="213" presetID="3" presetClass="entr" presetSubtype="10" fill="hold" grpId="0" nodeType="withEffect">
                                  <p:stCondLst>
                                    <p:cond delay="0"/>
                                  </p:stCondLst>
                                  <p:childTnLst>
                                    <p:set>
                                      <p:cBhvr>
                                        <p:cTn id="214" dur="1" fill="hold">
                                          <p:stCondLst>
                                            <p:cond delay="0"/>
                                          </p:stCondLst>
                                        </p:cTn>
                                        <p:tgtEl>
                                          <p:spTgt spid="39"/>
                                        </p:tgtEl>
                                        <p:attrNameLst>
                                          <p:attrName>style.visibility</p:attrName>
                                        </p:attrNameLst>
                                      </p:cBhvr>
                                      <p:to>
                                        <p:strVal val="visible"/>
                                      </p:to>
                                    </p:set>
                                    <p:animEffect transition="in" filter="blinds(horizontal)">
                                      <p:cBhvr>
                                        <p:cTn id="215" dur="500"/>
                                        <p:tgtEl>
                                          <p:spTgt spid="39"/>
                                        </p:tgtEl>
                                      </p:cBhvr>
                                    </p:animEffect>
                                  </p:childTnLst>
                                </p:cTn>
                              </p:par>
                              <p:par>
                                <p:cTn id="216" presetID="3" presetClass="entr" presetSubtype="10" fill="hold" grpId="0" nodeType="withEffect">
                                  <p:stCondLst>
                                    <p:cond delay="0"/>
                                  </p:stCondLst>
                                  <p:childTnLst>
                                    <p:set>
                                      <p:cBhvr>
                                        <p:cTn id="217" dur="1" fill="hold">
                                          <p:stCondLst>
                                            <p:cond delay="0"/>
                                          </p:stCondLst>
                                        </p:cTn>
                                        <p:tgtEl>
                                          <p:spTgt spid="40"/>
                                        </p:tgtEl>
                                        <p:attrNameLst>
                                          <p:attrName>style.visibility</p:attrName>
                                        </p:attrNameLst>
                                      </p:cBhvr>
                                      <p:to>
                                        <p:strVal val="visible"/>
                                      </p:to>
                                    </p:set>
                                    <p:animEffect transition="in" filter="blinds(horizontal)">
                                      <p:cBhvr>
                                        <p:cTn id="218" dur="500"/>
                                        <p:tgtEl>
                                          <p:spTgt spid="40"/>
                                        </p:tgtEl>
                                      </p:cBhvr>
                                    </p:animEffect>
                                  </p:childTnLst>
                                </p:cTn>
                              </p:par>
                              <p:par>
                                <p:cTn id="219" presetID="3" presetClass="entr" presetSubtype="10" fill="hold" grpId="0" nodeType="withEffect">
                                  <p:stCondLst>
                                    <p:cond delay="0"/>
                                  </p:stCondLst>
                                  <p:childTnLst>
                                    <p:set>
                                      <p:cBhvr>
                                        <p:cTn id="220" dur="1" fill="hold">
                                          <p:stCondLst>
                                            <p:cond delay="0"/>
                                          </p:stCondLst>
                                        </p:cTn>
                                        <p:tgtEl>
                                          <p:spTgt spid="41"/>
                                        </p:tgtEl>
                                        <p:attrNameLst>
                                          <p:attrName>style.visibility</p:attrName>
                                        </p:attrNameLst>
                                      </p:cBhvr>
                                      <p:to>
                                        <p:strVal val="visible"/>
                                      </p:to>
                                    </p:set>
                                    <p:animEffect transition="in" filter="blinds(horizontal)">
                                      <p:cBhvr>
                                        <p:cTn id="221" dur="500"/>
                                        <p:tgtEl>
                                          <p:spTgt spid="41"/>
                                        </p:tgtEl>
                                      </p:cBhvr>
                                    </p:animEffect>
                                  </p:childTnLst>
                                </p:cTn>
                              </p:par>
                            </p:childTnLst>
                          </p:cTn>
                        </p:par>
                      </p:childTnLst>
                    </p:cTn>
                  </p:par>
                  <p:par>
                    <p:cTn id="222" fill="hold">
                      <p:stCondLst>
                        <p:cond delay="indefinite"/>
                      </p:stCondLst>
                      <p:childTnLst>
                        <p:par>
                          <p:cTn id="223" fill="hold">
                            <p:stCondLst>
                              <p:cond delay="0"/>
                            </p:stCondLst>
                            <p:childTnLst>
                              <p:par>
                                <p:cTn id="224" presetID="3" presetClass="entr" presetSubtype="10" fill="hold" nodeType="clickEffect">
                                  <p:stCondLst>
                                    <p:cond delay="0"/>
                                  </p:stCondLst>
                                  <p:childTnLst>
                                    <p:set>
                                      <p:cBhvr>
                                        <p:cTn id="225" dur="1" fill="hold">
                                          <p:stCondLst>
                                            <p:cond delay="0"/>
                                          </p:stCondLst>
                                        </p:cTn>
                                        <p:tgtEl>
                                          <p:spTgt spid="42"/>
                                        </p:tgtEl>
                                        <p:attrNameLst>
                                          <p:attrName>style.visibility</p:attrName>
                                        </p:attrNameLst>
                                      </p:cBhvr>
                                      <p:to>
                                        <p:strVal val="visible"/>
                                      </p:to>
                                    </p:set>
                                    <p:animEffect transition="in" filter="blinds(horizontal)">
                                      <p:cBhvr>
                                        <p:cTn id="226" dur="500"/>
                                        <p:tgtEl>
                                          <p:spTgt spid="42"/>
                                        </p:tgtEl>
                                      </p:cBhvr>
                                    </p:animEffect>
                                  </p:childTnLst>
                                </p:cTn>
                              </p:par>
                              <p:par>
                                <p:cTn id="227" presetID="3" presetClass="entr" presetSubtype="10" fill="hold" grpId="0" nodeType="withEffect">
                                  <p:stCondLst>
                                    <p:cond delay="0"/>
                                  </p:stCondLst>
                                  <p:childTnLst>
                                    <p:set>
                                      <p:cBhvr>
                                        <p:cTn id="228" dur="1" fill="hold">
                                          <p:stCondLst>
                                            <p:cond delay="0"/>
                                          </p:stCondLst>
                                        </p:cTn>
                                        <p:tgtEl>
                                          <p:spTgt spid="45"/>
                                        </p:tgtEl>
                                        <p:attrNameLst>
                                          <p:attrName>style.visibility</p:attrName>
                                        </p:attrNameLst>
                                      </p:cBhvr>
                                      <p:to>
                                        <p:strVal val="visible"/>
                                      </p:to>
                                    </p:set>
                                    <p:animEffect transition="in" filter="blinds(horizontal)">
                                      <p:cBhvr>
                                        <p:cTn id="229" dur="500"/>
                                        <p:tgtEl>
                                          <p:spTgt spid="45"/>
                                        </p:tgtEl>
                                      </p:cBhvr>
                                    </p:animEffect>
                                  </p:childTnLst>
                                </p:cTn>
                              </p:par>
                              <p:par>
                                <p:cTn id="230" presetID="3" presetClass="entr" presetSubtype="10" fill="hold" grpId="0" nodeType="withEffect">
                                  <p:stCondLst>
                                    <p:cond delay="0"/>
                                  </p:stCondLst>
                                  <p:childTnLst>
                                    <p:set>
                                      <p:cBhvr>
                                        <p:cTn id="231" dur="1" fill="hold">
                                          <p:stCondLst>
                                            <p:cond delay="0"/>
                                          </p:stCondLst>
                                        </p:cTn>
                                        <p:tgtEl>
                                          <p:spTgt spid="46"/>
                                        </p:tgtEl>
                                        <p:attrNameLst>
                                          <p:attrName>style.visibility</p:attrName>
                                        </p:attrNameLst>
                                      </p:cBhvr>
                                      <p:to>
                                        <p:strVal val="visible"/>
                                      </p:to>
                                    </p:set>
                                    <p:animEffect transition="in" filter="blinds(horizontal)">
                                      <p:cBhvr>
                                        <p:cTn id="232" dur="500"/>
                                        <p:tgtEl>
                                          <p:spTgt spid="46"/>
                                        </p:tgtEl>
                                      </p:cBhvr>
                                    </p:animEffect>
                                  </p:childTnLst>
                                </p:cTn>
                              </p:par>
                              <p:par>
                                <p:cTn id="233" presetID="3" presetClass="entr" presetSubtype="10" fill="hold" grpId="0" nodeType="withEffect">
                                  <p:stCondLst>
                                    <p:cond delay="0"/>
                                  </p:stCondLst>
                                  <p:childTnLst>
                                    <p:set>
                                      <p:cBhvr>
                                        <p:cTn id="234" dur="1" fill="hold">
                                          <p:stCondLst>
                                            <p:cond delay="0"/>
                                          </p:stCondLst>
                                        </p:cTn>
                                        <p:tgtEl>
                                          <p:spTgt spid="47"/>
                                        </p:tgtEl>
                                        <p:attrNameLst>
                                          <p:attrName>style.visibility</p:attrName>
                                        </p:attrNameLst>
                                      </p:cBhvr>
                                      <p:to>
                                        <p:strVal val="visible"/>
                                      </p:to>
                                    </p:set>
                                    <p:animEffect transition="in" filter="blinds(horizontal)">
                                      <p:cBhvr>
                                        <p:cTn id="235" dur="500"/>
                                        <p:tgtEl>
                                          <p:spTgt spid="47"/>
                                        </p:tgtEl>
                                      </p:cBhvr>
                                    </p:animEffect>
                                  </p:childTnLst>
                                </p:cTn>
                              </p:par>
                              <p:par>
                                <p:cTn id="236" presetID="3" presetClass="entr" presetSubtype="10" fill="hold" grpId="0" nodeType="withEffect">
                                  <p:stCondLst>
                                    <p:cond delay="0"/>
                                  </p:stCondLst>
                                  <p:childTnLst>
                                    <p:set>
                                      <p:cBhvr>
                                        <p:cTn id="237" dur="1" fill="hold">
                                          <p:stCondLst>
                                            <p:cond delay="0"/>
                                          </p:stCondLst>
                                        </p:cTn>
                                        <p:tgtEl>
                                          <p:spTgt spid="57"/>
                                        </p:tgtEl>
                                        <p:attrNameLst>
                                          <p:attrName>style.visibility</p:attrName>
                                        </p:attrNameLst>
                                      </p:cBhvr>
                                      <p:to>
                                        <p:strVal val="visible"/>
                                      </p:to>
                                    </p:set>
                                    <p:animEffect transition="in" filter="blinds(horizontal)">
                                      <p:cBhvr>
                                        <p:cTn id="238" dur="500"/>
                                        <p:tgtEl>
                                          <p:spTgt spid="57"/>
                                        </p:tgtEl>
                                      </p:cBhvr>
                                    </p:animEffect>
                                  </p:childTnLst>
                                </p:cTn>
                              </p:par>
                              <p:par>
                                <p:cTn id="239" presetID="3" presetClass="entr" presetSubtype="10" fill="hold" nodeType="withEffect">
                                  <p:stCondLst>
                                    <p:cond delay="0"/>
                                  </p:stCondLst>
                                  <p:childTnLst>
                                    <p:set>
                                      <p:cBhvr>
                                        <p:cTn id="240" dur="1" fill="hold">
                                          <p:stCondLst>
                                            <p:cond delay="0"/>
                                          </p:stCondLst>
                                        </p:cTn>
                                        <p:tgtEl>
                                          <p:spTgt spid="76"/>
                                        </p:tgtEl>
                                        <p:attrNameLst>
                                          <p:attrName>style.visibility</p:attrName>
                                        </p:attrNameLst>
                                      </p:cBhvr>
                                      <p:to>
                                        <p:strVal val="visible"/>
                                      </p:to>
                                    </p:set>
                                    <p:animEffect transition="in" filter="blinds(horizontal)">
                                      <p:cBhvr>
                                        <p:cTn id="241" dur="500"/>
                                        <p:tgtEl>
                                          <p:spTgt spid="76"/>
                                        </p:tgtEl>
                                      </p:cBhvr>
                                    </p:animEffect>
                                  </p:childTnLst>
                                </p:cTn>
                              </p:par>
                              <p:par>
                                <p:cTn id="242" presetID="3" presetClass="entr" presetSubtype="10" fill="hold" grpId="0" nodeType="withEffect">
                                  <p:stCondLst>
                                    <p:cond delay="0"/>
                                  </p:stCondLst>
                                  <p:childTnLst>
                                    <p:set>
                                      <p:cBhvr>
                                        <p:cTn id="243" dur="1" fill="hold">
                                          <p:stCondLst>
                                            <p:cond delay="0"/>
                                          </p:stCondLst>
                                        </p:cTn>
                                        <p:tgtEl>
                                          <p:spTgt spid="79"/>
                                        </p:tgtEl>
                                        <p:attrNameLst>
                                          <p:attrName>style.visibility</p:attrName>
                                        </p:attrNameLst>
                                      </p:cBhvr>
                                      <p:to>
                                        <p:strVal val="visible"/>
                                      </p:to>
                                    </p:set>
                                    <p:animEffect transition="in" filter="blinds(horizontal)">
                                      <p:cBhvr>
                                        <p:cTn id="244"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22" grpId="0" animBg="1"/>
      <p:bldP spid="28" grpId="0" animBg="1"/>
      <p:bldP spid="34" grpId="0" animBg="1"/>
      <p:bldP spid="40" grpId="0" animBg="1"/>
      <p:bldP spid="46" grpId="0" animBg="1"/>
      <p:bldP spid="5" grpId="0"/>
      <p:bldP spid="9" grpId="0"/>
      <p:bldP spid="11" grpId="0"/>
      <p:bldP spid="15" grpId="0"/>
      <p:bldP spid="17" grpId="0"/>
      <p:bldP spid="21" grpId="0"/>
      <p:bldP spid="23" grpId="0"/>
      <p:bldP spid="27" grpId="0"/>
      <p:bldP spid="29" grpId="0"/>
      <p:bldP spid="33" grpId="0"/>
      <p:bldP spid="35" grpId="0"/>
      <p:bldP spid="39" grpId="0"/>
      <p:bldP spid="41" grpId="0"/>
      <p:bldP spid="45" grpId="0"/>
      <p:bldP spid="47" grpId="0"/>
      <p:bldP spid="48" grpId="0"/>
      <p:bldP spid="49" grpId="0"/>
      <p:bldP spid="50" grpId="0"/>
      <p:bldP spid="52" grpId="0" animBg="1"/>
      <p:bldP spid="53" grpId="0" animBg="1"/>
      <p:bldP spid="54" grpId="0" animBg="1"/>
      <p:bldP spid="55" grpId="0" animBg="1"/>
      <p:bldP spid="56" grpId="0" animBg="1"/>
      <p:bldP spid="57" grpId="0" animBg="1"/>
      <p:bldP spid="64" grpId="0"/>
      <p:bldP spid="71" grpId="0"/>
      <p:bldP spid="75" grpId="0"/>
      <p:bldP spid="79" grpId="0"/>
      <p:bldP spid="80" grpId="0" animBg="1"/>
      <p:bldP spid="81" grpId="0" animBg="1"/>
      <p:bldP spid="82" grpId="0" animBg="1"/>
      <p:bldP spid="86" grpId="0"/>
      <p:bldP spid="93" grpId="0" animBg="1"/>
      <p:bldP spid="94" grpId="0" animBg="1"/>
      <p:bldP spid="98" grpId="0"/>
      <p:bldP spid="102" grpId="0"/>
      <p:bldP spid="103" grpId="0"/>
      <p:bldP spid="104" grpId="0"/>
      <p:bldP spid="105" grpId="0"/>
      <p:bldP spid="106" grpId="0"/>
      <p:bldP spid="5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内聚性总结</a:t>
            </a:r>
          </a:p>
        </p:txBody>
      </p:sp>
      <p:graphicFrame>
        <p:nvGraphicFramePr>
          <p:cNvPr id="4" name="Group 209"/>
          <p:cNvGraphicFramePr>
            <a:graphicFrameLocks/>
          </p:cNvGraphicFramePr>
          <p:nvPr>
            <p:extLst>
              <p:ext uri="{D42A27DB-BD31-4B8C-83A1-F6EECF244321}">
                <p14:modId xmlns:p14="http://schemas.microsoft.com/office/powerpoint/2010/main" val="222873615"/>
              </p:ext>
            </p:extLst>
          </p:nvPr>
        </p:nvGraphicFramePr>
        <p:xfrm>
          <a:off x="635000" y="1663700"/>
          <a:ext cx="8077200" cy="4256089"/>
        </p:xfrm>
        <a:graphic>
          <a:graphicData uri="http://schemas.openxmlformats.org/drawingml/2006/table">
            <a:tbl>
              <a:tblPr/>
              <a:tblGrid>
                <a:gridCol w="1752600">
                  <a:extLst>
                    <a:ext uri="{9D8B030D-6E8A-4147-A177-3AD203B41FA5}">
                      <a16:colId xmlns="" xmlns:a16="http://schemas.microsoft.com/office/drawing/2014/main" val="20000"/>
                    </a:ext>
                  </a:extLst>
                </a:gridCol>
                <a:gridCol w="4694238">
                  <a:extLst>
                    <a:ext uri="{9D8B030D-6E8A-4147-A177-3AD203B41FA5}">
                      <a16:colId xmlns="" xmlns:a16="http://schemas.microsoft.com/office/drawing/2014/main" val="20001"/>
                    </a:ext>
                  </a:extLst>
                </a:gridCol>
                <a:gridCol w="1630362">
                  <a:extLst>
                    <a:ext uri="{9D8B030D-6E8A-4147-A177-3AD203B41FA5}">
                      <a16:colId xmlns="" xmlns:a16="http://schemas.microsoft.com/office/drawing/2014/main" val="20002"/>
                    </a:ext>
                  </a:extLst>
                </a:gridCol>
              </a:tblGrid>
              <a:tr h="396269">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ctr"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zh-CN" altLang="en-US" sz="2000" b="0" i="0" u="none" strike="noStrike" cap="none" normalizeH="0" baseline="0" dirty="0">
                          <a:ln>
                            <a:noFill/>
                          </a:ln>
                          <a:solidFill>
                            <a:srgbClr val="006633"/>
                          </a:solidFill>
                          <a:effectLst/>
                          <a:latin typeface="Arial" pitchFamily="34" charset="0"/>
                          <a:ea typeface="楷体_GB2312" pitchFamily="49" charset="-122"/>
                        </a:rPr>
                        <a:t>内聚类型</a:t>
                      </a:r>
                    </a:p>
                  </a:txBody>
                  <a:tcPr marT="45723" marB="45723"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ctr" defTabSz="914400" rtl="0" eaLnBrk="1" fontAlgn="base" latinLnBrk="0" hangingPunct="1">
                        <a:lnSpc>
                          <a:spcPct val="100000"/>
                        </a:lnSpc>
                        <a:spcBef>
                          <a:spcPct val="20000"/>
                        </a:spcBef>
                        <a:spcAft>
                          <a:spcPct val="0"/>
                        </a:spcAft>
                        <a:buClr>
                          <a:srgbClr val="FF3300"/>
                        </a:buClr>
                        <a:buSzPct val="70000"/>
                        <a:buFont typeface="Wingdings" pitchFamily="2" charset="2"/>
                        <a:buNone/>
                        <a:tabLst>
                          <a:tab pos="3314700" algn="l"/>
                        </a:tabLst>
                      </a:pPr>
                      <a:r>
                        <a:rPr kumimoji="0" lang="zh-CN" altLang="en-US" sz="2000" b="0" i="0" u="none" strike="noStrike" cap="none" normalizeH="0" baseline="0">
                          <a:ln>
                            <a:noFill/>
                          </a:ln>
                          <a:solidFill>
                            <a:srgbClr val="0000FF"/>
                          </a:solidFill>
                          <a:effectLst/>
                          <a:latin typeface="Arial" pitchFamily="34" charset="0"/>
                          <a:ea typeface="楷体_GB2312" pitchFamily="49" charset="-122"/>
                        </a:rPr>
                        <a:t>说    明</a:t>
                      </a: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ctr" defTabSz="914400" rtl="0" eaLnBrk="1" fontAlgn="base" latinLnBrk="0" hangingPunct="1">
                        <a:lnSpc>
                          <a:spcPct val="100000"/>
                        </a:lnSpc>
                        <a:spcBef>
                          <a:spcPct val="20000"/>
                        </a:spcBef>
                        <a:spcAft>
                          <a:spcPct val="0"/>
                        </a:spcAft>
                        <a:buClr>
                          <a:srgbClr val="FF3300"/>
                        </a:buClr>
                        <a:buSzPct val="70000"/>
                        <a:buFont typeface="Wingdings" pitchFamily="2" charset="2"/>
                        <a:buNone/>
                        <a:tabLst>
                          <a:tab pos="3314700" algn="l"/>
                        </a:tabLst>
                      </a:pPr>
                      <a:r>
                        <a:rPr kumimoji="0" lang="zh-CN" altLang="en-US" sz="2000" b="0" i="0" u="none" strike="noStrike" cap="none" normalizeH="0" baseline="0">
                          <a:ln>
                            <a:noFill/>
                          </a:ln>
                          <a:solidFill>
                            <a:srgbClr val="0000FF"/>
                          </a:solidFill>
                          <a:effectLst/>
                          <a:latin typeface="Arial" pitchFamily="34" charset="0"/>
                          <a:ea typeface="楷体_GB2312" pitchFamily="49" charset="-122"/>
                        </a:rPr>
                        <a:t>内聚程度</a:t>
                      </a:r>
                    </a:p>
                  </a:txBody>
                  <a:tcPr marT="45723" marB="45723"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 xmlns:a16="http://schemas.microsoft.com/office/drawing/2014/main" val="10000"/>
                  </a:ext>
                </a:extLst>
              </a:tr>
              <a:tr h="493750">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en-US" altLang="zh-CN" sz="2000" b="0" i="0" u="none" strike="noStrike" cap="none" normalizeH="0" baseline="0" dirty="0">
                          <a:ln>
                            <a:noFill/>
                          </a:ln>
                          <a:solidFill>
                            <a:srgbClr val="006633"/>
                          </a:solidFill>
                          <a:effectLst/>
                          <a:latin typeface="Arial" pitchFamily="34" charset="0"/>
                          <a:ea typeface="楷体_GB2312" pitchFamily="49" charset="-122"/>
                        </a:rPr>
                        <a:t>1</a:t>
                      </a:r>
                      <a:r>
                        <a:rPr kumimoji="0" lang="zh-CN" altLang="en-US" sz="2000" b="0" i="0" u="none" strike="noStrike" cap="none" normalizeH="0" baseline="0" dirty="0">
                          <a:ln>
                            <a:noFill/>
                          </a:ln>
                          <a:solidFill>
                            <a:srgbClr val="006633"/>
                          </a:solidFill>
                          <a:effectLst/>
                          <a:latin typeface="Arial" pitchFamily="34" charset="0"/>
                          <a:ea typeface="楷体_GB2312" pitchFamily="49" charset="-122"/>
                        </a:rPr>
                        <a:t>偶然性内聚</a:t>
                      </a:r>
                    </a:p>
                  </a:txBody>
                  <a:tcPr marT="45723" marB="45723"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zh-CN" altLang="en-US" sz="2000" b="0" i="0" u="none" strike="noStrike" cap="none" normalizeH="0" baseline="0">
                          <a:ln>
                            <a:noFill/>
                          </a:ln>
                          <a:solidFill>
                            <a:srgbClr val="0000FF"/>
                          </a:solidFill>
                          <a:effectLst/>
                          <a:latin typeface="Arial" pitchFamily="34" charset="0"/>
                          <a:ea typeface="楷体_GB2312" pitchFamily="49" charset="-122"/>
                        </a:rPr>
                        <a:t>各组成部分在功能上</a:t>
                      </a:r>
                      <a:r>
                        <a:rPr kumimoji="0" lang="zh-CN" altLang="en-US" sz="2000" b="0" i="0" u="none" strike="noStrike" cap="none" normalizeH="0" baseline="0">
                          <a:ln>
                            <a:noFill/>
                          </a:ln>
                          <a:solidFill>
                            <a:srgbClr val="A50021"/>
                          </a:solidFill>
                          <a:effectLst/>
                          <a:latin typeface="Arial" pitchFamily="34" charset="0"/>
                          <a:ea typeface="楷体_GB2312" pitchFamily="49" charset="-122"/>
                        </a:rPr>
                        <a:t>互不相关</a:t>
                      </a: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rowSpan="3">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ctr"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zh-CN" altLang="en-US" sz="2000" b="0" i="0" u="none" strike="noStrike" cap="none" normalizeH="0" baseline="0" dirty="0">
                          <a:ln>
                            <a:noFill/>
                          </a:ln>
                          <a:solidFill>
                            <a:srgbClr val="A50021"/>
                          </a:solidFill>
                          <a:effectLst/>
                          <a:latin typeface="Arial" pitchFamily="34" charset="0"/>
                          <a:ea typeface="楷体_GB2312" pitchFamily="49" charset="-122"/>
                        </a:rPr>
                        <a:t>低</a:t>
                      </a:r>
                    </a:p>
                  </a:txBody>
                  <a:tcPr marT="45723" marB="45723"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 xmlns:a16="http://schemas.microsoft.com/office/drawing/2014/main" val="10001"/>
                  </a:ext>
                </a:extLst>
              </a:tr>
              <a:tr h="414369">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en-US" altLang="zh-CN" sz="2000" b="0" i="0" u="none" strike="noStrike" cap="none" normalizeH="0" baseline="0">
                          <a:ln>
                            <a:noFill/>
                          </a:ln>
                          <a:solidFill>
                            <a:srgbClr val="006633"/>
                          </a:solidFill>
                          <a:effectLst/>
                          <a:latin typeface="Arial" pitchFamily="34" charset="0"/>
                          <a:ea typeface="楷体_GB2312" pitchFamily="49" charset="-122"/>
                        </a:rPr>
                        <a:t>2</a:t>
                      </a:r>
                      <a:r>
                        <a:rPr kumimoji="0" lang="zh-CN" altLang="en-US" sz="2000" b="0" i="0" u="none" strike="noStrike" cap="none" normalizeH="0" baseline="0">
                          <a:ln>
                            <a:noFill/>
                          </a:ln>
                          <a:solidFill>
                            <a:srgbClr val="006633"/>
                          </a:solidFill>
                          <a:effectLst/>
                          <a:latin typeface="Arial" pitchFamily="34" charset="0"/>
                          <a:ea typeface="楷体_GB2312" pitchFamily="49" charset="-122"/>
                        </a:rPr>
                        <a:t>逻辑性内聚</a:t>
                      </a:r>
                    </a:p>
                  </a:txBody>
                  <a:tcPr marT="45723" marB="45723"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zh-CN" altLang="en-US" sz="2000" b="0" i="0" u="none" strike="noStrike" cap="none" normalizeH="0" baseline="0">
                          <a:ln>
                            <a:noFill/>
                          </a:ln>
                          <a:solidFill>
                            <a:srgbClr val="0000FF"/>
                          </a:solidFill>
                          <a:effectLst/>
                          <a:latin typeface="Arial" pitchFamily="34" charset="0"/>
                          <a:ea typeface="楷体_GB2312" pitchFamily="49" charset="-122"/>
                        </a:rPr>
                        <a:t>各组成部分</a:t>
                      </a:r>
                      <a:r>
                        <a:rPr kumimoji="0" lang="zh-CN" altLang="en-US" sz="2000" b="0" i="0" u="none" strike="noStrike" cap="none" normalizeH="0" baseline="0">
                          <a:ln>
                            <a:noFill/>
                          </a:ln>
                          <a:solidFill>
                            <a:srgbClr val="A50021"/>
                          </a:solidFill>
                          <a:effectLst/>
                          <a:latin typeface="Arial" pitchFamily="34" charset="0"/>
                          <a:ea typeface="楷体_GB2312" pitchFamily="49" charset="-122"/>
                        </a:rPr>
                        <a:t>逻辑功能相似</a:t>
                      </a: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vMerge="1">
                  <a:txBody>
                    <a:bodyPr/>
                    <a:lstStyle/>
                    <a:p>
                      <a:endParaRPr lang="zh-CN" altLang="en-US"/>
                    </a:p>
                  </a:txBody>
                  <a:tcPr/>
                </a:tc>
                <a:extLst>
                  <a:ext uri="{0D108BD9-81ED-4DB2-BD59-A6C34878D82A}">
                    <a16:rowId xmlns="" xmlns:a16="http://schemas.microsoft.com/office/drawing/2014/main" val="10002"/>
                  </a:ext>
                </a:extLst>
              </a:tr>
              <a:tr h="414369">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en-US" altLang="zh-CN" sz="2000" b="0" i="0" u="none" strike="noStrike" cap="none" normalizeH="0" baseline="0">
                          <a:ln>
                            <a:noFill/>
                          </a:ln>
                          <a:solidFill>
                            <a:srgbClr val="006633"/>
                          </a:solidFill>
                          <a:effectLst/>
                          <a:latin typeface="Arial" pitchFamily="34" charset="0"/>
                          <a:ea typeface="楷体_GB2312" pitchFamily="49" charset="-122"/>
                        </a:rPr>
                        <a:t>3</a:t>
                      </a:r>
                      <a:r>
                        <a:rPr kumimoji="0" lang="zh-CN" altLang="en-US" sz="2000" b="0" i="0" u="none" strike="noStrike" cap="none" normalizeH="0" baseline="0">
                          <a:ln>
                            <a:noFill/>
                          </a:ln>
                          <a:solidFill>
                            <a:srgbClr val="006633"/>
                          </a:solidFill>
                          <a:effectLst/>
                          <a:latin typeface="Arial" pitchFamily="34" charset="0"/>
                          <a:ea typeface="楷体_GB2312" pitchFamily="49" charset="-122"/>
                        </a:rPr>
                        <a:t>时间性内聚</a:t>
                      </a:r>
                    </a:p>
                  </a:txBody>
                  <a:tcPr marT="45723" marB="45723"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zh-CN" altLang="en-US" sz="2000" b="0" i="0" u="none" strike="noStrike" cap="none" normalizeH="0" baseline="0">
                          <a:ln>
                            <a:noFill/>
                          </a:ln>
                          <a:solidFill>
                            <a:srgbClr val="0000FF"/>
                          </a:solidFill>
                          <a:effectLst/>
                          <a:latin typeface="Arial" pitchFamily="34" charset="0"/>
                          <a:ea typeface="楷体_GB2312" pitchFamily="49" charset="-122"/>
                        </a:rPr>
                        <a:t>各组成部分需要在</a:t>
                      </a:r>
                      <a:r>
                        <a:rPr kumimoji="0" lang="zh-CN" altLang="en-US" sz="2000" b="0" i="0" u="none" strike="noStrike" cap="none" normalizeH="0" baseline="0">
                          <a:ln>
                            <a:noFill/>
                          </a:ln>
                          <a:solidFill>
                            <a:srgbClr val="A50021"/>
                          </a:solidFill>
                          <a:effectLst/>
                          <a:latin typeface="Arial" pitchFamily="34" charset="0"/>
                          <a:ea typeface="楷体_GB2312" pitchFamily="49" charset="-122"/>
                        </a:rPr>
                        <a:t>同一时间内</a:t>
                      </a:r>
                      <a:r>
                        <a:rPr kumimoji="0" lang="zh-CN" altLang="en-US" sz="2000" b="0" i="0" u="none" strike="noStrike" cap="none" normalizeH="0" baseline="0">
                          <a:ln>
                            <a:noFill/>
                          </a:ln>
                          <a:solidFill>
                            <a:srgbClr val="0000FF"/>
                          </a:solidFill>
                          <a:effectLst/>
                          <a:latin typeface="Arial" pitchFamily="34" charset="0"/>
                          <a:ea typeface="楷体_GB2312" pitchFamily="49" charset="-122"/>
                        </a:rPr>
                        <a:t>执行</a:t>
                      </a: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vMerge="1">
                  <a:txBody>
                    <a:bodyPr/>
                    <a:lstStyle/>
                    <a:p>
                      <a:endParaRPr lang="zh-CN" altLang="en-US"/>
                    </a:p>
                  </a:txBody>
                  <a:tcPr/>
                </a:tc>
                <a:extLst>
                  <a:ext uri="{0D108BD9-81ED-4DB2-BD59-A6C34878D82A}">
                    <a16:rowId xmlns="" xmlns:a16="http://schemas.microsoft.com/office/drawing/2014/main" val="10003"/>
                  </a:ext>
                </a:extLst>
              </a:tr>
              <a:tr h="1005915">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en-US" altLang="zh-CN" sz="2000" b="0" i="0" u="none" strike="noStrike" cap="none" normalizeH="0" baseline="0">
                          <a:ln>
                            <a:noFill/>
                          </a:ln>
                          <a:solidFill>
                            <a:srgbClr val="006633"/>
                          </a:solidFill>
                          <a:effectLst/>
                          <a:latin typeface="Arial" pitchFamily="34" charset="0"/>
                          <a:ea typeface="楷体_GB2312" pitchFamily="49" charset="-122"/>
                        </a:rPr>
                        <a:t>4</a:t>
                      </a:r>
                      <a:r>
                        <a:rPr kumimoji="0" lang="zh-CN" altLang="en-US" sz="2000" b="0" i="0" u="none" strike="noStrike" cap="none" normalizeH="0" baseline="0">
                          <a:ln>
                            <a:noFill/>
                          </a:ln>
                          <a:solidFill>
                            <a:srgbClr val="006633"/>
                          </a:solidFill>
                          <a:effectLst/>
                          <a:latin typeface="Arial" pitchFamily="34" charset="0"/>
                          <a:ea typeface="楷体_GB2312" pitchFamily="49" charset="-122"/>
                        </a:rPr>
                        <a:t>过程性内聚</a:t>
                      </a:r>
                    </a:p>
                  </a:txBody>
                  <a:tcPr marT="45723" marB="45723"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zh-CN" altLang="en-US" sz="2000" b="0" i="0" u="none" strike="noStrike" cap="none" normalizeH="0" baseline="0">
                          <a:ln>
                            <a:noFill/>
                          </a:ln>
                          <a:solidFill>
                            <a:srgbClr val="0000FF"/>
                          </a:solidFill>
                          <a:effectLst/>
                          <a:latin typeface="Arial" pitchFamily="34" charset="0"/>
                          <a:ea typeface="楷体_GB2312" pitchFamily="49" charset="-122"/>
                        </a:rPr>
                        <a:t>各组成部分必须按照某一特定的</a:t>
                      </a:r>
                      <a:r>
                        <a:rPr kumimoji="0" lang="zh-CN" altLang="en-US" sz="2000" b="0" i="0" u="none" strike="noStrike" cap="none" normalizeH="0" baseline="0">
                          <a:ln>
                            <a:noFill/>
                          </a:ln>
                          <a:solidFill>
                            <a:srgbClr val="A50021"/>
                          </a:solidFill>
                          <a:effectLst/>
                          <a:latin typeface="Arial" pitchFamily="34" charset="0"/>
                          <a:ea typeface="楷体_GB2312" pitchFamily="49" charset="-122"/>
                        </a:rPr>
                        <a:t>控制次序执行</a:t>
                      </a:r>
                      <a:r>
                        <a:rPr kumimoji="0" lang="en-US" altLang="zh-CN" sz="2000" b="0" i="0" u="none" strike="noStrike" cap="none" normalizeH="0" baseline="0">
                          <a:ln>
                            <a:noFill/>
                          </a:ln>
                          <a:solidFill>
                            <a:srgbClr val="A50021"/>
                          </a:solidFill>
                          <a:effectLst/>
                          <a:latin typeface="Arial" pitchFamily="34" charset="0"/>
                          <a:ea typeface="楷体_GB2312" pitchFamily="49" charset="-122"/>
                        </a:rPr>
                        <a:t>,</a:t>
                      </a:r>
                      <a:r>
                        <a:rPr kumimoji="0" lang="zh-CN" altLang="en-US" sz="2000" b="0" i="0" u="none" strike="noStrike" cap="none" normalizeH="0" baseline="0">
                          <a:ln>
                            <a:noFill/>
                          </a:ln>
                          <a:solidFill>
                            <a:srgbClr val="0000FF"/>
                          </a:solidFill>
                          <a:effectLst/>
                          <a:latin typeface="Arial" pitchFamily="34" charset="0"/>
                          <a:ea typeface="楷体_GB2312" pitchFamily="49" charset="-122"/>
                        </a:rPr>
                        <a:t>前一个的输出数据</a:t>
                      </a:r>
                      <a:r>
                        <a:rPr kumimoji="0" lang="zh-CN" altLang="en-US" sz="2000" b="0" i="0" u="none" strike="noStrike" cap="none" normalizeH="0" baseline="0">
                          <a:ln>
                            <a:noFill/>
                          </a:ln>
                          <a:solidFill>
                            <a:srgbClr val="A50021"/>
                          </a:solidFill>
                          <a:effectLst/>
                          <a:latin typeface="Arial" pitchFamily="34" charset="0"/>
                          <a:ea typeface="楷体_GB2312" pitchFamily="49" charset="-122"/>
                        </a:rPr>
                        <a:t>不一定</a:t>
                      </a:r>
                      <a:r>
                        <a:rPr kumimoji="0" lang="zh-CN" altLang="en-US" sz="2000" b="0" i="0" u="none" strike="noStrike" cap="none" normalizeH="0" baseline="0">
                          <a:ln>
                            <a:noFill/>
                          </a:ln>
                          <a:solidFill>
                            <a:srgbClr val="0000FF"/>
                          </a:solidFill>
                          <a:effectLst/>
                          <a:latin typeface="Arial" pitchFamily="34" charset="0"/>
                          <a:ea typeface="楷体_GB2312" pitchFamily="49" charset="-122"/>
                        </a:rPr>
                        <a:t>为后一个的输入数据</a:t>
                      </a:r>
                      <a:endParaRPr kumimoji="0" lang="zh-CN" altLang="en-US" sz="2000" b="0" i="0" u="none" strike="noStrike" cap="none" normalizeH="0" baseline="0">
                        <a:ln>
                          <a:noFill/>
                        </a:ln>
                        <a:solidFill>
                          <a:srgbClr val="A50021"/>
                        </a:solidFill>
                        <a:effectLst/>
                        <a:latin typeface="Arial" pitchFamily="34" charset="0"/>
                        <a:ea typeface="楷体_GB2312" pitchFamily="49" charset="-122"/>
                      </a:endParaRP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rowSpan="2">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ctr"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zh-CN" altLang="en-US" sz="2000" b="0" i="0" u="none" strike="noStrike" cap="none" normalizeH="0" baseline="0" dirty="0">
                          <a:ln>
                            <a:noFill/>
                          </a:ln>
                          <a:solidFill>
                            <a:srgbClr val="A50021"/>
                          </a:solidFill>
                          <a:effectLst/>
                          <a:latin typeface="Arial" pitchFamily="34" charset="0"/>
                          <a:ea typeface="楷体_GB2312" pitchFamily="49" charset="-122"/>
                        </a:rPr>
                        <a:t>中</a:t>
                      </a:r>
                    </a:p>
                  </a:txBody>
                  <a:tcPr marT="45723" marB="45723"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 xmlns:a16="http://schemas.microsoft.com/office/drawing/2014/main" val="10004"/>
                  </a:ext>
                </a:extLst>
              </a:tr>
              <a:tr h="415956">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en-US" altLang="zh-CN" sz="2000" b="0" i="0" u="none" strike="noStrike" cap="none" normalizeH="0" baseline="0">
                          <a:ln>
                            <a:noFill/>
                          </a:ln>
                          <a:solidFill>
                            <a:srgbClr val="006633"/>
                          </a:solidFill>
                          <a:effectLst/>
                          <a:latin typeface="Arial" pitchFamily="34" charset="0"/>
                          <a:ea typeface="楷体_GB2312" pitchFamily="49" charset="-122"/>
                        </a:rPr>
                        <a:t>5</a:t>
                      </a:r>
                      <a:r>
                        <a:rPr kumimoji="0" lang="zh-CN" altLang="en-US" sz="2000" b="0" i="0" u="none" strike="noStrike" cap="none" normalizeH="0" baseline="0">
                          <a:ln>
                            <a:noFill/>
                          </a:ln>
                          <a:solidFill>
                            <a:srgbClr val="006633"/>
                          </a:solidFill>
                          <a:effectLst/>
                          <a:latin typeface="Arial" pitchFamily="34" charset="0"/>
                          <a:ea typeface="楷体_GB2312" pitchFamily="49" charset="-122"/>
                        </a:rPr>
                        <a:t>通信性内聚</a:t>
                      </a:r>
                    </a:p>
                  </a:txBody>
                  <a:tcPr marT="45723" marB="45723"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zh-CN" altLang="en-US" sz="2000" b="0" i="0" u="none" strike="noStrike" cap="none" normalizeH="0" baseline="0">
                          <a:ln>
                            <a:noFill/>
                          </a:ln>
                          <a:solidFill>
                            <a:srgbClr val="0000FF"/>
                          </a:solidFill>
                          <a:effectLst/>
                          <a:latin typeface="Arial" pitchFamily="34" charset="0"/>
                          <a:ea typeface="楷体_GB2312" pitchFamily="49" charset="-122"/>
                        </a:rPr>
                        <a:t>各组成部分处理</a:t>
                      </a:r>
                      <a:r>
                        <a:rPr kumimoji="0" lang="zh-CN" altLang="en-US" sz="2000" b="0" i="0" u="none" strike="noStrike" cap="none" normalizeH="0" baseline="0">
                          <a:ln>
                            <a:noFill/>
                          </a:ln>
                          <a:solidFill>
                            <a:srgbClr val="A50021"/>
                          </a:solidFill>
                          <a:effectLst/>
                          <a:latin typeface="Arial" pitchFamily="34" charset="0"/>
                          <a:ea typeface="楷体_GB2312" pitchFamily="49" charset="-122"/>
                        </a:rPr>
                        <a:t>公共的数据</a:t>
                      </a: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vMerge="1">
                  <a:txBody>
                    <a:bodyPr/>
                    <a:lstStyle/>
                    <a:p>
                      <a:endParaRPr lang="zh-CN" altLang="en-US"/>
                    </a:p>
                  </a:txBody>
                  <a:tcPr/>
                </a:tc>
                <a:extLst>
                  <a:ext uri="{0D108BD9-81ED-4DB2-BD59-A6C34878D82A}">
                    <a16:rowId xmlns="" xmlns:a16="http://schemas.microsoft.com/office/drawing/2014/main" val="10005"/>
                  </a:ext>
                </a:extLst>
              </a:tr>
              <a:tr h="701092">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en-US" altLang="zh-CN" sz="2000" b="0" i="0" u="none" strike="noStrike" cap="none" normalizeH="0" baseline="0">
                          <a:ln>
                            <a:noFill/>
                          </a:ln>
                          <a:solidFill>
                            <a:srgbClr val="006633"/>
                          </a:solidFill>
                          <a:effectLst/>
                          <a:latin typeface="Arial" pitchFamily="34" charset="0"/>
                          <a:ea typeface="楷体_GB2312" pitchFamily="49" charset="-122"/>
                        </a:rPr>
                        <a:t>6</a:t>
                      </a:r>
                      <a:r>
                        <a:rPr kumimoji="0" lang="zh-CN" altLang="en-US" sz="2000" b="0" i="0" u="none" strike="noStrike" cap="none" normalizeH="0" baseline="0">
                          <a:ln>
                            <a:noFill/>
                          </a:ln>
                          <a:solidFill>
                            <a:srgbClr val="006633"/>
                          </a:solidFill>
                          <a:effectLst/>
                          <a:latin typeface="Arial" pitchFamily="34" charset="0"/>
                          <a:ea typeface="楷体_GB2312" pitchFamily="49" charset="-122"/>
                        </a:rPr>
                        <a:t>顺序性内聚</a:t>
                      </a:r>
                    </a:p>
                  </a:txBody>
                  <a:tcPr marT="45723" marB="45723"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zh-CN" altLang="en-US" sz="2000" b="0" i="0" u="none" strike="noStrike" cap="none" normalizeH="0" baseline="0" dirty="0">
                          <a:ln>
                            <a:noFill/>
                          </a:ln>
                          <a:solidFill>
                            <a:srgbClr val="0000FF"/>
                          </a:solidFill>
                          <a:effectLst/>
                          <a:latin typeface="Arial" pitchFamily="34" charset="0"/>
                          <a:ea typeface="楷体_GB2312" pitchFamily="49" charset="-122"/>
                        </a:rPr>
                        <a:t>各组成部分</a:t>
                      </a:r>
                      <a:r>
                        <a:rPr kumimoji="0" lang="zh-CN" altLang="en-US" sz="2000" b="0" i="0" u="none" strike="noStrike" cap="none" normalizeH="0" baseline="0" dirty="0">
                          <a:ln>
                            <a:noFill/>
                          </a:ln>
                          <a:solidFill>
                            <a:srgbClr val="A50021"/>
                          </a:solidFill>
                          <a:effectLst/>
                          <a:latin typeface="Arial" pitchFamily="34" charset="0"/>
                          <a:ea typeface="楷体_GB2312" pitchFamily="49" charset="-122"/>
                        </a:rPr>
                        <a:t>顺序执行</a:t>
                      </a:r>
                      <a:r>
                        <a:rPr kumimoji="0" lang="zh-CN" altLang="en-US" sz="2000" b="0" i="0" u="none" strike="noStrike" cap="none" normalizeH="0" baseline="0" dirty="0">
                          <a:ln>
                            <a:noFill/>
                          </a:ln>
                          <a:solidFill>
                            <a:srgbClr val="0000FF"/>
                          </a:solidFill>
                          <a:effectLst/>
                          <a:latin typeface="Arial" pitchFamily="34" charset="0"/>
                          <a:ea typeface="楷体_GB2312" pitchFamily="49" charset="-122"/>
                        </a:rPr>
                        <a:t>，前一个的输出数据为后一个的输入数据</a:t>
                      </a: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rowSpan="2">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ctr"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zh-CN" altLang="en-US" sz="2000" b="0" i="0" u="none" strike="noStrike" cap="none" normalizeH="0" baseline="0" dirty="0">
                          <a:ln>
                            <a:noFill/>
                          </a:ln>
                          <a:solidFill>
                            <a:srgbClr val="0000FF"/>
                          </a:solidFill>
                          <a:effectLst/>
                          <a:latin typeface="Arial" pitchFamily="34" charset="0"/>
                          <a:ea typeface="楷体_GB2312" pitchFamily="49" charset="-122"/>
                        </a:rPr>
                        <a:t>高</a:t>
                      </a:r>
                    </a:p>
                  </a:txBody>
                  <a:tcPr marT="45723" marB="45723"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 xmlns:a16="http://schemas.microsoft.com/office/drawing/2014/main" val="10006"/>
                  </a:ext>
                </a:extLst>
              </a:tr>
              <a:tr h="414369">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en-US" altLang="zh-CN" sz="2000" b="0" i="0" u="none" strike="noStrike" cap="none" normalizeH="0" baseline="0">
                          <a:ln>
                            <a:noFill/>
                          </a:ln>
                          <a:solidFill>
                            <a:srgbClr val="006633"/>
                          </a:solidFill>
                          <a:effectLst/>
                          <a:latin typeface="Arial" pitchFamily="34" charset="0"/>
                          <a:ea typeface="楷体_GB2312" pitchFamily="49" charset="-122"/>
                        </a:rPr>
                        <a:t>7</a:t>
                      </a:r>
                      <a:r>
                        <a:rPr kumimoji="0" lang="zh-CN" altLang="en-US" sz="2000" b="0" i="0" u="none" strike="noStrike" cap="none" normalizeH="0" baseline="0">
                          <a:ln>
                            <a:noFill/>
                          </a:ln>
                          <a:solidFill>
                            <a:srgbClr val="006633"/>
                          </a:solidFill>
                          <a:effectLst/>
                          <a:latin typeface="Arial" pitchFamily="34" charset="0"/>
                          <a:ea typeface="楷体_GB2312" pitchFamily="49" charset="-122"/>
                        </a:rPr>
                        <a:t>功能性内聚</a:t>
                      </a:r>
                    </a:p>
                  </a:txBody>
                  <a:tcPr marT="45723" marB="45723"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marL="0" algn="l" defTabSz="914400" rtl="0" eaLnBrk="1" latinLnBrk="0" hangingPunct="1">
                        <a:defRPr sz="1800" kern="1200">
                          <a:solidFill>
                            <a:schemeClr val="tx1"/>
                          </a:solidFill>
                          <a:latin typeface="Arial"/>
                          <a:ea typeface="楷体_GB2312"/>
                        </a:defRPr>
                      </a:lvl1pPr>
                      <a:lvl2pPr marL="457200" algn="l" defTabSz="914400" rtl="0" eaLnBrk="1" latinLnBrk="0" hangingPunct="1">
                        <a:defRPr sz="1800" kern="1200">
                          <a:solidFill>
                            <a:schemeClr val="tx1"/>
                          </a:solidFill>
                          <a:latin typeface="Arial"/>
                          <a:ea typeface="楷体_GB2312"/>
                        </a:defRPr>
                      </a:lvl2pPr>
                      <a:lvl3pPr marL="914400" algn="l" defTabSz="914400" rtl="0" eaLnBrk="1" latinLnBrk="0" hangingPunct="1">
                        <a:defRPr sz="1800" kern="1200">
                          <a:solidFill>
                            <a:schemeClr val="tx1"/>
                          </a:solidFill>
                          <a:latin typeface="Arial"/>
                          <a:ea typeface="楷体_GB2312"/>
                        </a:defRPr>
                      </a:lvl3pPr>
                      <a:lvl4pPr marL="1371600" algn="l" defTabSz="914400" rtl="0" eaLnBrk="1" latinLnBrk="0" hangingPunct="1">
                        <a:defRPr sz="1800" kern="1200">
                          <a:solidFill>
                            <a:schemeClr val="tx1"/>
                          </a:solidFill>
                          <a:latin typeface="Arial"/>
                          <a:ea typeface="楷体_GB2312"/>
                        </a:defRPr>
                      </a:lvl4pPr>
                      <a:lvl5pPr marL="1828800" algn="l" defTabSz="914400" rtl="0" eaLnBrk="1" latinLnBrk="0" hangingPunct="1">
                        <a:defRPr sz="1800" kern="1200">
                          <a:solidFill>
                            <a:schemeClr val="tx1"/>
                          </a:solidFill>
                          <a:latin typeface="Arial"/>
                          <a:ea typeface="楷体_GB2312"/>
                        </a:defRPr>
                      </a:lvl5pPr>
                      <a:lvl6pPr marL="2286000" algn="l" defTabSz="914400" rtl="0" eaLnBrk="1" latinLnBrk="0" hangingPunct="1">
                        <a:defRPr sz="1800" kern="1200">
                          <a:solidFill>
                            <a:schemeClr val="tx1"/>
                          </a:solidFill>
                          <a:latin typeface="Arial"/>
                          <a:ea typeface="楷体_GB2312"/>
                        </a:defRPr>
                      </a:lvl6pPr>
                      <a:lvl7pPr marL="2743200" algn="l" defTabSz="914400" rtl="0" eaLnBrk="1" latinLnBrk="0" hangingPunct="1">
                        <a:defRPr sz="1800" kern="1200">
                          <a:solidFill>
                            <a:schemeClr val="tx1"/>
                          </a:solidFill>
                          <a:latin typeface="Arial"/>
                          <a:ea typeface="楷体_GB2312"/>
                        </a:defRPr>
                      </a:lvl7pPr>
                      <a:lvl8pPr marL="3200400" algn="l" defTabSz="914400" rtl="0" eaLnBrk="1" latinLnBrk="0" hangingPunct="1">
                        <a:defRPr sz="1800" kern="1200">
                          <a:solidFill>
                            <a:schemeClr val="tx1"/>
                          </a:solidFill>
                          <a:latin typeface="Arial"/>
                          <a:ea typeface="楷体_GB2312"/>
                        </a:defRPr>
                      </a:lvl8pPr>
                      <a:lvl9pPr marL="3657600" algn="l" defTabSz="914400" rtl="0" eaLnBrk="1" latinLnBrk="0" hangingPunct="1">
                        <a:defRPr sz="1800" kern="1200">
                          <a:solidFill>
                            <a:schemeClr val="tx1"/>
                          </a:solidFill>
                          <a:latin typeface="Arial"/>
                          <a:ea typeface="楷体_GB2312"/>
                        </a:defRPr>
                      </a:lvl9pPr>
                    </a:lstStyle>
                    <a:p>
                      <a:pPr marL="0" marR="0" lvl="0" indent="0" algn="l" defTabSz="914400" rtl="0" eaLnBrk="1" fontAlgn="base" latinLnBrk="0" hangingPunct="1">
                        <a:lnSpc>
                          <a:spcPct val="100000"/>
                        </a:lnSpc>
                        <a:spcBef>
                          <a:spcPct val="20000"/>
                        </a:spcBef>
                        <a:spcAft>
                          <a:spcPct val="0"/>
                        </a:spcAft>
                        <a:buClr>
                          <a:srgbClr val="FF3300"/>
                        </a:buClr>
                        <a:buSzPct val="70000"/>
                        <a:buFont typeface="Wingdings" pitchFamily="2" charset="2"/>
                        <a:buNone/>
                        <a:tabLst/>
                      </a:pPr>
                      <a:r>
                        <a:rPr kumimoji="0" lang="zh-CN" altLang="en-US" sz="2000" b="0" i="0" u="none" strike="noStrike" cap="none" normalizeH="0" baseline="0" dirty="0">
                          <a:ln>
                            <a:noFill/>
                          </a:ln>
                          <a:solidFill>
                            <a:srgbClr val="0000FF"/>
                          </a:solidFill>
                          <a:effectLst/>
                          <a:latin typeface="Arial" pitchFamily="34" charset="0"/>
                          <a:ea typeface="楷体_GB2312" pitchFamily="49" charset="-122"/>
                        </a:rPr>
                        <a:t>内部所有活动均完成</a:t>
                      </a:r>
                      <a:r>
                        <a:rPr kumimoji="0" lang="zh-CN" altLang="en-US" sz="2000" b="0" i="0" u="none" strike="noStrike" cap="none" normalizeH="0" baseline="0" dirty="0">
                          <a:ln>
                            <a:noFill/>
                          </a:ln>
                          <a:solidFill>
                            <a:srgbClr val="A50021"/>
                          </a:solidFill>
                          <a:effectLst/>
                          <a:latin typeface="Arial" pitchFamily="34" charset="0"/>
                          <a:ea typeface="楷体_GB2312" pitchFamily="49" charset="-122"/>
                        </a:rPr>
                        <a:t>单一功能</a:t>
                      </a:r>
                    </a:p>
                  </a:txBody>
                  <a:tcPr marT="45723" marB="4572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FF"/>
                    </a:solidFill>
                  </a:tcPr>
                </a:tc>
                <a:tc vMerge="1">
                  <a:txBody>
                    <a:bodyPr/>
                    <a:lstStyle/>
                    <a:p>
                      <a:endParaRPr lang="zh-CN" altLang="en-US"/>
                    </a:p>
                  </a:txBody>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4940872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模块内聚性最好的是</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3"/>
            </p:custDataLst>
          </p:nvPr>
        </p:nvSpPr>
        <p:spPr>
          <a:xfrm>
            <a:off x="1828800" y="2513503"/>
            <a:ext cx="6400800" cy="642938"/>
          </a:xfrm>
          <a:prstGeom prst="rect">
            <a:avLst/>
          </a:prstGeom>
          <a:noFill/>
        </p:spPr>
        <p:txBody>
          <a:bodyPr vert="horz"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逻辑性内</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聚</a:t>
            </a:r>
          </a:p>
        </p:txBody>
      </p:sp>
      <p:sp>
        <p:nvSpPr>
          <p:cNvPr id="7" name="文本框 6"/>
          <p:cNvSpPr txBox="1"/>
          <p:nvPr>
            <p:custDataLst>
              <p:tags r:id="rId4"/>
            </p:custDataLst>
          </p:nvPr>
        </p:nvSpPr>
        <p:spPr>
          <a:xfrm>
            <a:off x="1828800" y="3370753"/>
            <a:ext cx="6400800" cy="642938"/>
          </a:xfrm>
          <a:prstGeom prst="rect">
            <a:avLst/>
          </a:prstGeom>
          <a:noFill/>
        </p:spPr>
        <p:txBody>
          <a:bodyPr vert="horz"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时间性内</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聚</a:t>
            </a:r>
          </a:p>
        </p:txBody>
      </p:sp>
      <p:sp>
        <p:nvSpPr>
          <p:cNvPr id="8" name="文本框 7"/>
          <p:cNvSpPr txBox="1"/>
          <p:nvPr>
            <p:custDataLst>
              <p:tags r:id="rId5"/>
            </p:custDataLst>
          </p:nvPr>
        </p:nvSpPr>
        <p:spPr>
          <a:xfrm>
            <a:off x="1828800" y="4228003"/>
            <a:ext cx="6400800" cy="642938"/>
          </a:xfrm>
          <a:prstGeom prst="rect">
            <a:avLst/>
          </a:prstGeom>
          <a:noFill/>
        </p:spPr>
        <p:txBody>
          <a:bodyPr vert="horz"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功能性内</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聚</a:t>
            </a:r>
          </a:p>
        </p:txBody>
      </p:sp>
      <p:sp>
        <p:nvSpPr>
          <p:cNvPr id="9" name="文本框 8"/>
          <p:cNvSpPr txBox="1"/>
          <p:nvPr>
            <p:custDataLst>
              <p:tags r:id="rId6"/>
            </p:custDataLst>
          </p:nvPr>
        </p:nvSpPr>
        <p:spPr>
          <a:xfrm>
            <a:off x="1828800" y="5085253"/>
            <a:ext cx="6400800" cy="642938"/>
          </a:xfrm>
          <a:prstGeom prst="rect">
            <a:avLst/>
          </a:prstGeom>
          <a:noFill/>
        </p:spPr>
        <p:txBody>
          <a:bodyPr vert="horz"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通信性内</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聚</a:t>
            </a:r>
          </a:p>
        </p:txBody>
      </p:sp>
      <p:sp>
        <p:nvSpPr>
          <p:cNvPr id="10" name="椭圆 9"/>
          <p:cNvSpPr>
            <a:spLocks noChangeAspect="1"/>
          </p:cNvSpPr>
          <p:nvPr>
            <p:custDataLst>
              <p:tags r:id="rId7"/>
            </p:custDataLst>
          </p:nvPr>
        </p:nvSpPr>
        <p:spPr>
          <a:xfrm>
            <a:off x="1114425" y="257779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a:xfrm>
            <a:off x="1114425" y="343504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a:xfrm>
            <a:off x="1114425" y="429229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a:xfrm>
            <a:off x="1114425" y="514954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9" name="组合 18"/>
          <p:cNvGrpSpPr/>
          <p:nvPr>
            <p:custDataLst>
              <p:tags r:id="rId12"/>
            </p:custDataLst>
          </p:nvPr>
        </p:nvGrpSpPr>
        <p:grpSpPr>
          <a:xfrm>
            <a:off x="0" y="0"/>
            <a:ext cx="9144000" cy="635000"/>
            <a:chOff x="0" y="0"/>
            <a:chExt cx="9144000" cy="635000"/>
          </a:xfrm>
        </p:grpSpPr>
        <p:sp>
          <p:nvSpPr>
            <p:cNvPr id="15"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6271412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smtClean="0"/>
              <a:t>5.3 </a:t>
            </a:r>
            <a:r>
              <a:rPr lang="zh-CN" altLang="en-US" dirty="0" smtClean="0"/>
              <a:t>启发规则</a:t>
            </a:r>
            <a:endParaRPr lang="zh-CN" altLang="en-US" dirty="0"/>
          </a:p>
        </p:txBody>
      </p:sp>
      <p:pic>
        <p:nvPicPr>
          <p:cNvPr id="4" name="Picture 4" descr="j0238242"/>
          <p:cNvPicPr>
            <a:picLocks noChangeAspect="1" noChangeArrowheads="1"/>
          </p:cNvPicPr>
          <p:nvPr/>
        </p:nvPicPr>
        <p:blipFill>
          <a:blip r:embed="rId2" cstate="print"/>
          <a:srcRect/>
          <a:stretch>
            <a:fillRect/>
          </a:stretch>
        </p:blipFill>
        <p:spPr bwMode="auto">
          <a:xfrm>
            <a:off x="2916238" y="2708275"/>
            <a:ext cx="3455987" cy="3052763"/>
          </a:xfrm>
          <a:prstGeom prst="rect">
            <a:avLst/>
          </a:prstGeom>
          <a:noFill/>
          <a:ln w="9525">
            <a:noFill/>
            <a:miter lim="800000"/>
            <a:headEnd/>
            <a:tailEnd/>
          </a:ln>
        </p:spPr>
      </p:pic>
    </p:spTree>
    <p:extLst>
      <p:ext uri="{BB962C8B-B14F-4D97-AF65-F5344CB8AC3E}">
        <p14:creationId xmlns:p14="http://schemas.microsoft.com/office/powerpoint/2010/main" val="100374101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什么是启发规则</a:t>
            </a:r>
          </a:p>
        </p:txBody>
      </p:sp>
      <p:sp>
        <p:nvSpPr>
          <p:cNvPr id="3" name="内容占位符 2"/>
          <p:cNvSpPr>
            <a:spLocks noGrp="1"/>
          </p:cNvSpPr>
          <p:nvPr>
            <p:ph idx="1"/>
          </p:nvPr>
        </p:nvSpPr>
        <p:spPr/>
        <p:txBody>
          <a:bodyPr/>
          <a:lstStyle/>
          <a:p>
            <a:r>
              <a:rPr lang="zh-CN" altLang="en-US" dirty="0"/>
              <a:t>人们在开发计算机软件的长期实践中积累了丰富的经验，总结这些经验得出了一些启发式规则。</a:t>
            </a:r>
          </a:p>
          <a:p>
            <a:r>
              <a:rPr lang="zh-CN" altLang="en-US" dirty="0"/>
              <a:t>启发规则是一种经验规律，对改进设计和提高软件质量具有重要的参考价值。</a:t>
            </a:r>
          </a:p>
          <a:p>
            <a:r>
              <a:rPr lang="zh-CN" altLang="en-US" dirty="0"/>
              <a:t>这些规则</a:t>
            </a:r>
            <a:r>
              <a:rPr lang="zh-CN" altLang="en-US" dirty="0">
                <a:solidFill>
                  <a:srgbClr val="0000FF"/>
                </a:solidFill>
              </a:rPr>
              <a:t>不是普遍适用</a:t>
            </a:r>
            <a:r>
              <a:rPr lang="zh-CN" altLang="en-US" dirty="0"/>
              <a:t>的，但在许多场合能给软件工程师</a:t>
            </a:r>
            <a:r>
              <a:rPr lang="zh-CN" altLang="en-US" dirty="0">
                <a:solidFill>
                  <a:srgbClr val="0000FF"/>
                </a:solidFill>
              </a:rPr>
              <a:t>有益</a:t>
            </a:r>
            <a:r>
              <a:rPr lang="zh-CN" altLang="en-US" dirty="0"/>
              <a:t>的启示。</a:t>
            </a:r>
          </a:p>
        </p:txBody>
      </p:sp>
    </p:spTree>
    <p:extLst>
      <p:ext uri="{BB962C8B-B14F-4D97-AF65-F5344CB8AC3E}">
        <p14:creationId xmlns:p14="http://schemas.microsoft.com/office/powerpoint/2010/main" val="363554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a:t>
            </a:r>
            <a:r>
              <a:rPr lang="zh-CN" altLang="en-US" dirty="0"/>
              <a:t>条启发规则</a:t>
            </a:r>
          </a:p>
        </p:txBody>
      </p:sp>
      <p:sp>
        <p:nvSpPr>
          <p:cNvPr id="3" name="内容占位符 2"/>
          <p:cNvSpPr>
            <a:spLocks noGrp="1"/>
          </p:cNvSpPr>
          <p:nvPr>
            <p:ph idx="1"/>
          </p:nvPr>
        </p:nvSpPr>
        <p:spPr/>
        <p:txBody>
          <a:bodyPr/>
          <a:lstStyle/>
          <a:p>
            <a:r>
              <a:rPr lang="zh-CN" altLang="en-US" dirty="0">
                <a:latin typeface="华文细黑" panose="02010600040101010101" pitchFamily="2" charset="-122"/>
              </a:rPr>
              <a:t>（</a:t>
            </a:r>
            <a:r>
              <a:rPr lang="en-US" altLang="zh-CN" dirty="0">
                <a:latin typeface="华文细黑" panose="02010600040101010101" pitchFamily="2" charset="-122"/>
              </a:rPr>
              <a:t>1</a:t>
            </a:r>
            <a:r>
              <a:rPr lang="zh-CN" altLang="en-US" dirty="0">
                <a:latin typeface="华文细黑" panose="02010600040101010101" pitchFamily="2" charset="-122"/>
              </a:rPr>
              <a:t>）改进软件结构提高模块独立性</a:t>
            </a:r>
            <a:endParaRPr lang="en-US" altLang="zh-CN" dirty="0">
              <a:latin typeface="华文细黑" panose="02010600040101010101" pitchFamily="2" charset="-122"/>
            </a:endParaRPr>
          </a:p>
          <a:p>
            <a:r>
              <a:rPr lang="zh-CN" altLang="en-US" dirty="0">
                <a:latin typeface="华文细黑" panose="02010600040101010101" pitchFamily="2" charset="-122"/>
              </a:rPr>
              <a:t>（</a:t>
            </a:r>
            <a:r>
              <a:rPr lang="en-US" altLang="zh-CN" dirty="0">
                <a:latin typeface="华文细黑" panose="02010600040101010101" pitchFamily="2" charset="-122"/>
              </a:rPr>
              <a:t>2</a:t>
            </a:r>
            <a:r>
              <a:rPr lang="zh-CN" altLang="en-US" dirty="0">
                <a:latin typeface="华文细黑" panose="02010600040101010101" pitchFamily="2" charset="-122"/>
              </a:rPr>
              <a:t>）模块规模应该适中</a:t>
            </a:r>
            <a:endParaRPr lang="en-US" altLang="zh-CN" dirty="0">
              <a:latin typeface="华文细黑" panose="02010600040101010101" pitchFamily="2" charset="-122"/>
            </a:endParaRPr>
          </a:p>
          <a:p>
            <a:r>
              <a:rPr lang="zh-CN" altLang="en-US" dirty="0">
                <a:latin typeface="华文细黑" panose="02010600040101010101" pitchFamily="2" charset="-122"/>
              </a:rPr>
              <a:t>（</a:t>
            </a:r>
            <a:r>
              <a:rPr lang="en-US" altLang="zh-CN" dirty="0">
                <a:latin typeface="华文细黑" panose="02010600040101010101" pitchFamily="2" charset="-122"/>
              </a:rPr>
              <a:t>3</a:t>
            </a:r>
            <a:r>
              <a:rPr lang="zh-CN" altLang="en-US" dirty="0">
                <a:latin typeface="华文细黑" panose="02010600040101010101" pitchFamily="2" charset="-122"/>
              </a:rPr>
              <a:t>）深度、宽度、扇出和扇入都应适当</a:t>
            </a:r>
          </a:p>
          <a:p>
            <a:r>
              <a:rPr lang="zh-CN" altLang="en-US" dirty="0">
                <a:latin typeface="华文细黑" panose="02010600040101010101" pitchFamily="2" charset="-122"/>
              </a:rPr>
              <a:t>（</a:t>
            </a:r>
            <a:r>
              <a:rPr lang="en-US" altLang="zh-CN" dirty="0">
                <a:latin typeface="华文细黑" panose="02010600040101010101" pitchFamily="2" charset="-122"/>
              </a:rPr>
              <a:t>4</a:t>
            </a:r>
            <a:r>
              <a:rPr lang="zh-CN" altLang="en-US" dirty="0">
                <a:latin typeface="华文细黑" panose="02010600040101010101" pitchFamily="2" charset="-122"/>
              </a:rPr>
              <a:t>）模块的作用域应该在控制域之内</a:t>
            </a:r>
            <a:endParaRPr lang="en-US" altLang="zh-CN" dirty="0">
              <a:latin typeface="华文细黑" panose="02010600040101010101" pitchFamily="2" charset="-122"/>
            </a:endParaRPr>
          </a:p>
          <a:p>
            <a:r>
              <a:rPr lang="zh-CN" altLang="en-US" dirty="0">
                <a:latin typeface="华文细黑" panose="02010600040101010101" pitchFamily="2" charset="-122"/>
              </a:rPr>
              <a:t>（</a:t>
            </a:r>
            <a:r>
              <a:rPr lang="en-US" altLang="zh-CN" dirty="0">
                <a:latin typeface="华文细黑" panose="02010600040101010101" pitchFamily="2" charset="-122"/>
              </a:rPr>
              <a:t>5</a:t>
            </a:r>
            <a:r>
              <a:rPr lang="zh-CN" altLang="en-US" dirty="0">
                <a:latin typeface="华文细黑" panose="02010600040101010101" pitchFamily="2" charset="-122"/>
              </a:rPr>
              <a:t>）力争降低模块接口的复杂程度</a:t>
            </a:r>
            <a:endParaRPr lang="en-US" altLang="zh-CN" dirty="0">
              <a:latin typeface="华文细黑" panose="02010600040101010101" pitchFamily="2" charset="-122"/>
            </a:endParaRPr>
          </a:p>
          <a:p>
            <a:r>
              <a:rPr lang="zh-CN" altLang="en-US" dirty="0">
                <a:latin typeface="华文细黑" panose="02010600040101010101" pitchFamily="2" charset="-122"/>
              </a:rPr>
              <a:t>（</a:t>
            </a:r>
            <a:r>
              <a:rPr lang="en-US" altLang="zh-CN" dirty="0">
                <a:latin typeface="华文细黑" panose="02010600040101010101" pitchFamily="2" charset="-122"/>
              </a:rPr>
              <a:t>6</a:t>
            </a:r>
            <a:r>
              <a:rPr lang="zh-CN" altLang="en-US" dirty="0">
                <a:latin typeface="华文细黑" panose="02010600040101010101" pitchFamily="2" charset="-122"/>
              </a:rPr>
              <a:t>）设计单入口单出口的模块</a:t>
            </a:r>
            <a:endParaRPr lang="en-US" altLang="zh-CN" dirty="0">
              <a:latin typeface="华文细黑" panose="02010600040101010101" pitchFamily="2" charset="-122"/>
            </a:endParaRPr>
          </a:p>
          <a:p>
            <a:r>
              <a:rPr lang="zh-CN" altLang="en-US" dirty="0">
                <a:latin typeface="华文细黑" panose="02010600040101010101" pitchFamily="2" charset="-122"/>
              </a:rPr>
              <a:t>（</a:t>
            </a:r>
            <a:r>
              <a:rPr lang="en-US" altLang="zh-CN" dirty="0">
                <a:latin typeface="华文细黑" panose="02010600040101010101" pitchFamily="2" charset="-122"/>
              </a:rPr>
              <a:t>7</a:t>
            </a:r>
            <a:r>
              <a:rPr lang="zh-CN" altLang="en-US" dirty="0">
                <a:latin typeface="华文细黑" panose="02010600040101010101" pitchFamily="2" charset="-122"/>
              </a:rPr>
              <a:t>）模块功能应该可以预测</a:t>
            </a:r>
            <a:endParaRPr lang="en-US" altLang="zh-CN" dirty="0">
              <a:latin typeface="华文细黑" panose="02010600040101010101" pitchFamily="2" charset="-122"/>
            </a:endParaRPr>
          </a:p>
          <a:p>
            <a:endParaRPr lang="zh-CN" altLang="en-US" dirty="0"/>
          </a:p>
        </p:txBody>
      </p:sp>
    </p:spTree>
    <p:extLst>
      <p:ext uri="{BB962C8B-B14F-4D97-AF65-F5344CB8AC3E}">
        <p14:creationId xmlns:p14="http://schemas.microsoft.com/office/powerpoint/2010/main" val="1036811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1</a:t>
            </a:r>
            <a:r>
              <a:rPr lang="zh-CN" altLang="en-US" dirty="0"/>
              <a:t>）改进软件结构提高模块独立性</a:t>
            </a:r>
          </a:p>
        </p:txBody>
      </p:sp>
      <p:sp>
        <p:nvSpPr>
          <p:cNvPr id="4" name="AutoShape 5"/>
          <p:cNvSpPr>
            <a:spLocks noChangeArrowheads="1"/>
          </p:cNvSpPr>
          <p:nvPr/>
        </p:nvSpPr>
        <p:spPr bwMode="auto">
          <a:xfrm>
            <a:off x="434975" y="1506175"/>
            <a:ext cx="8280400" cy="1439863"/>
          </a:xfrm>
          <a:prstGeom prst="roundRect">
            <a:avLst>
              <a:gd name="adj" fmla="val 16667"/>
            </a:avLst>
          </a:prstGeom>
          <a:solidFill>
            <a:schemeClr val="bg1"/>
          </a:solidFill>
          <a:ln w="9525">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5" name="Rectangle 6"/>
          <p:cNvSpPr>
            <a:spLocks noChangeArrowheads="1"/>
          </p:cNvSpPr>
          <p:nvPr/>
        </p:nvSpPr>
        <p:spPr bwMode="auto">
          <a:xfrm>
            <a:off x="3098460" y="1625940"/>
            <a:ext cx="5543550" cy="1200329"/>
          </a:xfrm>
          <a:prstGeom prst="rect">
            <a:avLst/>
          </a:prstGeom>
          <a:solidFill>
            <a:srgbClr val="DDDDDD"/>
          </a:solidFill>
          <a:ln w="9525">
            <a:noFill/>
            <a:miter lim="800000"/>
            <a:headEnd/>
            <a:tailEnd/>
          </a:ln>
        </p:spPr>
        <p:txBody>
          <a:bodyPr wrap="square">
            <a:spAutoFit/>
          </a:bodyPr>
          <a:lstStyle/>
          <a:p>
            <a:r>
              <a:rPr lang="en-US" altLang="zh-CN" sz="2400" dirty="0">
                <a:latin typeface="Arial" charset="0"/>
              </a:rPr>
              <a:t>Few Interfaces: “Don’t talk to many!”</a:t>
            </a:r>
          </a:p>
          <a:p>
            <a:r>
              <a:rPr lang="zh-CN" altLang="en-US" sz="2400" dirty="0">
                <a:latin typeface="Arial" charset="0"/>
              </a:rPr>
              <a:t>尽可能少的接口：“不要对太多人讲话</a:t>
            </a:r>
            <a:r>
              <a:rPr lang="en-US" altLang="zh-CN" sz="2400" dirty="0">
                <a:latin typeface="Arial" charset="0"/>
              </a:rPr>
              <a:t>…”</a:t>
            </a:r>
          </a:p>
        </p:txBody>
      </p:sp>
      <p:pic>
        <p:nvPicPr>
          <p:cNvPr id="6" name="图片 5"/>
          <p:cNvPicPr>
            <a:picLocks noChangeAspect="1"/>
          </p:cNvPicPr>
          <p:nvPr/>
        </p:nvPicPr>
        <p:blipFill>
          <a:blip r:embed="rId2"/>
          <a:stretch>
            <a:fillRect/>
          </a:stretch>
        </p:blipFill>
        <p:spPr>
          <a:xfrm>
            <a:off x="628938" y="1701256"/>
            <a:ext cx="2047587" cy="1049699"/>
          </a:xfrm>
          <a:prstGeom prst="rect">
            <a:avLst/>
          </a:prstGeom>
        </p:spPr>
      </p:pic>
      <p:sp>
        <p:nvSpPr>
          <p:cNvPr id="7" name="AutoShape 3"/>
          <p:cNvSpPr>
            <a:spLocks noChangeArrowheads="1"/>
          </p:cNvSpPr>
          <p:nvPr/>
        </p:nvSpPr>
        <p:spPr bwMode="auto">
          <a:xfrm>
            <a:off x="434975" y="3141119"/>
            <a:ext cx="8280400" cy="1439862"/>
          </a:xfrm>
          <a:prstGeom prst="roundRect">
            <a:avLst>
              <a:gd name="adj" fmla="val 16667"/>
            </a:avLst>
          </a:prstGeom>
          <a:solidFill>
            <a:schemeClr val="bg1"/>
          </a:solidFill>
          <a:ln w="9525">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8" name="Rectangle 4"/>
          <p:cNvSpPr>
            <a:spLocks noChangeArrowheads="1"/>
          </p:cNvSpPr>
          <p:nvPr/>
        </p:nvSpPr>
        <p:spPr bwMode="auto">
          <a:xfrm>
            <a:off x="628938" y="3445550"/>
            <a:ext cx="5505162" cy="830997"/>
          </a:xfrm>
          <a:prstGeom prst="rect">
            <a:avLst/>
          </a:prstGeom>
          <a:solidFill>
            <a:srgbClr val="DDDDDD"/>
          </a:solidFill>
          <a:ln w="9525">
            <a:noFill/>
            <a:miter lim="800000"/>
            <a:headEnd/>
            <a:tailEnd/>
          </a:ln>
        </p:spPr>
        <p:txBody>
          <a:bodyPr wrap="square">
            <a:spAutoFit/>
          </a:bodyPr>
          <a:lstStyle/>
          <a:p>
            <a:r>
              <a:rPr lang="en-US" altLang="zh-CN" sz="2400" dirty="0"/>
              <a:t>Small Interfaces: “Don’t talk a lot!” </a:t>
            </a:r>
            <a:r>
              <a:rPr lang="zh-CN" altLang="en-US" sz="2400" dirty="0"/>
              <a:t>尽可能小的接口：“不要讲太多</a:t>
            </a:r>
            <a:r>
              <a:rPr lang="en-US" altLang="zh-CN" sz="2400" dirty="0"/>
              <a:t>…”</a:t>
            </a:r>
            <a:r>
              <a:rPr lang="zh-CN" altLang="en-US" sz="2400" dirty="0"/>
              <a:t>。</a:t>
            </a:r>
          </a:p>
        </p:txBody>
      </p:sp>
      <p:pic>
        <p:nvPicPr>
          <p:cNvPr id="9" name="Picture 9" descr="BD07179_"/>
          <p:cNvPicPr>
            <a:picLocks noChangeAspect="1" noChangeArrowheads="1"/>
          </p:cNvPicPr>
          <p:nvPr/>
        </p:nvPicPr>
        <p:blipFill>
          <a:blip r:embed="rId3" cstate="print">
            <a:lum bright="24000" contrast="24000"/>
          </a:blip>
          <a:srcRect/>
          <a:stretch>
            <a:fillRect/>
          </a:stretch>
        </p:blipFill>
        <p:spPr bwMode="auto">
          <a:xfrm>
            <a:off x="6338888" y="3240337"/>
            <a:ext cx="1728787" cy="1241425"/>
          </a:xfrm>
          <a:prstGeom prst="rect">
            <a:avLst/>
          </a:prstGeom>
          <a:noFill/>
          <a:ln w="9525">
            <a:noFill/>
            <a:miter lim="800000"/>
            <a:headEnd/>
            <a:tailEnd/>
          </a:ln>
        </p:spPr>
      </p:pic>
      <p:sp>
        <p:nvSpPr>
          <p:cNvPr id="10" name="AutoShape 5"/>
          <p:cNvSpPr>
            <a:spLocks noChangeArrowheads="1"/>
          </p:cNvSpPr>
          <p:nvPr/>
        </p:nvSpPr>
        <p:spPr bwMode="auto">
          <a:xfrm>
            <a:off x="434975" y="4717755"/>
            <a:ext cx="8280400" cy="1439863"/>
          </a:xfrm>
          <a:prstGeom prst="roundRect">
            <a:avLst>
              <a:gd name="adj" fmla="val 16667"/>
            </a:avLst>
          </a:prstGeom>
          <a:solidFill>
            <a:schemeClr val="bg1"/>
          </a:solidFill>
          <a:ln w="9525">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11" name="Rectangle 6"/>
          <p:cNvSpPr>
            <a:spLocks noChangeArrowheads="1"/>
          </p:cNvSpPr>
          <p:nvPr/>
        </p:nvSpPr>
        <p:spPr bwMode="auto">
          <a:xfrm>
            <a:off x="3098460" y="4837520"/>
            <a:ext cx="5543550" cy="1200329"/>
          </a:xfrm>
          <a:prstGeom prst="rect">
            <a:avLst/>
          </a:prstGeom>
          <a:solidFill>
            <a:srgbClr val="DDDDDD"/>
          </a:solidFill>
          <a:ln w="9525">
            <a:noFill/>
            <a:miter lim="800000"/>
            <a:headEnd/>
            <a:tailEnd/>
          </a:ln>
        </p:spPr>
        <p:txBody>
          <a:bodyPr wrap="square">
            <a:spAutoFit/>
          </a:bodyPr>
          <a:lstStyle/>
          <a:p>
            <a:r>
              <a:rPr lang="en-US" altLang="zh-CN" sz="2400" dirty="0">
                <a:latin typeface="Arial" charset="0"/>
              </a:rPr>
              <a:t>Explicit Interfaces: “Talk loud and in public!  Don’t whisper!” </a:t>
            </a:r>
            <a:r>
              <a:rPr lang="zh-CN" altLang="en-US" sz="2400" dirty="0">
                <a:latin typeface="Arial" charset="0"/>
              </a:rPr>
              <a:t>显式接口：“公开的大声讲话</a:t>
            </a:r>
            <a:r>
              <a:rPr lang="en-US" altLang="zh-CN" sz="2400" dirty="0">
                <a:latin typeface="Arial" charset="0"/>
              </a:rPr>
              <a:t>…</a:t>
            </a:r>
            <a:r>
              <a:rPr lang="zh-CN" altLang="en-US" sz="2400" dirty="0">
                <a:latin typeface="Arial" charset="0"/>
              </a:rPr>
              <a:t>不要私下嘀咕</a:t>
            </a:r>
            <a:r>
              <a:rPr lang="en-US" altLang="zh-CN" sz="2400" dirty="0">
                <a:latin typeface="Arial" charset="0"/>
              </a:rPr>
              <a:t>…”</a:t>
            </a:r>
          </a:p>
        </p:txBody>
      </p:sp>
      <p:pic>
        <p:nvPicPr>
          <p:cNvPr id="14" name="Picture 4" descr="未标题-1 拷贝"/>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6118" y="4837520"/>
            <a:ext cx="1981200" cy="1123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564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randombar(horizontal)">
                                      <p:cBhvr>
                                        <p:cTn id="21" dur="500"/>
                                        <p:tgtEl>
                                          <p:spTgt spid="8"/>
                                        </p:tgtEl>
                                      </p:cBhvr>
                                    </p:animEffect>
                                  </p:childTnLst>
                                </p:cTn>
                              </p:par>
                              <p:par>
                                <p:cTn id="22" presetID="14" presetClass="entr" presetSubtype="1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randombar(horizontal)">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randombar(horizontal)">
                                      <p:cBhvr>
                                        <p:cTn id="29" dur="500"/>
                                        <p:tgtEl>
                                          <p:spTgt spid="10"/>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randombar(horizontal)">
                                      <p:cBhvr>
                                        <p:cTn id="32" dur="500"/>
                                        <p:tgtEl>
                                          <p:spTgt spid="11"/>
                                        </p:tgtEl>
                                      </p:cBhvr>
                                    </p:animEffect>
                                  </p:childTnLst>
                                </p:cTn>
                              </p:par>
                              <p:par>
                                <p:cTn id="33" presetID="14" presetClass="entr" presetSubtype="1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randombar(horizontal)">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animBg="1"/>
      <p:bldP spid="1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2</a:t>
            </a:r>
            <a:r>
              <a:rPr lang="zh-CN" altLang="en-US" dirty="0"/>
              <a:t>）模块规模应该适中</a:t>
            </a:r>
          </a:p>
        </p:txBody>
      </p:sp>
      <p:sp>
        <p:nvSpPr>
          <p:cNvPr id="3" name="内容占位符 2"/>
          <p:cNvSpPr>
            <a:spLocks noGrp="1"/>
          </p:cNvSpPr>
          <p:nvPr>
            <p:ph idx="1"/>
          </p:nvPr>
        </p:nvSpPr>
        <p:spPr>
          <a:xfrm>
            <a:off x="684213" y="1412875"/>
            <a:ext cx="7920037" cy="4695825"/>
          </a:xfrm>
        </p:spPr>
        <p:txBody>
          <a:bodyPr/>
          <a:lstStyle/>
          <a:p>
            <a:r>
              <a:rPr lang="zh-CN" altLang="en-US" dirty="0"/>
              <a:t>模块</a:t>
            </a:r>
            <a:r>
              <a:rPr lang="zh-CN" altLang="en-US" dirty="0">
                <a:solidFill>
                  <a:srgbClr val="0000FF"/>
                </a:solidFill>
              </a:rPr>
              <a:t>过大</a:t>
            </a:r>
            <a:r>
              <a:rPr lang="zh-CN" altLang="en-US" dirty="0"/>
              <a:t>：分解不充分，不易理解</a:t>
            </a:r>
          </a:p>
          <a:p>
            <a:pPr lvl="1"/>
            <a:r>
              <a:rPr lang="zh-CN" altLang="en-US" dirty="0">
                <a:solidFill>
                  <a:srgbClr val="0000FF"/>
                </a:solidFill>
              </a:rPr>
              <a:t>可以对功能进一步分解</a:t>
            </a:r>
            <a:r>
              <a:rPr lang="zh-CN" altLang="en-US" dirty="0"/>
              <a:t>，生成一些下级模块或同层模块。</a:t>
            </a:r>
          </a:p>
          <a:p>
            <a:r>
              <a:rPr lang="zh-CN" altLang="en-US" dirty="0"/>
              <a:t>模块</a:t>
            </a:r>
            <a:r>
              <a:rPr lang="zh-CN" altLang="en-US" dirty="0">
                <a:solidFill>
                  <a:srgbClr val="0000FF"/>
                </a:solidFill>
              </a:rPr>
              <a:t>太</a:t>
            </a:r>
            <a:r>
              <a:rPr lang="zh-CN" altLang="en-US" dirty="0" smtClean="0">
                <a:solidFill>
                  <a:srgbClr val="0000FF"/>
                </a:solidFill>
              </a:rPr>
              <a:t>小：开销</a:t>
            </a:r>
            <a:r>
              <a:rPr lang="zh-CN" altLang="en-US" dirty="0">
                <a:solidFill>
                  <a:srgbClr val="0000FF"/>
                </a:solidFill>
              </a:rPr>
              <a:t>过大、接口复杂</a:t>
            </a:r>
          </a:p>
          <a:p>
            <a:pPr lvl="1"/>
            <a:r>
              <a:rPr lang="zh-CN" altLang="en-US" dirty="0"/>
              <a:t>把它</a:t>
            </a:r>
            <a:r>
              <a:rPr lang="zh-CN" altLang="en-US" dirty="0">
                <a:solidFill>
                  <a:srgbClr val="0000FF"/>
                </a:solidFill>
              </a:rPr>
              <a:t>合并到上级模块</a:t>
            </a:r>
            <a:r>
              <a:rPr lang="zh-CN" altLang="en-US" dirty="0"/>
              <a:t>中去而不必单独存在</a:t>
            </a:r>
            <a:r>
              <a:rPr lang="zh-CN" altLang="en-US" dirty="0" smtClean="0"/>
              <a:t>。但是</a:t>
            </a:r>
            <a:r>
              <a:rPr lang="zh-CN" altLang="en-US" dirty="0"/>
              <a:t>如果体积小的模块是功能内聚性模块，或者它为多个模块所共享，或者调用它的上级模块很复杂，则不要把它合并到其它模块中去</a:t>
            </a:r>
          </a:p>
          <a:p>
            <a:r>
              <a:rPr lang="zh-CN" altLang="en-US" dirty="0"/>
              <a:t>一个模块的规模最好能写在一页纸内，通常不超过</a:t>
            </a:r>
            <a:r>
              <a:rPr lang="en-US" altLang="zh-CN" dirty="0">
                <a:solidFill>
                  <a:srgbClr val="0000FF"/>
                </a:solidFill>
              </a:rPr>
              <a:t>60</a:t>
            </a:r>
            <a:r>
              <a:rPr lang="zh-CN" altLang="en-US" dirty="0">
                <a:solidFill>
                  <a:srgbClr val="0000FF"/>
                </a:solidFill>
              </a:rPr>
              <a:t>行</a:t>
            </a:r>
            <a:r>
              <a:rPr lang="zh-CN" altLang="en-US" dirty="0"/>
              <a:t>语句。</a:t>
            </a:r>
          </a:p>
          <a:p>
            <a:endParaRPr lang="zh-CN" altLang="en-US" dirty="0"/>
          </a:p>
        </p:txBody>
      </p:sp>
    </p:spTree>
    <p:extLst>
      <p:ext uri="{BB962C8B-B14F-4D97-AF65-F5344CB8AC3E}">
        <p14:creationId xmlns:p14="http://schemas.microsoft.com/office/powerpoint/2010/main" val="226176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3</a:t>
            </a:r>
            <a:r>
              <a:rPr lang="zh-CN" altLang="en-US" dirty="0"/>
              <a:t>）深度、宽度、扇出和扇入都应适当</a:t>
            </a:r>
          </a:p>
        </p:txBody>
      </p:sp>
      <p:grpSp>
        <p:nvGrpSpPr>
          <p:cNvPr id="66" name="组合 65"/>
          <p:cNvGrpSpPr/>
          <p:nvPr/>
        </p:nvGrpSpPr>
        <p:grpSpPr>
          <a:xfrm>
            <a:off x="584200" y="1524000"/>
            <a:ext cx="8177213" cy="4618038"/>
            <a:chOff x="584200" y="1524000"/>
            <a:chExt cx="8177213" cy="4618038"/>
          </a:xfrm>
        </p:grpSpPr>
        <p:sp>
          <p:nvSpPr>
            <p:cNvPr id="4" name="Rectangle 4"/>
            <p:cNvSpPr>
              <a:spLocks noChangeArrowheads="1"/>
            </p:cNvSpPr>
            <p:nvPr/>
          </p:nvSpPr>
          <p:spPr bwMode="auto">
            <a:xfrm>
              <a:off x="660400" y="2409825"/>
              <a:ext cx="810101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342900" marR="0" lvl="0" indent="-342900" defTabSz="914400" eaLnBrk="1" fontAlgn="base" latinLnBrk="0" hangingPunct="1">
                <a:lnSpc>
                  <a:spcPct val="90000"/>
                </a:lnSpc>
                <a:spcBef>
                  <a:spcPct val="20000"/>
                </a:spcBef>
                <a:spcAft>
                  <a:spcPct val="0"/>
                </a:spcAft>
                <a:buClr>
                  <a:srgbClr val="FF3300"/>
                </a:buClr>
                <a:buSzPct val="70000"/>
                <a:buFont typeface="Wingdings" panose="05000000000000000000" pitchFamily="2" charset="2"/>
                <a:buChar char="n"/>
                <a:tabLst/>
                <a:defRPr/>
              </a:pPr>
              <a:endParaRPr kumimoji="0" lang="zh-CN" altLang="zh-CN" sz="28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endParaRPr>
            </a:p>
          </p:txBody>
        </p:sp>
        <p:sp>
          <p:nvSpPr>
            <p:cNvPr id="5" name="Rectangle 4"/>
            <p:cNvSpPr>
              <a:spLocks noChangeArrowheads="1"/>
            </p:cNvSpPr>
            <p:nvPr/>
          </p:nvSpPr>
          <p:spPr bwMode="auto">
            <a:xfrm>
              <a:off x="4462463" y="1524000"/>
              <a:ext cx="720725" cy="4381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8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M</a:t>
              </a:r>
            </a:p>
          </p:txBody>
        </p:sp>
        <p:sp>
          <p:nvSpPr>
            <p:cNvPr id="6" name="Rectangle 5"/>
            <p:cNvSpPr>
              <a:spLocks noChangeArrowheads="1"/>
            </p:cNvSpPr>
            <p:nvPr/>
          </p:nvSpPr>
          <p:spPr bwMode="auto">
            <a:xfrm>
              <a:off x="1509713" y="3279775"/>
              <a:ext cx="720725" cy="4381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8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D</a:t>
              </a:r>
            </a:p>
          </p:txBody>
        </p:sp>
        <p:sp>
          <p:nvSpPr>
            <p:cNvPr id="7" name="Rectangle 6"/>
            <p:cNvSpPr>
              <a:spLocks noChangeArrowheads="1"/>
            </p:cNvSpPr>
            <p:nvPr/>
          </p:nvSpPr>
          <p:spPr bwMode="auto">
            <a:xfrm>
              <a:off x="4462463" y="2403475"/>
              <a:ext cx="719137" cy="4381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8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B</a:t>
              </a:r>
            </a:p>
          </p:txBody>
        </p:sp>
        <p:sp>
          <p:nvSpPr>
            <p:cNvPr id="8" name="Rectangle 7"/>
            <p:cNvSpPr>
              <a:spLocks noChangeArrowheads="1"/>
            </p:cNvSpPr>
            <p:nvPr/>
          </p:nvSpPr>
          <p:spPr bwMode="auto">
            <a:xfrm>
              <a:off x="6765925" y="2403475"/>
              <a:ext cx="720725" cy="4397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8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C</a:t>
              </a:r>
            </a:p>
          </p:txBody>
        </p:sp>
        <p:sp>
          <p:nvSpPr>
            <p:cNvPr id="9" name="Rectangle 8"/>
            <p:cNvSpPr>
              <a:spLocks noChangeArrowheads="1"/>
            </p:cNvSpPr>
            <p:nvPr/>
          </p:nvSpPr>
          <p:spPr bwMode="auto">
            <a:xfrm>
              <a:off x="2446338" y="2403475"/>
              <a:ext cx="719137" cy="4381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8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A</a:t>
              </a:r>
            </a:p>
          </p:txBody>
        </p:sp>
        <p:sp>
          <p:nvSpPr>
            <p:cNvPr id="10" name="Rectangle 9"/>
            <p:cNvSpPr>
              <a:spLocks noChangeArrowheads="1"/>
            </p:cNvSpPr>
            <p:nvPr/>
          </p:nvSpPr>
          <p:spPr bwMode="auto">
            <a:xfrm>
              <a:off x="2878138" y="3352800"/>
              <a:ext cx="720725" cy="4381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8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E</a:t>
              </a:r>
            </a:p>
          </p:txBody>
        </p:sp>
        <p:sp>
          <p:nvSpPr>
            <p:cNvPr id="11" name="Rectangle 10"/>
            <p:cNvSpPr>
              <a:spLocks noChangeArrowheads="1"/>
            </p:cNvSpPr>
            <p:nvPr/>
          </p:nvSpPr>
          <p:spPr bwMode="auto">
            <a:xfrm>
              <a:off x="4462463" y="3352800"/>
              <a:ext cx="720725" cy="4381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8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K</a:t>
              </a:r>
            </a:p>
          </p:txBody>
        </p:sp>
        <p:sp>
          <p:nvSpPr>
            <p:cNvPr id="12" name="Rectangle 11"/>
            <p:cNvSpPr>
              <a:spLocks noChangeArrowheads="1"/>
            </p:cNvSpPr>
            <p:nvPr/>
          </p:nvSpPr>
          <p:spPr bwMode="auto">
            <a:xfrm>
              <a:off x="5902325" y="3352800"/>
              <a:ext cx="720725" cy="4381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8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L</a:t>
              </a:r>
            </a:p>
          </p:txBody>
        </p:sp>
        <p:sp>
          <p:nvSpPr>
            <p:cNvPr id="13" name="Rectangle 12"/>
            <p:cNvSpPr>
              <a:spLocks noChangeArrowheads="1"/>
            </p:cNvSpPr>
            <p:nvPr/>
          </p:nvSpPr>
          <p:spPr bwMode="auto">
            <a:xfrm>
              <a:off x="7197725" y="3352800"/>
              <a:ext cx="720725" cy="4381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8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N</a:t>
              </a:r>
            </a:p>
          </p:txBody>
        </p:sp>
        <p:sp>
          <p:nvSpPr>
            <p:cNvPr id="14" name="Rectangle 13"/>
            <p:cNvSpPr>
              <a:spLocks noChangeArrowheads="1"/>
            </p:cNvSpPr>
            <p:nvPr/>
          </p:nvSpPr>
          <p:spPr bwMode="auto">
            <a:xfrm>
              <a:off x="2230438" y="4303713"/>
              <a:ext cx="720725" cy="4381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8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G</a:t>
              </a:r>
            </a:p>
          </p:txBody>
        </p:sp>
        <p:sp>
          <p:nvSpPr>
            <p:cNvPr id="15" name="Rectangle 14"/>
            <p:cNvSpPr>
              <a:spLocks noChangeArrowheads="1"/>
            </p:cNvSpPr>
            <p:nvPr/>
          </p:nvSpPr>
          <p:spPr bwMode="auto">
            <a:xfrm>
              <a:off x="1149350" y="4303713"/>
              <a:ext cx="720725" cy="4381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8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F</a:t>
              </a:r>
            </a:p>
          </p:txBody>
        </p:sp>
        <p:sp>
          <p:nvSpPr>
            <p:cNvPr id="16" name="Rectangle 15"/>
            <p:cNvSpPr>
              <a:spLocks noChangeArrowheads="1"/>
            </p:cNvSpPr>
            <p:nvPr/>
          </p:nvSpPr>
          <p:spPr bwMode="auto">
            <a:xfrm>
              <a:off x="3381375" y="4303713"/>
              <a:ext cx="720725" cy="4381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8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H</a:t>
              </a:r>
            </a:p>
          </p:txBody>
        </p:sp>
        <p:sp>
          <p:nvSpPr>
            <p:cNvPr id="17" name="Rectangle 17"/>
            <p:cNvSpPr>
              <a:spLocks noChangeArrowheads="1"/>
            </p:cNvSpPr>
            <p:nvPr/>
          </p:nvSpPr>
          <p:spPr bwMode="auto">
            <a:xfrm>
              <a:off x="5830888" y="4303713"/>
              <a:ext cx="433387" cy="4381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8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P</a:t>
              </a:r>
            </a:p>
          </p:txBody>
        </p:sp>
        <p:sp>
          <p:nvSpPr>
            <p:cNvPr id="18" name="Rectangle 18"/>
            <p:cNvSpPr>
              <a:spLocks noChangeArrowheads="1"/>
            </p:cNvSpPr>
            <p:nvPr/>
          </p:nvSpPr>
          <p:spPr bwMode="auto">
            <a:xfrm>
              <a:off x="7197725" y="4303713"/>
              <a:ext cx="431800" cy="4381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8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R</a:t>
              </a:r>
            </a:p>
          </p:txBody>
        </p:sp>
        <p:sp>
          <p:nvSpPr>
            <p:cNvPr id="19" name="Rectangle 19"/>
            <p:cNvSpPr>
              <a:spLocks noChangeArrowheads="1"/>
            </p:cNvSpPr>
            <p:nvPr/>
          </p:nvSpPr>
          <p:spPr bwMode="auto">
            <a:xfrm>
              <a:off x="7847013" y="4303713"/>
              <a:ext cx="431800" cy="4381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8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S</a:t>
              </a:r>
            </a:p>
          </p:txBody>
        </p:sp>
        <p:sp>
          <p:nvSpPr>
            <p:cNvPr id="20" name="Rectangle 20"/>
            <p:cNvSpPr>
              <a:spLocks noChangeArrowheads="1"/>
            </p:cNvSpPr>
            <p:nvPr/>
          </p:nvSpPr>
          <p:spPr bwMode="auto">
            <a:xfrm>
              <a:off x="3381375" y="5181600"/>
              <a:ext cx="720725" cy="4381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8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J</a:t>
              </a:r>
            </a:p>
          </p:txBody>
        </p:sp>
        <p:sp>
          <p:nvSpPr>
            <p:cNvPr id="21" name="Rectangle 21"/>
            <p:cNvSpPr>
              <a:spLocks noChangeArrowheads="1"/>
            </p:cNvSpPr>
            <p:nvPr/>
          </p:nvSpPr>
          <p:spPr bwMode="auto">
            <a:xfrm>
              <a:off x="6623050" y="5035550"/>
              <a:ext cx="720725" cy="4397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8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T</a:t>
              </a:r>
            </a:p>
          </p:txBody>
        </p:sp>
        <p:sp>
          <p:nvSpPr>
            <p:cNvPr id="22" name="Rectangle 22"/>
            <p:cNvSpPr>
              <a:spLocks noChangeArrowheads="1"/>
            </p:cNvSpPr>
            <p:nvPr/>
          </p:nvSpPr>
          <p:spPr bwMode="auto">
            <a:xfrm>
              <a:off x="2230438" y="5181600"/>
              <a:ext cx="720725" cy="4381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8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I</a:t>
              </a:r>
            </a:p>
          </p:txBody>
        </p:sp>
        <p:sp>
          <p:nvSpPr>
            <p:cNvPr id="23" name="Line 23"/>
            <p:cNvSpPr>
              <a:spLocks noChangeShapeType="1"/>
            </p:cNvSpPr>
            <p:nvPr/>
          </p:nvSpPr>
          <p:spPr bwMode="auto">
            <a:xfrm flipH="1">
              <a:off x="2878138" y="1963738"/>
              <a:ext cx="1584325" cy="365125"/>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4" name="Line 24"/>
            <p:cNvSpPr>
              <a:spLocks noChangeShapeType="1"/>
            </p:cNvSpPr>
            <p:nvPr/>
          </p:nvSpPr>
          <p:spPr bwMode="auto">
            <a:xfrm>
              <a:off x="4822825" y="1963738"/>
              <a:ext cx="0" cy="365125"/>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5" name="Line 25"/>
            <p:cNvSpPr>
              <a:spLocks noChangeShapeType="1"/>
            </p:cNvSpPr>
            <p:nvPr/>
          </p:nvSpPr>
          <p:spPr bwMode="auto">
            <a:xfrm>
              <a:off x="5181600" y="1963738"/>
              <a:ext cx="1657350" cy="365125"/>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6" name="Line 26"/>
            <p:cNvSpPr>
              <a:spLocks noChangeShapeType="1"/>
            </p:cNvSpPr>
            <p:nvPr/>
          </p:nvSpPr>
          <p:spPr bwMode="auto">
            <a:xfrm flipH="1">
              <a:off x="1941513" y="2841625"/>
              <a:ext cx="792162" cy="438150"/>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7" name="Line 27"/>
            <p:cNvSpPr>
              <a:spLocks noChangeShapeType="1"/>
            </p:cNvSpPr>
            <p:nvPr/>
          </p:nvSpPr>
          <p:spPr bwMode="auto">
            <a:xfrm>
              <a:off x="2733675" y="2841625"/>
              <a:ext cx="431800" cy="438150"/>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8" name="Line 28"/>
            <p:cNvSpPr>
              <a:spLocks noChangeShapeType="1"/>
            </p:cNvSpPr>
            <p:nvPr/>
          </p:nvSpPr>
          <p:spPr bwMode="auto">
            <a:xfrm flipH="1">
              <a:off x="4894263" y="2841625"/>
              <a:ext cx="0" cy="438150"/>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9" name="Line 29"/>
            <p:cNvSpPr>
              <a:spLocks noChangeShapeType="1"/>
            </p:cNvSpPr>
            <p:nvPr/>
          </p:nvSpPr>
          <p:spPr bwMode="auto">
            <a:xfrm flipH="1">
              <a:off x="6334125" y="2841625"/>
              <a:ext cx="720725" cy="438150"/>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0" name="Line 30"/>
            <p:cNvSpPr>
              <a:spLocks noChangeShapeType="1"/>
            </p:cNvSpPr>
            <p:nvPr/>
          </p:nvSpPr>
          <p:spPr bwMode="auto">
            <a:xfrm flipH="1">
              <a:off x="1581150" y="3717925"/>
              <a:ext cx="360363" cy="585788"/>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1" name="Line 31"/>
            <p:cNvSpPr>
              <a:spLocks noChangeShapeType="1"/>
            </p:cNvSpPr>
            <p:nvPr/>
          </p:nvSpPr>
          <p:spPr bwMode="auto">
            <a:xfrm>
              <a:off x="2085975" y="3717925"/>
              <a:ext cx="503238" cy="512763"/>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2" name="Line 32"/>
            <p:cNvSpPr>
              <a:spLocks noChangeShapeType="1"/>
            </p:cNvSpPr>
            <p:nvPr/>
          </p:nvSpPr>
          <p:spPr bwMode="auto">
            <a:xfrm flipH="1">
              <a:off x="2589213" y="3792538"/>
              <a:ext cx="576262" cy="438150"/>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3" name="Line 33"/>
            <p:cNvSpPr>
              <a:spLocks noChangeShapeType="1"/>
            </p:cNvSpPr>
            <p:nvPr/>
          </p:nvSpPr>
          <p:spPr bwMode="auto">
            <a:xfrm>
              <a:off x="3309938" y="3792538"/>
              <a:ext cx="360362" cy="438150"/>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4" name="Line 34"/>
            <p:cNvSpPr>
              <a:spLocks noChangeShapeType="1"/>
            </p:cNvSpPr>
            <p:nvPr/>
          </p:nvSpPr>
          <p:spPr bwMode="auto">
            <a:xfrm>
              <a:off x="1581150" y="4741863"/>
              <a:ext cx="792163" cy="439737"/>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5" name="Line 35"/>
            <p:cNvSpPr>
              <a:spLocks noChangeShapeType="1"/>
            </p:cNvSpPr>
            <p:nvPr/>
          </p:nvSpPr>
          <p:spPr bwMode="auto">
            <a:xfrm>
              <a:off x="2517775" y="4741863"/>
              <a:ext cx="0" cy="439737"/>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6" name="Line 36"/>
            <p:cNvSpPr>
              <a:spLocks noChangeShapeType="1"/>
            </p:cNvSpPr>
            <p:nvPr/>
          </p:nvSpPr>
          <p:spPr bwMode="auto">
            <a:xfrm flipH="1">
              <a:off x="2662238" y="4741863"/>
              <a:ext cx="1008062" cy="439737"/>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7" name="Line 37"/>
            <p:cNvSpPr>
              <a:spLocks noChangeShapeType="1"/>
            </p:cNvSpPr>
            <p:nvPr/>
          </p:nvSpPr>
          <p:spPr bwMode="auto">
            <a:xfrm>
              <a:off x="3741738" y="4741863"/>
              <a:ext cx="0" cy="439737"/>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8" name="Line 38"/>
            <p:cNvSpPr>
              <a:spLocks noChangeShapeType="1"/>
            </p:cNvSpPr>
            <p:nvPr/>
          </p:nvSpPr>
          <p:spPr bwMode="auto">
            <a:xfrm>
              <a:off x="7197725" y="2841625"/>
              <a:ext cx="360363" cy="511175"/>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9" name="Rectangle 40"/>
            <p:cNvSpPr>
              <a:spLocks noChangeArrowheads="1"/>
            </p:cNvSpPr>
            <p:nvPr/>
          </p:nvSpPr>
          <p:spPr bwMode="auto">
            <a:xfrm>
              <a:off x="6478588" y="4303713"/>
              <a:ext cx="431800" cy="4381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8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Q</a:t>
              </a:r>
            </a:p>
          </p:txBody>
        </p:sp>
        <p:sp>
          <p:nvSpPr>
            <p:cNvPr id="40" name="Line 41"/>
            <p:cNvSpPr>
              <a:spLocks noChangeShapeType="1"/>
            </p:cNvSpPr>
            <p:nvPr/>
          </p:nvSpPr>
          <p:spPr bwMode="auto">
            <a:xfrm flipH="1">
              <a:off x="6118225" y="3792538"/>
              <a:ext cx="1295400" cy="438150"/>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41" name="Line 42"/>
            <p:cNvSpPr>
              <a:spLocks noChangeShapeType="1"/>
            </p:cNvSpPr>
            <p:nvPr/>
          </p:nvSpPr>
          <p:spPr bwMode="auto">
            <a:xfrm flipH="1">
              <a:off x="6694488" y="3792538"/>
              <a:ext cx="792162" cy="438150"/>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42" name="Line 43"/>
            <p:cNvSpPr>
              <a:spLocks noChangeShapeType="1"/>
            </p:cNvSpPr>
            <p:nvPr/>
          </p:nvSpPr>
          <p:spPr bwMode="auto">
            <a:xfrm flipH="1">
              <a:off x="7342188" y="3792538"/>
              <a:ext cx="144462" cy="438150"/>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43" name="Line 44"/>
            <p:cNvSpPr>
              <a:spLocks noChangeShapeType="1"/>
            </p:cNvSpPr>
            <p:nvPr/>
          </p:nvSpPr>
          <p:spPr bwMode="auto">
            <a:xfrm>
              <a:off x="7486650" y="3792538"/>
              <a:ext cx="503238" cy="438150"/>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44" name="Line 45"/>
            <p:cNvSpPr>
              <a:spLocks noChangeShapeType="1"/>
            </p:cNvSpPr>
            <p:nvPr/>
          </p:nvSpPr>
          <p:spPr bwMode="auto">
            <a:xfrm>
              <a:off x="6118225" y="4741863"/>
              <a:ext cx="720725" cy="293687"/>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45" name="Line 46"/>
            <p:cNvSpPr>
              <a:spLocks noChangeShapeType="1"/>
            </p:cNvSpPr>
            <p:nvPr/>
          </p:nvSpPr>
          <p:spPr bwMode="auto">
            <a:xfrm>
              <a:off x="6765925" y="4741863"/>
              <a:ext cx="144463" cy="220662"/>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46" name="Line 47"/>
            <p:cNvSpPr>
              <a:spLocks noChangeShapeType="1"/>
            </p:cNvSpPr>
            <p:nvPr/>
          </p:nvSpPr>
          <p:spPr bwMode="auto">
            <a:xfrm flipH="1">
              <a:off x="7054850" y="4741863"/>
              <a:ext cx="358775" cy="220662"/>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47" name="Line 48"/>
            <p:cNvSpPr>
              <a:spLocks noChangeShapeType="1"/>
            </p:cNvSpPr>
            <p:nvPr/>
          </p:nvSpPr>
          <p:spPr bwMode="auto">
            <a:xfrm flipH="1">
              <a:off x="7197725" y="4741863"/>
              <a:ext cx="865188" cy="220662"/>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48" name="Arc 49"/>
            <p:cNvSpPr>
              <a:spLocks/>
            </p:cNvSpPr>
            <p:nvPr/>
          </p:nvSpPr>
          <p:spPr bwMode="auto">
            <a:xfrm flipV="1">
              <a:off x="3960813" y="1920875"/>
              <a:ext cx="2016125" cy="338138"/>
            </a:xfrm>
            <a:custGeom>
              <a:avLst/>
              <a:gdLst>
                <a:gd name="T0" fmla="*/ 0 w 43200"/>
                <a:gd name="T1" fmla="*/ 0 h 33191"/>
                <a:gd name="T2" fmla="*/ 2193 w 43200"/>
                <a:gd name="T3" fmla="*/ 0 h 33191"/>
                <a:gd name="T4" fmla="*/ 2193 w 43200"/>
                <a:gd name="T5" fmla="*/ 0 h 33191"/>
                <a:gd name="T6" fmla="*/ 0 60000 65536"/>
                <a:gd name="T7" fmla="*/ 0 60000 65536"/>
                <a:gd name="T8" fmla="*/ 0 60000 65536"/>
                <a:gd name="T9" fmla="*/ 0 w 43200"/>
                <a:gd name="T10" fmla="*/ 0 h 33191"/>
                <a:gd name="T11" fmla="*/ 43200 w 43200"/>
                <a:gd name="T12" fmla="*/ 33191 h 33191"/>
              </a:gdLst>
              <a:ahLst/>
              <a:cxnLst>
                <a:cxn ang="T6">
                  <a:pos x="T0" y="T1"/>
                </a:cxn>
                <a:cxn ang="T7">
                  <a:pos x="T2" y="T3"/>
                </a:cxn>
                <a:cxn ang="T8">
                  <a:pos x="T4" y="T5"/>
                </a:cxn>
              </a:cxnLst>
              <a:rect l="T9" t="T10" r="T11" b="T12"/>
              <a:pathLst>
                <a:path w="43200" h="33191" fill="none" extrusionOk="0">
                  <a:moveTo>
                    <a:pt x="3373" y="33190"/>
                  </a:moveTo>
                  <a:cubicBezTo>
                    <a:pt x="1170" y="29726"/>
                    <a:pt x="0" y="25705"/>
                    <a:pt x="0" y="21600"/>
                  </a:cubicBezTo>
                  <a:cubicBezTo>
                    <a:pt x="0" y="9670"/>
                    <a:pt x="9670" y="0"/>
                    <a:pt x="21600" y="0"/>
                  </a:cubicBezTo>
                  <a:cubicBezTo>
                    <a:pt x="33529" y="0"/>
                    <a:pt x="43200" y="9670"/>
                    <a:pt x="43200" y="21600"/>
                  </a:cubicBezTo>
                  <a:cubicBezTo>
                    <a:pt x="43200" y="25408"/>
                    <a:pt x="42192" y="29149"/>
                    <a:pt x="40280" y="32443"/>
                  </a:cubicBezTo>
                </a:path>
                <a:path w="43200" h="33191" stroke="0" extrusionOk="0">
                  <a:moveTo>
                    <a:pt x="3373" y="33190"/>
                  </a:moveTo>
                  <a:cubicBezTo>
                    <a:pt x="1170" y="29726"/>
                    <a:pt x="0" y="25705"/>
                    <a:pt x="0" y="21600"/>
                  </a:cubicBezTo>
                  <a:cubicBezTo>
                    <a:pt x="0" y="9670"/>
                    <a:pt x="9670" y="0"/>
                    <a:pt x="21600" y="0"/>
                  </a:cubicBezTo>
                  <a:cubicBezTo>
                    <a:pt x="33529" y="0"/>
                    <a:pt x="43200" y="9670"/>
                    <a:pt x="43200" y="21600"/>
                  </a:cubicBezTo>
                  <a:cubicBezTo>
                    <a:pt x="43200" y="25408"/>
                    <a:pt x="42192" y="29149"/>
                    <a:pt x="40280" y="32443"/>
                  </a:cubicBezTo>
                  <a:lnTo>
                    <a:pt x="21600" y="21600"/>
                  </a:lnTo>
                  <a:close/>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49" name="Arc 50"/>
            <p:cNvSpPr>
              <a:spLocks/>
            </p:cNvSpPr>
            <p:nvPr/>
          </p:nvSpPr>
          <p:spPr bwMode="auto">
            <a:xfrm flipV="1">
              <a:off x="6550025" y="2914650"/>
              <a:ext cx="1079500" cy="219075"/>
            </a:xfrm>
            <a:custGeom>
              <a:avLst/>
              <a:gdLst>
                <a:gd name="T0" fmla="*/ 0 w 43200"/>
                <a:gd name="T1" fmla="*/ 0 h 37327"/>
                <a:gd name="T2" fmla="*/ 0 w 43200"/>
                <a:gd name="T3" fmla="*/ 0 h 37327"/>
                <a:gd name="T4" fmla="*/ 0 w 43200"/>
                <a:gd name="T5" fmla="*/ 0 h 37327"/>
                <a:gd name="T6" fmla="*/ 0 60000 65536"/>
                <a:gd name="T7" fmla="*/ 0 60000 65536"/>
                <a:gd name="T8" fmla="*/ 0 60000 65536"/>
                <a:gd name="T9" fmla="*/ 0 w 43200"/>
                <a:gd name="T10" fmla="*/ 0 h 37327"/>
                <a:gd name="T11" fmla="*/ 43200 w 43200"/>
                <a:gd name="T12" fmla="*/ 37327 h 37327"/>
              </a:gdLst>
              <a:ahLst/>
              <a:cxnLst>
                <a:cxn ang="T6">
                  <a:pos x="T0" y="T1"/>
                </a:cxn>
                <a:cxn ang="T7">
                  <a:pos x="T2" y="T3"/>
                </a:cxn>
                <a:cxn ang="T8">
                  <a:pos x="T4" y="T5"/>
                </a:cxn>
              </a:cxnLst>
              <a:rect l="T9" t="T10" r="T11" b="T12"/>
              <a:pathLst>
                <a:path w="43200" h="37327" fill="none" extrusionOk="0">
                  <a:moveTo>
                    <a:pt x="6793" y="37327"/>
                  </a:moveTo>
                  <a:cubicBezTo>
                    <a:pt x="2458" y="33245"/>
                    <a:pt x="0" y="27554"/>
                    <a:pt x="0" y="21600"/>
                  </a:cubicBezTo>
                  <a:cubicBezTo>
                    <a:pt x="0" y="9670"/>
                    <a:pt x="9670" y="0"/>
                    <a:pt x="21600" y="0"/>
                  </a:cubicBezTo>
                  <a:cubicBezTo>
                    <a:pt x="33529" y="0"/>
                    <a:pt x="43200" y="9670"/>
                    <a:pt x="43200" y="21600"/>
                  </a:cubicBezTo>
                  <a:cubicBezTo>
                    <a:pt x="43200" y="23180"/>
                    <a:pt x="43026" y="24755"/>
                    <a:pt x="42682" y="26297"/>
                  </a:cubicBezTo>
                </a:path>
                <a:path w="43200" h="37327" stroke="0" extrusionOk="0">
                  <a:moveTo>
                    <a:pt x="6793" y="37327"/>
                  </a:moveTo>
                  <a:cubicBezTo>
                    <a:pt x="2458" y="33245"/>
                    <a:pt x="0" y="27554"/>
                    <a:pt x="0" y="21600"/>
                  </a:cubicBezTo>
                  <a:cubicBezTo>
                    <a:pt x="0" y="9670"/>
                    <a:pt x="9670" y="0"/>
                    <a:pt x="21600" y="0"/>
                  </a:cubicBezTo>
                  <a:cubicBezTo>
                    <a:pt x="33529" y="0"/>
                    <a:pt x="43200" y="9670"/>
                    <a:pt x="43200" y="21600"/>
                  </a:cubicBezTo>
                  <a:cubicBezTo>
                    <a:pt x="43200" y="23180"/>
                    <a:pt x="43026" y="24755"/>
                    <a:pt x="42682" y="26297"/>
                  </a:cubicBezTo>
                  <a:lnTo>
                    <a:pt x="21600" y="21600"/>
                  </a:lnTo>
                  <a:close/>
                </a:path>
              </a:pathLst>
            </a:custGeom>
            <a:noFill/>
            <a:ln w="28575" algn="ctr">
              <a:solidFill>
                <a:srgbClr val="FF6600"/>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50" name="Line 51"/>
            <p:cNvSpPr>
              <a:spLocks noChangeShapeType="1"/>
            </p:cNvSpPr>
            <p:nvPr/>
          </p:nvSpPr>
          <p:spPr bwMode="auto">
            <a:xfrm flipV="1">
              <a:off x="5973763" y="1884363"/>
              <a:ext cx="360362" cy="152400"/>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rot="10800000" wrap="none" anchor="ctr"/>
            <a:lstStyle/>
            <a:p>
              <a:pPr algn="ctr" fontAlgn="base">
                <a:lnSpc>
                  <a:spcPct val="90000"/>
                </a:lnSpc>
                <a:spcBef>
                  <a:spcPct val="20000"/>
                </a:spcBef>
                <a:spcAft>
                  <a:spcPct val="0"/>
                </a:spcAft>
                <a:buClr>
                  <a:srgbClr val="CCCC00"/>
                </a:buClr>
                <a:buSzPct val="70000"/>
                <a:buFont typeface="Wingdings" panose="05000000000000000000" pitchFamily="2" charset="2"/>
                <a:buChar char="ü"/>
              </a:pPr>
              <a:endParaRPr lang="zh-CN" altLang="en-US" sz="2500">
                <a:solidFill>
                  <a:srgbClr val="000000"/>
                </a:solidFill>
                <a:latin typeface="华文细黑" panose="02010600040101010101" pitchFamily="2" charset="-122"/>
                <a:ea typeface="华文细黑" panose="02010600040101010101" pitchFamily="2" charset="-122"/>
              </a:endParaRPr>
            </a:p>
          </p:txBody>
        </p:sp>
        <p:sp>
          <p:nvSpPr>
            <p:cNvPr id="51" name="Line 52"/>
            <p:cNvSpPr>
              <a:spLocks noChangeShapeType="1"/>
            </p:cNvSpPr>
            <p:nvPr/>
          </p:nvSpPr>
          <p:spPr bwMode="auto">
            <a:xfrm flipV="1">
              <a:off x="7631113" y="2109788"/>
              <a:ext cx="0" cy="950912"/>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rot="10800000" wrap="none" anchor="ctr"/>
            <a:lstStyle/>
            <a:p>
              <a:pPr algn="ctr" fontAlgn="base">
                <a:lnSpc>
                  <a:spcPct val="90000"/>
                </a:lnSpc>
                <a:spcBef>
                  <a:spcPct val="20000"/>
                </a:spcBef>
                <a:spcAft>
                  <a:spcPct val="0"/>
                </a:spcAft>
                <a:buClr>
                  <a:srgbClr val="CCCC00"/>
                </a:buClr>
                <a:buSzPct val="70000"/>
                <a:buFont typeface="Wingdings" panose="05000000000000000000" pitchFamily="2" charset="2"/>
                <a:buChar char="ü"/>
              </a:pPr>
              <a:endParaRPr lang="zh-CN" altLang="en-US" sz="2500">
                <a:solidFill>
                  <a:srgbClr val="000000"/>
                </a:solidFill>
                <a:latin typeface="华文细黑" panose="02010600040101010101" pitchFamily="2" charset="-122"/>
                <a:ea typeface="华文细黑" panose="02010600040101010101" pitchFamily="2" charset="-122"/>
              </a:endParaRPr>
            </a:p>
          </p:txBody>
        </p:sp>
        <p:sp>
          <p:nvSpPr>
            <p:cNvPr id="52" name="Rectangle 53"/>
            <p:cNvSpPr>
              <a:spLocks noChangeArrowheads="1"/>
            </p:cNvSpPr>
            <p:nvPr/>
          </p:nvSpPr>
          <p:spPr bwMode="auto">
            <a:xfrm>
              <a:off x="6146800" y="1524000"/>
              <a:ext cx="1524000"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3600" b="0">
                  <a:solidFill>
                    <a:srgbClr val="A50021"/>
                  </a:solidFill>
                  <a:latin typeface="华文细黑" panose="02010600040101010101" pitchFamily="2" charset="-122"/>
                  <a:ea typeface="华文细黑" panose="02010600040101010101" pitchFamily="2" charset="-122"/>
                </a:rPr>
                <a:t>扇出</a:t>
              </a:r>
            </a:p>
          </p:txBody>
        </p:sp>
        <p:sp>
          <p:nvSpPr>
            <p:cNvPr id="53" name="Arc 54"/>
            <p:cNvSpPr>
              <a:spLocks/>
            </p:cNvSpPr>
            <p:nvPr/>
          </p:nvSpPr>
          <p:spPr bwMode="auto">
            <a:xfrm>
              <a:off x="6265863" y="4818063"/>
              <a:ext cx="1554162" cy="292100"/>
            </a:xfrm>
            <a:custGeom>
              <a:avLst/>
              <a:gdLst>
                <a:gd name="T0" fmla="*/ 0 w 40491"/>
                <a:gd name="T1" fmla="*/ 0 h 21600"/>
                <a:gd name="T2" fmla="*/ 1459 w 40491"/>
                <a:gd name="T3" fmla="*/ 0 h 21600"/>
                <a:gd name="T4" fmla="*/ 0 w 40491"/>
                <a:gd name="T5" fmla="*/ 0 h 21600"/>
                <a:gd name="T6" fmla="*/ 0 60000 65536"/>
                <a:gd name="T7" fmla="*/ 0 60000 65536"/>
                <a:gd name="T8" fmla="*/ 0 60000 65536"/>
                <a:gd name="T9" fmla="*/ 0 w 40491"/>
                <a:gd name="T10" fmla="*/ 0 h 21600"/>
                <a:gd name="T11" fmla="*/ 40491 w 40491"/>
                <a:gd name="T12" fmla="*/ 21600 h 21600"/>
              </a:gdLst>
              <a:ahLst/>
              <a:cxnLst>
                <a:cxn ang="T6">
                  <a:pos x="T0" y="T1"/>
                </a:cxn>
                <a:cxn ang="T7">
                  <a:pos x="T2" y="T3"/>
                </a:cxn>
                <a:cxn ang="T8">
                  <a:pos x="T4" y="T5"/>
                </a:cxn>
              </a:cxnLst>
              <a:rect l="T9" t="T10" r="T11" b="T12"/>
              <a:pathLst>
                <a:path w="40491" h="21600" fill="none" extrusionOk="0">
                  <a:moveTo>
                    <a:pt x="0" y="12706"/>
                  </a:moveTo>
                  <a:cubicBezTo>
                    <a:pt x="3495" y="4971"/>
                    <a:pt x="11196" y="-1"/>
                    <a:pt x="19684" y="0"/>
                  </a:cubicBezTo>
                  <a:cubicBezTo>
                    <a:pt x="29380" y="0"/>
                    <a:pt x="37888" y="6461"/>
                    <a:pt x="40491" y="15801"/>
                  </a:cubicBezTo>
                </a:path>
                <a:path w="40491" h="21600" stroke="0" extrusionOk="0">
                  <a:moveTo>
                    <a:pt x="0" y="12706"/>
                  </a:moveTo>
                  <a:cubicBezTo>
                    <a:pt x="3495" y="4971"/>
                    <a:pt x="11196" y="-1"/>
                    <a:pt x="19684" y="0"/>
                  </a:cubicBezTo>
                  <a:cubicBezTo>
                    <a:pt x="29380" y="0"/>
                    <a:pt x="37888" y="6461"/>
                    <a:pt x="40491" y="15801"/>
                  </a:cubicBezTo>
                  <a:lnTo>
                    <a:pt x="19684" y="21600"/>
                  </a:lnTo>
                  <a:close/>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54" name="Rectangle 55"/>
            <p:cNvSpPr>
              <a:spLocks noChangeArrowheads="1"/>
            </p:cNvSpPr>
            <p:nvPr/>
          </p:nvSpPr>
          <p:spPr bwMode="auto">
            <a:xfrm>
              <a:off x="4822825" y="4837113"/>
              <a:ext cx="151288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3600" b="0">
                  <a:solidFill>
                    <a:srgbClr val="A50021"/>
                  </a:solidFill>
                  <a:latin typeface="华文细黑" panose="02010600040101010101" pitchFamily="2" charset="-122"/>
                  <a:ea typeface="华文细黑" panose="02010600040101010101" pitchFamily="2" charset="-122"/>
                </a:rPr>
                <a:t>扇入</a:t>
              </a:r>
            </a:p>
          </p:txBody>
        </p:sp>
        <p:sp>
          <p:nvSpPr>
            <p:cNvPr id="55" name="Line 56"/>
            <p:cNvSpPr>
              <a:spLocks noChangeShapeType="1"/>
            </p:cNvSpPr>
            <p:nvPr/>
          </p:nvSpPr>
          <p:spPr bwMode="auto">
            <a:xfrm flipV="1">
              <a:off x="5830888" y="4908550"/>
              <a:ext cx="503237" cy="14605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56" name="Line 57"/>
            <p:cNvSpPr>
              <a:spLocks noChangeShapeType="1"/>
            </p:cNvSpPr>
            <p:nvPr/>
          </p:nvSpPr>
          <p:spPr bwMode="auto">
            <a:xfrm>
              <a:off x="1149350" y="5840413"/>
              <a:ext cx="0" cy="2190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57" name="Line 58"/>
            <p:cNvSpPr>
              <a:spLocks noChangeShapeType="1"/>
            </p:cNvSpPr>
            <p:nvPr/>
          </p:nvSpPr>
          <p:spPr bwMode="auto">
            <a:xfrm>
              <a:off x="8205788" y="5840413"/>
              <a:ext cx="0" cy="2190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58" name="Line 59"/>
            <p:cNvSpPr>
              <a:spLocks noChangeShapeType="1"/>
            </p:cNvSpPr>
            <p:nvPr/>
          </p:nvSpPr>
          <p:spPr bwMode="auto">
            <a:xfrm>
              <a:off x="5254625" y="5913438"/>
              <a:ext cx="2879725" cy="0"/>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59" name="Line 60"/>
            <p:cNvSpPr>
              <a:spLocks noChangeShapeType="1"/>
            </p:cNvSpPr>
            <p:nvPr/>
          </p:nvSpPr>
          <p:spPr bwMode="auto">
            <a:xfrm flipH="1">
              <a:off x="1149350" y="5913438"/>
              <a:ext cx="3024188" cy="0"/>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0" name="Rectangle 61"/>
            <p:cNvSpPr>
              <a:spLocks noChangeArrowheads="1"/>
            </p:cNvSpPr>
            <p:nvPr/>
          </p:nvSpPr>
          <p:spPr bwMode="auto">
            <a:xfrm>
              <a:off x="3886200" y="5556250"/>
              <a:ext cx="1582738"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3600" b="0">
                  <a:solidFill>
                    <a:srgbClr val="330066"/>
                  </a:solidFill>
                  <a:latin typeface="华文细黑" panose="02010600040101010101" pitchFamily="2" charset="-122"/>
                  <a:ea typeface="华文细黑" panose="02010600040101010101" pitchFamily="2" charset="-122"/>
                </a:rPr>
                <a:t>宽度</a:t>
              </a:r>
            </a:p>
          </p:txBody>
        </p:sp>
        <p:sp>
          <p:nvSpPr>
            <p:cNvPr id="61" name="Line 62"/>
            <p:cNvSpPr>
              <a:spLocks noChangeShapeType="1"/>
            </p:cNvSpPr>
            <p:nvPr/>
          </p:nvSpPr>
          <p:spPr bwMode="auto">
            <a:xfrm>
              <a:off x="862013" y="1670050"/>
              <a:ext cx="503237"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2" name="Line 63"/>
            <p:cNvSpPr>
              <a:spLocks noChangeShapeType="1"/>
            </p:cNvSpPr>
            <p:nvPr/>
          </p:nvSpPr>
          <p:spPr bwMode="auto">
            <a:xfrm>
              <a:off x="862013" y="5913438"/>
              <a:ext cx="21590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3" name="Line 64"/>
            <p:cNvSpPr>
              <a:spLocks noChangeShapeType="1"/>
            </p:cNvSpPr>
            <p:nvPr/>
          </p:nvSpPr>
          <p:spPr bwMode="auto">
            <a:xfrm flipV="1">
              <a:off x="933450" y="1670050"/>
              <a:ext cx="0" cy="1390650"/>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4" name="Line 65"/>
            <p:cNvSpPr>
              <a:spLocks noChangeShapeType="1"/>
            </p:cNvSpPr>
            <p:nvPr/>
          </p:nvSpPr>
          <p:spPr bwMode="auto">
            <a:xfrm>
              <a:off x="933450" y="3938588"/>
              <a:ext cx="0" cy="1974850"/>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5" name="Rectangle 66"/>
            <p:cNvSpPr>
              <a:spLocks noChangeArrowheads="1"/>
            </p:cNvSpPr>
            <p:nvPr/>
          </p:nvSpPr>
          <p:spPr bwMode="auto">
            <a:xfrm>
              <a:off x="584200" y="2987675"/>
              <a:ext cx="647700"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3600" b="0">
                  <a:solidFill>
                    <a:srgbClr val="330066"/>
                  </a:solidFill>
                  <a:latin typeface="华文细黑" panose="02010600040101010101" pitchFamily="2" charset="-122"/>
                  <a:ea typeface="华文细黑" panose="02010600040101010101" pitchFamily="2" charset="-122"/>
                </a:rPr>
                <a:t>深</a:t>
              </a:r>
            </a:p>
            <a:p>
              <a:pPr algn="ctr" eaLnBrk="1" fontAlgn="base" hangingPunct="1">
                <a:spcBef>
                  <a:spcPct val="0"/>
                </a:spcBef>
                <a:spcAft>
                  <a:spcPct val="0"/>
                </a:spcAft>
              </a:pPr>
              <a:r>
                <a:rPr lang="zh-CN" altLang="en-US" sz="3600" b="0">
                  <a:solidFill>
                    <a:srgbClr val="330066"/>
                  </a:solidFill>
                  <a:latin typeface="华文细黑" panose="02010600040101010101" pitchFamily="2" charset="-122"/>
                  <a:ea typeface="华文细黑" panose="02010600040101010101" pitchFamily="2" charset="-122"/>
                </a:rPr>
                <a:t>度</a:t>
              </a:r>
            </a:p>
          </p:txBody>
        </p:sp>
      </p:grpSp>
    </p:spTree>
    <p:extLst>
      <p:ext uri="{BB962C8B-B14F-4D97-AF65-F5344CB8AC3E}">
        <p14:creationId xmlns:p14="http://schemas.microsoft.com/office/powerpoint/2010/main" val="9549276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典型的设计过程</a:t>
            </a:r>
          </a:p>
        </p:txBody>
      </p:sp>
      <p:sp>
        <p:nvSpPr>
          <p:cNvPr id="4" name="AutoShape 313"/>
          <p:cNvSpPr>
            <a:spLocks noChangeArrowheads="1"/>
          </p:cNvSpPr>
          <p:nvPr/>
        </p:nvSpPr>
        <p:spPr bwMode="auto">
          <a:xfrm>
            <a:off x="769444" y="1412875"/>
            <a:ext cx="2155825" cy="792163"/>
          </a:xfrm>
          <a:prstGeom prst="homePlate">
            <a:avLst>
              <a:gd name="adj" fmla="val 68036"/>
            </a:avLst>
          </a:prstGeom>
          <a:solidFill>
            <a:srgbClr val="FF99CC"/>
          </a:solidFill>
          <a:ln w="9525" algn="ctr">
            <a:solidFill>
              <a:srgbClr val="000000"/>
            </a:solidFill>
            <a:miter lim="800000"/>
            <a:headEnd/>
            <a:tailEnd/>
          </a:ln>
        </p:spPr>
        <p:txBody>
          <a:bodyPr wrap="none" anchor="ctr"/>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FontTx/>
              <a:buNone/>
            </a:pPr>
            <a:r>
              <a:rPr lang="zh-CN" altLang="en-US" sz="1600" b="0" dirty="0">
                <a:solidFill>
                  <a:srgbClr val="000000"/>
                </a:solidFill>
                <a:latin typeface="华文细黑" panose="02010600040101010101" pitchFamily="2" charset="-122"/>
                <a:ea typeface="华文细黑" panose="02010600040101010101" pitchFamily="2" charset="-122"/>
              </a:rPr>
              <a:t>设想供选方案</a:t>
            </a:r>
          </a:p>
        </p:txBody>
      </p:sp>
      <p:sp>
        <p:nvSpPr>
          <p:cNvPr id="5" name="AutoShape 314"/>
          <p:cNvSpPr>
            <a:spLocks noChangeArrowheads="1"/>
          </p:cNvSpPr>
          <p:nvPr/>
        </p:nvSpPr>
        <p:spPr bwMode="auto">
          <a:xfrm>
            <a:off x="2498231" y="1412875"/>
            <a:ext cx="2232025" cy="792163"/>
          </a:xfrm>
          <a:prstGeom prst="chevron">
            <a:avLst>
              <a:gd name="adj" fmla="val 70441"/>
            </a:avLst>
          </a:prstGeom>
          <a:solidFill>
            <a:srgbClr val="FF9900"/>
          </a:solidFill>
          <a:ln w="9525" algn="ctr">
            <a:solidFill>
              <a:srgbClr val="000000"/>
            </a:solidFill>
            <a:miter lim="800000"/>
            <a:headEnd/>
            <a:tailEnd/>
          </a:ln>
        </p:spPr>
        <p:txBody>
          <a:bodyPr wrap="none" anchor="ctr"/>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None/>
            </a:pPr>
            <a:r>
              <a:rPr lang="zh-CN" altLang="en-US" sz="1600" b="0" dirty="0">
                <a:latin typeface="华文细黑" panose="02010600040101010101" pitchFamily="2" charset="-122"/>
                <a:ea typeface="华文细黑" panose="02010600040101010101" pitchFamily="2" charset="-122"/>
              </a:rPr>
              <a:t>    选取合理方案</a:t>
            </a:r>
            <a:endParaRPr lang="zh-CN" altLang="en-US" sz="1600" b="0" dirty="0">
              <a:solidFill>
                <a:srgbClr val="000000"/>
              </a:solidFill>
              <a:latin typeface="华文细黑" panose="02010600040101010101" pitchFamily="2" charset="-122"/>
              <a:ea typeface="华文细黑" panose="02010600040101010101" pitchFamily="2" charset="-122"/>
            </a:endParaRPr>
          </a:p>
        </p:txBody>
      </p:sp>
      <p:sp>
        <p:nvSpPr>
          <p:cNvPr id="6" name="AutoShape 315"/>
          <p:cNvSpPr>
            <a:spLocks noChangeArrowheads="1"/>
          </p:cNvSpPr>
          <p:nvPr/>
        </p:nvSpPr>
        <p:spPr bwMode="auto">
          <a:xfrm>
            <a:off x="4298456" y="1412875"/>
            <a:ext cx="2232025" cy="792163"/>
          </a:xfrm>
          <a:prstGeom prst="chevron">
            <a:avLst>
              <a:gd name="adj" fmla="val 70441"/>
            </a:avLst>
          </a:prstGeom>
          <a:solidFill>
            <a:srgbClr val="99CCFF"/>
          </a:solidFill>
          <a:ln w="9525" algn="ctr">
            <a:solidFill>
              <a:srgbClr val="000000"/>
            </a:solidFill>
            <a:miter lim="800000"/>
            <a:headEnd/>
            <a:tailEnd/>
          </a:ln>
        </p:spPr>
        <p:txBody>
          <a:bodyPr wrap="none" anchor="ctr"/>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FontTx/>
              <a:buNone/>
            </a:pPr>
            <a:r>
              <a:rPr lang="zh-CN" altLang="en-US" sz="1600" b="0" dirty="0">
                <a:solidFill>
                  <a:srgbClr val="000000"/>
                </a:solidFill>
                <a:latin typeface="华文细黑" panose="02010600040101010101" pitchFamily="2" charset="-122"/>
                <a:ea typeface="华文细黑" panose="02010600040101010101" pitchFamily="2" charset="-122"/>
              </a:rPr>
              <a:t>     推荐最佳方案</a:t>
            </a:r>
          </a:p>
        </p:txBody>
      </p:sp>
      <p:sp>
        <p:nvSpPr>
          <p:cNvPr id="7" name="AutoShape 316"/>
          <p:cNvSpPr>
            <a:spLocks noChangeArrowheads="1"/>
          </p:cNvSpPr>
          <p:nvPr/>
        </p:nvSpPr>
        <p:spPr bwMode="auto">
          <a:xfrm>
            <a:off x="6098681" y="1412875"/>
            <a:ext cx="2232025" cy="792163"/>
          </a:xfrm>
          <a:prstGeom prst="chevron">
            <a:avLst>
              <a:gd name="adj" fmla="val 70441"/>
            </a:avLst>
          </a:prstGeom>
          <a:solidFill>
            <a:srgbClr val="00FF00"/>
          </a:solidFill>
          <a:ln w="9525" algn="ctr">
            <a:solidFill>
              <a:srgbClr val="000000"/>
            </a:solidFill>
            <a:miter lim="800000"/>
            <a:headEnd/>
            <a:tailEnd/>
          </a:ln>
        </p:spPr>
        <p:txBody>
          <a:bodyPr wrap="none" anchor="ctr"/>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FontTx/>
              <a:buNone/>
            </a:pPr>
            <a:r>
              <a:rPr lang="zh-CN" altLang="en-US" sz="1600" b="0" dirty="0">
                <a:solidFill>
                  <a:srgbClr val="000000"/>
                </a:solidFill>
                <a:latin typeface="华文细黑" panose="02010600040101010101" pitchFamily="2" charset="-122"/>
                <a:ea typeface="华文细黑" panose="02010600040101010101" pitchFamily="2" charset="-122"/>
              </a:rPr>
              <a:t>功能分解</a:t>
            </a:r>
          </a:p>
        </p:txBody>
      </p:sp>
      <p:sp>
        <p:nvSpPr>
          <p:cNvPr id="8" name="Rectangle 317"/>
          <p:cNvSpPr>
            <a:spLocks noChangeArrowheads="1"/>
          </p:cNvSpPr>
          <p:nvPr/>
        </p:nvSpPr>
        <p:spPr bwMode="auto">
          <a:xfrm>
            <a:off x="769444" y="2349500"/>
            <a:ext cx="1727200" cy="3384550"/>
          </a:xfrm>
          <a:prstGeom prst="rect">
            <a:avLst/>
          </a:prstGeom>
          <a:solidFill>
            <a:srgbClr val="FFFFFF"/>
          </a:solidFill>
          <a:ln w="9525" algn="ctr">
            <a:solidFill>
              <a:srgbClr val="000000"/>
            </a:solidFill>
            <a:miter lim="800000"/>
            <a:headEnd/>
            <a:tailEnd/>
          </a:ln>
          <a:effectLst>
            <a:outerShdw dist="107763" dir="2700000" algn="ctr" rotWithShape="0">
              <a:srgbClr val="808080">
                <a:alpha val="50000"/>
              </a:srgbClr>
            </a:outerShdw>
          </a:effectLst>
        </p:spPr>
        <p:txBody>
          <a:bodyPr wrap="none"/>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Pct val="100000"/>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9" name="Rectangle 318"/>
          <p:cNvSpPr>
            <a:spLocks noChangeArrowheads="1"/>
          </p:cNvSpPr>
          <p:nvPr/>
        </p:nvSpPr>
        <p:spPr bwMode="auto">
          <a:xfrm>
            <a:off x="2642694" y="2349500"/>
            <a:ext cx="1727200" cy="3384550"/>
          </a:xfrm>
          <a:prstGeom prst="rect">
            <a:avLst/>
          </a:prstGeom>
          <a:solidFill>
            <a:srgbClr val="FFFFFF"/>
          </a:solidFill>
          <a:ln w="9525" algn="ctr">
            <a:solidFill>
              <a:srgbClr val="000000"/>
            </a:solidFill>
            <a:miter lim="800000"/>
            <a:headEnd/>
            <a:tailEnd/>
          </a:ln>
          <a:effectLst>
            <a:outerShdw dist="107763" dir="2700000" algn="ctr" rotWithShape="0">
              <a:srgbClr val="808080">
                <a:alpha val="50000"/>
              </a:srgbClr>
            </a:outerShdw>
          </a:effectLst>
        </p:spPr>
        <p:txBody>
          <a:bodyPr wrap="none"/>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Pct val="100000"/>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0" name="Rectangle 319"/>
          <p:cNvSpPr>
            <a:spLocks noChangeArrowheads="1"/>
          </p:cNvSpPr>
          <p:nvPr/>
        </p:nvSpPr>
        <p:spPr bwMode="auto">
          <a:xfrm>
            <a:off x="4514356" y="2349500"/>
            <a:ext cx="1727200" cy="3384550"/>
          </a:xfrm>
          <a:prstGeom prst="rect">
            <a:avLst/>
          </a:prstGeom>
          <a:solidFill>
            <a:srgbClr val="FFFFFF"/>
          </a:solidFill>
          <a:ln w="9525" algn="ctr">
            <a:solidFill>
              <a:srgbClr val="000000"/>
            </a:solidFill>
            <a:miter lim="800000"/>
            <a:headEnd/>
            <a:tailEnd/>
          </a:ln>
          <a:effectLst>
            <a:outerShdw dist="107763" dir="2700000" algn="ctr" rotWithShape="0">
              <a:srgbClr val="808080">
                <a:alpha val="50000"/>
              </a:srgbClr>
            </a:outerShdw>
          </a:effectLst>
        </p:spPr>
        <p:txBody>
          <a:bodyPr wrap="none"/>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Pct val="100000"/>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1" name="Rectangle 320"/>
          <p:cNvSpPr>
            <a:spLocks noChangeArrowheads="1"/>
          </p:cNvSpPr>
          <p:nvPr/>
        </p:nvSpPr>
        <p:spPr bwMode="auto">
          <a:xfrm>
            <a:off x="6386019" y="2349500"/>
            <a:ext cx="1727200" cy="3384550"/>
          </a:xfrm>
          <a:prstGeom prst="rect">
            <a:avLst/>
          </a:prstGeom>
          <a:solidFill>
            <a:srgbClr val="FFFFFF"/>
          </a:solidFill>
          <a:ln w="9525" algn="ctr">
            <a:solidFill>
              <a:srgbClr val="000000"/>
            </a:solidFill>
            <a:miter lim="800000"/>
            <a:headEnd/>
            <a:tailEnd/>
          </a:ln>
          <a:effectLst>
            <a:outerShdw dist="107763" dir="2700000" algn="ctr" rotWithShape="0">
              <a:srgbClr val="808080">
                <a:alpha val="50000"/>
              </a:srgbClr>
            </a:outerShdw>
          </a:effectLst>
        </p:spPr>
        <p:txBody>
          <a:bodyPr wrap="none"/>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Pct val="100000"/>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pic>
        <p:nvPicPr>
          <p:cNvPr id="41" name="Picture 3" descr="rj16"/>
          <p:cNvPicPr>
            <a:picLocks noChangeAspect="1" noChangeArrowheads="1"/>
          </p:cNvPicPr>
          <p:nvPr/>
        </p:nvPicPr>
        <p:blipFill>
          <a:blip r:embed="rId2" cstate="print">
            <a:lum contrast="6000"/>
            <a:extLst>
              <a:ext uri="{28A0092B-C50C-407E-A947-70E740481C1C}">
                <a14:useLocalDpi xmlns:a14="http://schemas.microsoft.com/office/drawing/2010/main" val="0"/>
              </a:ext>
            </a:extLst>
          </a:blip>
          <a:srcRect/>
          <a:stretch>
            <a:fillRect/>
          </a:stretch>
        </p:blipFill>
        <p:spPr bwMode="auto">
          <a:xfrm>
            <a:off x="823683" y="3297083"/>
            <a:ext cx="1577920"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 descr="rj17"/>
          <p:cNvPicPr>
            <a:picLocks noChangeAspect="1" noChangeArrowheads="1"/>
          </p:cNvPicPr>
          <p:nvPr/>
        </p:nvPicPr>
        <p:blipFill>
          <a:blip r:embed="rId3" cstate="print">
            <a:lum contrast="18000"/>
            <a:extLst>
              <a:ext uri="{28A0092B-C50C-407E-A947-70E740481C1C}">
                <a14:useLocalDpi xmlns:a14="http://schemas.microsoft.com/office/drawing/2010/main" val="0"/>
              </a:ext>
            </a:extLst>
          </a:blip>
          <a:srcRect/>
          <a:stretch>
            <a:fillRect/>
          </a:stretch>
        </p:blipFill>
        <p:spPr bwMode="auto">
          <a:xfrm>
            <a:off x="844014" y="4146473"/>
            <a:ext cx="1537258"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 name="图片 55"/>
          <p:cNvPicPr>
            <a:picLocks noChangeAspect="1"/>
          </p:cNvPicPr>
          <p:nvPr/>
        </p:nvPicPr>
        <p:blipFill>
          <a:blip r:embed="rId4"/>
          <a:stretch>
            <a:fillRect/>
          </a:stretch>
        </p:blipFill>
        <p:spPr>
          <a:xfrm>
            <a:off x="2844864" y="2440815"/>
            <a:ext cx="1051440" cy="905635"/>
          </a:xfrm>
          <a:prstGeom prst="rect">
            <a:avLst/>
          </a:prstGeom>
        </p:spPr>
      </p:pic>
      <p:pic>
        <p:nvPicPr>
          <p:cNvPr id="57" name="图片 56"/>
          <p:cNvPicPr>
            <a:picLocks noChangeAspect="1"/>
          </p:cNvPicPr>
          <p:nvPr/>
        </p:nvPicPr>
        <p:blipFill>
          <a:blip r:embed="rId5"/>
          <a:stretch>
            <a:fillRect/>
          </a:stretch>
        </p:blipFill>
        <p:spPr>
          <a:xfrm>
            <a:off x="2804662" y="3437765"/>
            <a:ext cx="1091642" cy="611095"/>
          </a:xfrm>
          <a:prstGeom prst="rect">
            <a:avLst/>
          </a:prstGeom>
        </p:spPr>
      </p:pic>
      <p:pic>
        <p:nvPicPr>
          <p:cNvPr id="58" name="图片 57"/>
          <p:cNvPicPr>
            <a:picLocks noChangeAspect="1"/>
          </p:cNvPicPr>
          <p:nvPr/>
        </p:nvPicPr>
        <p:blipFill>
          <a:blip r:embed="rId6"/>
          <a:stretch>
            <a:fillRect/>
          </a:stretch>
        </p:blipFill>
        <p:spPr>
          <a:xfrm>
            <a:off x="2756756" y="4100747"/>
            <a:ext cx="1375745" cy="506339"/>
          </a:xfrm>
          <a:prstGeom prst="rect">
            <a:avLst/>
          </a:prstGeom>
        </p:spPr>
      </p:pic>
      <p:pic>
        <p:nvPicPr>
          <p:cNvPr id="59" name="图片 58"/>
          <p:cNvPicPr>
            <a:picLocks noChangeAspect="1"/>
          </p:cNvPicPr>
          <p:nvPr/>
        </p:nvPicPr>
        <p:blipFill>
          <a:blip r:embed="rId7"/>
          <a:stretch>
            <a:fillRect/>
          </a:stretch>
        </p:blipFill>
        <p:spPr>
          <a:xfrm>
            <a:off x="2800809" y="4801114"/>
            <a:ext cx="1331692" cy="672021"/>
          </a:xfrm>
          <a:prstGeom prst="rect">
            <a:avLst/>
          </a:prstGeom>
        </p:spPr>
      </p:pic>
      <p:pic>
        <p:nvPicPr>
          <p:cNvPr id="63" name="图片 62"/>
          <p:cNvPicPr>
            <a:picLocks noChangeAspect="1"/>
          </p:cNvPicPr>
          <p:nvPr/>
        </p:nvPicPr>
        <p:blipFill>
          <a:blip r:embed="rId8"/>
          <a:stretch>
            <a:fillRect/>
          </a:stretch>
        </p:blipFill>
        <p:spPr>
          <a:xfrm>
            <a:off x="4586112" y="2430463"/>
            <a:ext cx="1512569" cy="898492"/>
          </a:xfrm>
          <a:prstGeom prst="rect">
            <a:avLst/>
          </a:prstGeom>
        </p:spPr>
      </p:pic>
      <p:pic>
        <p:nvPicPr>
          <p:cNvPr id="64" name="图片 63"/>
          <p:cNvPicPr>
            <a:picLocks noChangeAspect="1"/>
          </p:cNvPicPr>
          <p:nvPr/>
        </p:nvPicPr>
        <p:blipFill>
          <a:blip r:embed="rId9"/>
          <a:stretch>
            <a:fillRect/>
          </a:stretch>
        </p:blipFill>
        <p:spPr>
          <a:xfrm>
            <a:off x="4595648" y="3588275"/>
            <a:ext cx="1493495" cy="735243"/>
          </a:xfrm>
          <a:prstGeom prst="rect">
            <a:avLst/>
          </a:prstGeom>
        </p:spPr>
      </p:pic>
      <p:pic>
        <p:nvPicPr>
          <p:cNvPr id="66" name="Picture 730"/>
          <p:cNvPicPr preferRelativeResize="0">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37943" y="4621244"/>
            <a:ext cx="1351200" cy="815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图片 69"/>
          <p:cNvPicPr>
            <a:picLocks noChangeAspect="1"/>
          </p:cNvPicPr>
          <p:nvPr/>
        </p:nvPicPr>
        <p:blipFill>
          <a:blip r:embed="rId11"/>
          <a:stretch>
            <a:fillRect/>
          </a:stretch>
        </p:blipFill>
        <p:spPr>
          <a:xfrm>
            <a:off x="6467176" y="3039909"/>
            <a:ext cx="1564886" cy="915987"/>
          </a:xfrm>
          <a:prstGeom prst="rect">
            <a:avLst/>
          </a:prstGeom>
        </p:spPr>
      </p:pic>
      <p:pic>
        <p:nvPicPr>
          <p:cNvPr id="71" name="图片 1"/>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3683" y="2528312"/>
            <a:ext cx="1618721" cy="669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688"/>
          <p:cNvPicPr preferRelativeResize="0">
            <a:picLocks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15558" y="2423794"/>
            <a:ext cx="1392555" cy="606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 name="Picture 4" descr="rj25"/>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759397" y="4146473"/>
            <a:ext cx="904875" cy="109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043321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模块的扇入</a:t>
            </a:r>
            <a:r>
              <a:rPr lang="en-US" altLang="zh-CN" dirty="0"/>
              <a:t>(fan-in)</a:t>
            </a:r>
            <a:r>
              <a:rPr lang="zh-CN" altLang="en-US" dirty="0"/>
              <a:t>和扇出</a:t>
            </a:r>
            <a:r>
              <a:rPr lang="en-US" altLang="zh-CN" dirty="0"/>
              <a:t>(fan-out)</a:t>
            </a:r>
            <a:endParaRPr lang="zh-CN" altLang="en-US" dirty="0"/>
          </a:p>
        </p:txBody>
      </p:sp>
      <p:grpSp>
        <p:nvGrpSpPr>
          <p:cNvPr id="4" name="Group 4"/>
          <p:cNvGrpSpPr>
            <a:grpSpLocks/>
          </p:cNvGrpSpPr>
          <p:nvPr/>
        </p:nvGrpSpPr>
        <p:grpSpPr bwMode="auto">
          <a:xfrm>
            <a:off x="1428750" y="1676400"/>
            <a:ext cx="3168650" cy="2617788"/>
            <a:chOff x="975" y="1525"/>
            <a:chExt cx="1996" cy="1649"/>
          </a:xfrm>
        </p:grpSpPr>
        <p:grpSp>
          <p:nvGrpSpPr>
            <p:cNvPr id="5" name="Group 5"/>
            <p:cNvGrpSpPr>
              <a:grpSpLocks/>
            </p:cNvGrpSpPr>
            <p:nvPr/>
          </p:nvGrpSpPr>
          <p:grpSpPr bwMode="auto">
            <a:xfrm>
              <a:off x="975" y="1525"/>
              <a:ext cx="1680" cy="1296"/>
              <a:chOff x="6840" y="2652"/>
              <a:chExt cx="1980" cy="1404"/>
            </a:xfrm>
          </p:grpSpPr>
          <p:sp>
            <p:nvSpPr>
              <p:cNvPr id="7" name="Rectangle 6"/>
              <p:cNvSpPr>
                <a:spLocks noChangeArrowheads="1"/>
              </p:cNvSpPr>
              <p:nvPr/>
            </p:nvSpPr>
            <p:spPr bwMode="auto">
              <a:xfrm>
                <a:off x="6840" y="2652"/>
                <a:ext cx="360" cy="312"/>
              </a:xfrm>
              <a:prstGeom prst="rect">
                <a:avLst/>
              </a:prstGeom>
              <a:solidFill>
                <a:srgbClr val="FFFFFF"/>
              </a:solidFill>
              <a:ln w="9525">
                <a:solidFill>
                  <a:srgbClr val="000000"/>
                </a:solidFill>
                <a:miter lim="800000"/>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8" name="Rectangle 7"/>
              <p:cNvSpPr>
                <a:spLocks noChangeArrowheads="1"/>
              </p:cNvSpPr>
              <p:nvPr/>
            </p:nvSpPr>
            <p:spPr bwMode="auto">
              <a:xfrm>
                <a:off x="7380" y="2652"/>
                <a:ext cx="360" cy="312"/>
              </a:xfrm>
              <a:prstGeom prst="rect">
                <a:avLst/>
              </a:prstGeom>
              <a:solidFill>
                <a:srgbClr val="FFFFFF"/>
              </a:solidFill>
              <a:ln w="9525">
                <a:solidFill>
                  <a:srgbClr val="000000"/>
                </a:solidFill>
                <a:miter lim="800000"/>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9" name="Rectangle 8"/>
              <p:cNvSpPr>
                <a:spLocks noChangeArrowheads="1"/>
              </p:cNvSpPr>
              <p:nvPr/>
            </p:nvSpPr>
            <p:spPr bwMode="auto">
              <a:xfrm>
                <a:off x="8460" y="2652"/>
                <a:ext cx="360" cy="312"/>
              </a:xfrm>
              <a:prstGeom prst="rect">
                <a:avLst/>
              </a:prstGeom>
              <a:solidFill>
                <a:srgbClr val="FFFFFF"/>
              </a:solidFill>
              <a:ln w="9525">
                <a:solidFill>
                  <a:srgbClr val="000000"/>
                </a:solidFill>
                <a:miter lim="800000"/>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0" name="Rectangle 9"/>
              <p:cNvSpPr>
                <a:spLocks noChangeArrowheads="1"/>
              </p:cNvSpPr>
              <p:nvPr/>
            </p:nvSpPr>
            <p:spPr bwMode="auto">
              <a:xfrm>
                <a:off x="7740" y="3588"/>
                <a:ext cx="540" cy="468"/>
              </a:xfrm>
              <a:prstGeom prst="rect">
                <a:avLst/>
              </a:prstGeom>
              <a:solidFill>
                <a:srgbClr val="FFFFFF"/>
              </a:solidFill>
              <a:ln w="9525">
                <a:solidFill>
                  <a:srgbClr val="000000"/>
                </a:solidFill>
                <a:miter lim="800000"/>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M</a:t>
                </a:r>
              </a:p>
            </p:txBody>
          </p:sp>
          <p:sp>
            <p:nvSpPr>
              <p:cNvPr id="11" name="Line 10"/>
              <p:cNvSpPr>
                <a:spLocks noChangeShapeType="1"/>
              </p:cNvSpPr>
              <p:nvPr/>
            </p:nvSpPr>
            <p:spPr bwMode="auto">
              <a:xfrm>
                <a:off x="7020" y="2964"/>
                <a:ext cx="90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2" name="Line 11"/>
              <p:cNvSpPr>
                <a:spLocks noChangeShapeType="1"/>
              </p:cNvSpPr>
              <p:nvPr/>
            </p:nvSpPr>
            <p:spPr bwMode="auto">
              <a:xfrm>
                <a:off x="7560" y="2964"/>
                <a:ext cx="54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3" name="Line 12"/>
              <p:cNvSpPr>
                <a:spLocks noChangeShapeType="1"/>
              </p:cNvSpPr>
              <p:nvPr/>
            </p:nvSpPr>
            <p:spPr bwMode="auto">
              <a:xfrm flipH="1">
                <a:off x="8100" y="2964"/>
                <a:ext cx="54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4" name="Line 13"/>
              <p:cNvSpPr>
                <a:spLocks noChangeShapeType="1"/>
              </p:cNvSpPr>
              <p:nvPr/>
            </p:nvSpPr>
            <p:spPr bwMode="auto">
              <a:xfrm>
                <a:off x="7920" y="2808"/>
                <a:ext cx="360" cy="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6" name="Text Box 14"/>
            <p:cNvSpPr txBox="1">
              <a:spLocks noChangeArrowheads="1"/>
            </p:cNvSpPr>
            <p:nvPr/>
          </p:nvSpPr>
          <p:spPr bwMode="auto">
            <a:xfrm>
              <a:off x="1520" y="2886"/>
              <a:ext cx="14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M</a:t>
              </a:r>
              <a:r>
                <a:rPr kumimoji="1" lang="zh-CN" altLang="en-US" sz="24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的扇入</a:t>
              </a:r>
            </a:p>
          </p:txBody>
        </p:sp>
      </p:grpSp>
      <p:grpSp>
        <p:nvGrpSpPr>
          <p:cNvPr id="15" name="Group 15"/>
          <p:cNvGrpSpPr>
            <a:grpSpLocks/>
          </p:cNvGrpSpPr>
          <p:nvPr/>
        </p:nvGrpSpPr>
        <p:grpSpPr bwMode="auto">
          <a:xfrm>
            <a:off x="4524375" y="1676400"/>
            <a:ext cx="3352800" cy="2617788"/>
            <a:chOff x="3016" y="1071"/>
            <a:chExt cx="2112" cy="1649"/>
          </a:xfrm>
        </p:grpSpPr>
        <p:grpSp>
          <p:nvGrpSpPr>
            <p:cNvPr id="16" name="Group 16"/>
            <p:cNvGrpSpPr>
              <a:grpSpLocks/>
            </p:cNvGrpSpPr>
            <p:nvPr/>
          </p:nvGrpSpPr>
          <p:grpSpPr bwMode="auto">
            <a:xfrm>
              <a:off x="3016" y="1071"/>
              <a:ext cx="2112" cy="1296"/>
              <a:chOff x="9180" y="2496"/>
              <a:chExt cx="1980" cy="1560"/>
            </a:xfrm>
          </p:grpSpPr>
          <p:sp>
            <p:nvSpPr>
              <p:cNvPr id="18" name="Rectangle 17"/>
              <p:cNvSpPr>
                <a:spLocks noChangeArrowheads="1"/>
              </p:cNvSpPr>
              <p:nvPr/>
            </p:nvSpPr>
            <p:spPr bwMode="auto">
              <a:xfrm>
                <a:off x="9180" y="3744"/>
                <a:ext cx="360" cy="312"/>
              </a:xfrm>
              <a:prstGeom prst="rect">
                <a:avLst/>
              </a:prstGeom>
              <a:solidFill>
                <a:srgbClr val="FFFFFF"/>
              </a:solidFill>
              <a:ln w="9525">
                <a:solidFill>
                  <a:srgbClr val="000000"/>
                </a:solidFill>
                <a:miter lim="800000"/>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9" name="Rectangle 18"/>
              <p:cNvSpPr>
                <a:spLocks noChangeArrowheads="1"/>
              </p:cNvSpPr>
              <p:nvPr/>
            </p:nvSpPr>
            <p:spPr bwMode="auto">
              <a:xfrm>
                <a:off x="9720" y="3744"/>
                <a:ext cx="360" cy="312"/>
              </a:xfrm>
              <a:prstGeom prst="rect">
                <a:avLst/>
              </a:prstGeom>
              <a:solidFill>
                <a:srgbClr val="FFFFFF"/>
              </a:solidFill>
              <a:ln w="9525">
                <a:solidFill>
                  <a:srgbClr val="000000"/>
                </a:solidFill>
                <a:miter lim="800000"/>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0" name="Rectangle 19"/>
              <p:cNvSpPr>
                <a:spLocks noChangeArrowheads="1"/>
              </p:cNvSpPr>
              <p:nvPr/>
            </p:nvSpPr>
            <p:spPr bwMode="auto">
              <a:xfrm>
                <a:off x="10800" y="3744"/>
                <a:ext cx="360" cy="312"/>
              </a:xfrm>
              <a:prstGeom prst="rect">
                <a:avLst/>
              </a:prstGeom>
              <a:solidFill>
                <a:srgbClr val="FFFFFF"/>
              </a:solidFill>
              <a:ln w="9525">
                <a:solidFill>
                  <a:srgbClr val="000000"/>
                </a:solidFill>
                <a:miter lim="800000"/>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1" name="Rectangle 20"/>
              <p:cNvSpPr>
                <a:spLocks noChangeArrowheads="1"/>
              </p:cNvSpPr>
              <p:nvPr/>
            </p:nvSpPr>
            <p:spPr bwMode="auto">
              <a:xfrm>
                <a:off x="10080" y="2496"/>
                <a:ext cx="540" cy="468"/>
              </a:xfrm>
              <a:prstGeom prst="rect">
                <a:avLst/>
              </a:prstGeom>
              <a:solidFill>
                <a:srgbClr val="FFFFFF"/>
              </a:solidFill>
              <a:ln w="9525">
                <a:solidFill>
                  <a:srgbClr val="000000"/>
                </a:solidFill>
                <a:miter lim="800000"/>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zh-CN"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M </a:t>
                </a:r>
              </a:p>
            </p:txBody>
          </p:sp>
          <p:sp>
            <p:nvSpPr>
              <p:cNvPr id="22" name="Line 21"/>
              <p:cNvSpPr>
                <a:spLocks noChangeShapeType="1"/>
              </p:cNvSpPr>
              <p:nvPr/>
            </p:nvSpPr>
            <p:spPr bwMode="auto">
              <a:xfrm flipH="1">
                <a:off x="9360" y="2964"/>
                <a:ext cx="72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3" name="Line 22"/>
              <p:cNvSpPr>
                <a:spLocks noChangeShapeType="1"/>
              </p:cNvSpPr>
              <p:nvPr/>
            </p:nvSpPr>
            <p:spPr bwMode="auto">
              <a:xfrm flipH="1">
                <a:off x="9900" y="2964"/>
                <a:ext cx="36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4" name="Line 23"/>
              <p:cNvSpPr>
                <a:spLocks noChangeShapeType="1"/>
              </p:cNvSpPr>
              <p:nvPr/>
            </p:nvSpPr>
            <p:spPr bwMode="auto">
              <a:xfrm>
                <a:off x="10440" y="2964"/>
                <a:ext cx="54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5" name="Line 24"/>
              <p:cNvSpPr>
                <a:spLocks noChangeShapeType="1"/>
              </p:cNvSpPr>
              <p:nvPr/>
            </p:nvSpPr>
            <p:spPr bwMode="auto">
              <a:xfrm>
                <a:off x="10260" y="3900"/>
                <a:ext cx="360" cy="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17" name="Text Box 25"/>
            <p:cNvSpPr txBox="1">
              <a:spLocks noChangeArrowheads="1"/>
            </p:cNvSpPr>
            <p:nvPr/>
          </p:nvSpPr>
          <p:spPr bwMode="auto">
            <a:xfrm>
              <a:off x="3470" y="2432"/>
              <a:ext cx="14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24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M</a:t>
              </a:r>
              <a:r>
                <a:rPr kumimoji="1" lang="zh-CN" altLang="en-US" sz="24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的扇出</a:t>
              </a:r>
            </a:p>
          </p:txBody>
        </p:sp>
      </p:grpSp>
      <p:sp>
        <p:nvSpPr>
          <p:cNvPr id="26" name="Rectangle 26"/>
          <p:cNvSpPr>
            <a:spLocks noChangeArrowheads="1"/>
          </p:cNvSpPr>
          <p:nvPr/>
        </p:nvSpPr>
        <p:spPr bwMode="auto">
          <a:xfrm>
            <a:off x="616960" y="4648200"/>
            <a:ext cx="40481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R="0" lvl="0" defTabSz="914400" fontAlgn="base" latinLnBrk="0">
              <a:lnSpc>
                <a:spcPct val="90000"/>
              </a:lnSpc>
              <a:spcBef>
                <a:spcPct val="20000"/>
              </a:spcBef>
              <a:spcAft>
                <a:spcPct val="20000"/>
              </a:spcAft>
              <a:buClr>
                <a:srgbClr val="800000"/>
              </a:buClr>
              <a:buSzPct val="70000"/>
              <a:buFont typeface="Wingdings" pitchFamily="2" charset="2"/>
              <a:buChar char="§"/>
              <a:tabLst/>
              <a:defRPr/>
            </a:pPr>
            <a:r>
              <a:rPr lang="zh-CN" altLang="en-US" sz="2800" b="0" dirty="0">
                <a:solidFill>
                  <a:srgbClr val="0000FF"/>
                </a:solidFill>
                <a:latin typeface="华文细黑" panose="02010600040101010101" pitchFamily="2" charset="-122"/>
                <a:ea typeface="华文细黑" panose="02010600040101010101" pitchFamily="2" charset="-122"/>
              </a:rPr>
              <a:t>扇入高</a:t>
            </a:r>
            <a:r>
              <a:rPr lang="zh-CN" altLang="en-US" sz="2800" b="0" dirty="0">
                <a:latin typeface="华文细黑" panose="02010600040101010101" pitchFamily="2" charset="-122"/>
                <a:ea typeface="华文细黑" panose="02010600040101010101" pitchFamily="2" charset="-122"/>
              </a:rPr>
              <a:t>表示上级模块多，可增加模块的利用率。</a:t>
            </a:r>
          </a:p>
        </p:txBody>
      </p:sp>
      <p:sp>
        <p:nvSpPr>
          <p:cNvPr id="27" name="Rectangle 27"/>
          <p:cNvSpPr>
            <a:spLocks noChangeArrowheads="1"/>
          </p:cNvSpPr>
          <p:nvPr/>
        </p:nvSpPr>
        <p:spPr bwMode="auto">
          <a:xfrm>
            <a:off x="4791075" y="4554220"/>
            <a:ext cx="408940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R="0" lvl="0" defTabSz="914400" fontAlgn="base" latinLnBrk="0">
              <a:lnSpc>
                <a:spcPct val="90000"/>
              </a:lnSpc>
              <a:spcBef>
                <a:spcPct val="20000"/>
              </a:spcBef>
              <a:spcAft>
                <a:spcPct val="20000"/>
              </a:spcAft>
              <a:buClr>
                <a:srgbClr val="800000"/>
              </a:buClr>
              <a:buSzPct val="70000"/>
              <a:buFont typeface="Wingdings" pitchFamily="2" charset="2"/>
              <a:buChar char="§"/>
              <a:tabLst/>
              <a:defRPr/>
            </a:pPr>
            <a:r>
              <a:rPr lang="zh-CN" altLang="en-US" sz="2800" b="0" dirty="0">
                <a:solidFill>
                  <a:srgbClr val="0000FF"/>
                </a:solidFill>
                <a:latin typeface="华文细黑" panose="02010600040101010101" pitchFamily="2" charset="-122"/>
                <a:ea typeface="华文细黑" panose="02010600040101010101" pitchFamily="2" charset="-122"/>
              </a:rPr>
              <a:t>扇出低</a:t>
            </a:r>
            <a:r>
              <a:rPr lang="zh-CN" altLang="en-US" sz="2800" b="0" dirty="0">
                <a:latin typeface="华文细黑" panose="02010600040101010101" pitchFamily="2" charset="-122"/>
                <a:ea typeface="华文细黑" panose="02010600040101010101" pitchFamily="2" charset="-122"/>
              </a:rPr>
              <a:t>表示下级模块少，可以减少模块调用和控制的复杂度。</a:t>
            </a:r>
          </a:p>
        </p:txBody>
      </p:sp>
    </p:spTree>
    <p:extLst>
      <p:ext uri="{BB962C8B-B14F-4D97-AF65-F5344CB8AC3E}">
        <p14:creationId xmlns:p14="http://schemas.microsoft.com/office/powerpoint/2010/main" val="1850932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animEffect transition="in" filter="blinds(horizontal)">
                                      <p:cBhvr>
                                        <p:cTn id="17" dur="500"/>
                                        <p:tgtEl>
                                          <p:spTgt spid="2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linds(horizontal)">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扇入扇出</a:t>
            </a:r>
            <a:r>
              <a:rPr lang="en-US" altLang="zh-CN" dirty="0"/>
              <a:t>-</a:t>
            </a:r>
            <a:r>
              <a:rPr lang="zh-CN" altLang="en-US" dirty="0"/>
              <a:t>原则</a:t>
            </a:r>
          </a:p>
        </p:txBody>
      </p:sp>
      <p:sp>
        <p:nvSpPr>
          <p:cNvPr id="3" name="内容占位符 2"/>
          <p:cNvSpPr>
            <a:spLocks noGrp="1"/>
          </p:cNvSpPr>
          <p:nvPr>
            <p:ph idx="1"/>
          </p:nvPr>
        </p:nvSpPr>
        <p:spPr/>
        <p:txBody>
          <a:bodyPr/>
          <a:lstStyle/>
          <a:p>
            <a:r>
              <a:rPr lang="zh-CN" altLang="en-US" dirty="0"/>
              <a:t>尽可能</a:t>
            </a:r>
            <a:r>
              <a:rPr lang="zh-CN" altLang="en-US" dirty="0">
                <a:solidFill>
                  <a:srgbClr val="0000FF"/>
                </a:solidFill>
              </a:rPr>
              <a:t>减少高扇出</a:t>
            </a:r>
            <a:r>
              <a:rPr lang="zh-CN" altLang="en-US" dirty="0"/>
              <a:t>结构，随着深度增大扇入；</a:t>
            </a:r>
          </a:p>
          <a:p>
            <a:r>
              <a:rPr lang="zh-CN" altLang="en-US" dirty="0"/>
              <a:t>模块的扇出数以</a:t>
            </a:r>
            <a:r>
              <a:rPr lang="en-US" altLang="zh-CN" dirty="0">
                <a:solidFill>
                  <a:srgbClr val="0000FF"/>
                </a:solidFill>
              </a:rPr>
              <a:t>3-4</a:t>
            </a:r>
            <a:r>
              <a:rPr lang="zh-CN" altLang="en-US" dirty="0"/>
              <a:t>为好，最多不超过</a:t>
            </a:r>
            <a:r>
              <a:rPr lang="en-US" altLang="zh-CN" dirty="0">
                <a:solidFill>
                  <a:srgbClr val="0000FF"/>
                </a:solidFill>
              </a:rPr>
              <a:t>5-7</a:t>
            </a:r>
            <a:r>
              <a:rPr lang="en-US" altLang="zh-CN" dirty="0"/>
              <a:t>;</a:t>
            </a:r>
          </a:p>
          <a:p>
            <a:r>
              <a:rPr lang="zh-CN" altLang="en-US" dirty="0"/>
              <a:t>适当增加中间层次的办法使扇出减少。</a:t>
            </a:r>
          </a:p>
          <a:p>
            <a:endParaRPr lang="zh-CN" altLang="en-US" dirty="0"/>
          </a:p>
        </p:txBody>
      </p:sp>
      <p:grpSp>
        <p:nvGrpSpPr>
          <p:cNvPr id="67" name="Group 28"/>
          <p:cNvGrpSpPr>
            <a:grpSpLocks/>
          </p:cNvGrpSpPr>
          <p:nvPr/>
        </p:nvGrpSpPr>
        <p:grpSpPr bwMode="auto">
          <a:xfrm>
            <a:off x="1127125" y="4005263"/>
            <a:ext cx="2808288" cy="1252537"/>
            <a:chOff x="204" y="2387"/>
            <a:chExt cx="2132" cy="1088"/>
          </a:xfrm>
        </p:grpSpPr>
        <p:sp>
          <p:nvSpPr>
            <p:cNvPr id="68" name="Rectangle 29"/>
            <p:cNvSpPr>
              <a:spLocks noChangeArrowheads="1"/>
            </p:cNvSpPr>
            <p:nvPr/>
          </p:nvSpPr>
          <p:spPr bwMode="auto">
            <a:xfrm>
              <a:off x="703" y="2387"/>
              <a:ext cx="1134" cy="317"/>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69" name="Rectangle 30"/>
            <p:cNvSpPr>
              <a:spLocks noChangeArrowheads="1"/>
            </p:cNvSpPr>
            <p:nvPr/>
          </p:nvSpPr>
          <p:spPr bwMode="auto">
            <a:xfrm>
              <a:off x="204" y="3158"/>
              <a:ext cx="227" cy="317"/>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70" name="Rectangle 31"/>
            <p:cNvSpPr>
              <a:spLocks noChangeArrowheads="1"/>
            </p:cNvSpPr>
            <p:nvPr/>
          </p:nvSpPr>
          <p:spPr bwMode="auto">
            <a:xfrm>
              <a:off x="476" y="3158"/>
              <a:ext cx="227" cy="317"/>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71" name="Rectangle 32"/>
            <p:cNvSpPr>
              <a:spLocks noChangeArrowheads="1"/>
            </p:cNvSpPr>
            <p:nvPr/>
          </p:nvSpPr>
          <p:spPr bwMode="auto">
            <a:xfrm>
              <a:off x="748" y="3158"/>
              <a:ext cx="227" cy="317"/>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72" name="Rectangle 33"/>
            <p:cNvSpPr>
              <a:spLocks noChangeArrowheads="1"/>
            </p:cNvSpPr>
            <p:nvPr/>
          </p:nvSpPr>
          <p:spPr bwMode="auto">
            <a:xfrm>
              <a:off x="1020" y="3158"/>
              <a:ext cx="227" cy="317"/>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73" name="Rectangle 34"/>
            <p:cNvSpPr>
              <a:spLocks noChangeArrowheads="1"/>
            </p:cNvSpPr>
            <p:nvPr/>
          </p:nvSpPr>
          <p:spPr bwMode="auto">
            <a:xfrm>
              <a:off x="1292" y="3158"/>
              <a:ext cx="227" cy="317"/>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74" name="Rectangle 35"/>
            <p:cNvSpPr>
              <a:spLocks noChangeArrowheads="1"/>
            </p:cNvSpPr>
            <p:nvPr/>
          </p:nvSpPr>
          <p:spPr bwMode="auto">
            <a:xfrm>
              <a:off x="1565" y="3158"/>
              <a:ext cx="227" cy="317"/>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75" name="Rectangle 36"/>
            <p:cNvSpPr>
              <a:spLocks noChangeArrowheads="1"/>
            </p:cNvSpPr>
            <p:nvPr/>
          </p:nvSpPr>
          <p:spPr bwMode="auto">
            <a:xfrm>
              <a:off x="1837" y="3158"/>
              <a:ext cx="227" cy="317"/>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76" name="Rectangle 37"/>
            <p:cNvSpPr>
              <a:spLocks noChangeArrowheads="1"/>
            </p:cNvSpPr>
            <p:nvPr/>
          </p:nvSpPr>
          <p:spPr bwMode="auto">
            <a:xfrm>
              <a:off x="2109" y="3158"/>
              <a:ext cx="227" cy="317"/>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77" name="Line 38"/>
            <p:cNvSpPr>
              <a:spLocks noChangeShapeType="1"/>
            </p:cNvSpPr>
            <p:nvPr/>
          </p:nvSpPr>
          <p:spPr bwMode="auto">
            <a:xfrm flipH="1">
              <a:off x="295" y="2704"/>
              <a:ext cx="589" cy="45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78" name="Line 39"/>
            <p:cNvSpPr>
              <a:spLocks noChangeShapeType="1"/>
            </p:cNvSpPr>
            <p:nvPr/>
          </p:nvSpPr>
          <p:spPr bwMode="auto">
            <a:xfrm flipH="1">
              <a:off x="612" y="2704"/>
              <a:ext cx="363" cy="45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79" name="Line 40"/>
            <p:cNvSpPr>
              <a:spLocks noChangeShapeType="1"/>
            </p:cNvSpPr>
            <p:nvPr/>
          </p:nvSpPr>
          <p:spPr bwMode="auto">
            <a:xfrm flipH="1">
              <a:off x="839" y="2704"/>
              <a:ext cx="272" cy="45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80" name="Line 41"/>
            <p:cNvSpPr>
              <a:spLocks noChangeShapeType="1"/>
            </p:cNvSpPr>
            <p:nvPr/>
          </p:nvSpPr>
          <p:spPr bwMode="auto">
            <a:xfrm flipH="1">
              <a:off x="1111" y="2704"/>
              <a:ext cx="91" cy="45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81" name="Line 42"/>
            <p:cNvSpPr>
              <a:spLocks noChangeShapeType="1"/>
            </p:cNvSpPr>
            <p:nvPr/>
          </p:nvSpPr>
          <p:spPr bwMode="auto">
            <a:xfrm>
              <a:off x="1338" y="2704"/>
              <a:ext cx="91" cy="45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82" name="Line 43"/>
            <p:cNvSpPr>
              <a:spLocks noChangeShapeType="1"/>
            </p:cNvSpPr>
            <p:nvPr/>
          </p:nvSpPr>
          <p:spPr bwMode="auto">
            <a:xfrm>
              <a:off x="1474" y="2704"/>
              <a:ext cx="227" cy="45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83" name="Line 44"/>
            <p:cNvSpPr>
              <a:spLocks noChangeShapeType="1"/>
            </p:cNvSpPr>
            <p:nvPr/>
          </p:nvSpPr>
          <p:spPr bwMode="auto">
            <a:xfrm>
              <a:off x="1610" y="2704"/>
              <a:ext cx="317" cy="45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84" name="Line 45"/>
            <p:cNvSpPr>
              <a:spLocks noChangeShapeType="1"/>
            </p:cNvSpPr>
            <p:nvPr/>
          </p:nvSpPr>
          <p:spPr bwMode="auto">
            <a:xfrm>
              <a:off x="1701" y="2704"/>
              <a:ext cx="544" cy="45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85" name="Group 46"/>
          <p:cNvGrpSpPr>
            <a:grpSpLocks/>
          </p:cNvGrpSpPr>
          <p:nvPr/>
        </p:nvGrpSpPr>
        <p:grpSpPr bwMode="auto">
          <a:xfrm>
            <a:off x="5446713" y="3644900"/>
            <a:ext cx="2808287" cy="1728788"/>
            <a:chOff x="3243" y="2069"/>
            <a:chExt cx="2132" cy="1815"/>
          </a:xfrm>
        </p:grpSpPr>
        <p:sp>
          <p:nvSpPr>
            <p:cNvPr id="86" name="Rectangle 47"/>
            <p:cNvSpPr>
              <a:spLocks noChangeArrowheads="1"/>
            </p:cNvSpPr>
            <p:nvPr/>
          </p:nvSpPr>
          <p:spPr bwMode="auto">
            <a:xfrm>
              <a:off x="3400" y="2795"/>
              <a:ext cx="453" cy="317"/>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87" name="Rectangle 48"/>
            <p:cNvSpPr>
              <a:spLocks noChangeArrowheads="1"/>
            </p:cNvSpPr>
            <p:nvPr/>
          </p:nvSpPr>
          <p:spPr bwMode="auto">
            <a:xfrm>
              <a:off x="3243" y="3567"/>
              <a:ext cx="227" cy="317"/>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88" name="Rectangle 49"/>
            <p:cNvSpPr>
              <a:spLocks noChangeArrowheads="1"/>
            </p:cNvSpPr>
            <p:nvPr/>
          </p:nvSpPr>
          <p:spPr bwMode="auto">
            <a:xfrm>
              <a:off x="3515" y="3567"/>
              <a:ext cx="227" cy="317"/>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89" name="Rectangle 50"/>
            <p:cNvSpPr>
              <a:spLocks noChangeArrowheads="1"/>
            </p:cNvSpPr>
            <p:nvPr/>
          </p:nvSpPr>
          <p:spPr bwMode="auto">
            <a:xfrm>
              <a:off x="3787" y="3567"/>
              <a:ext cx="227" cy="317"/>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90" name="Rectangle 51"/>
            <p:cNvSpPr>
              <a:spLocks noChangeArrowheads="1"/>
            </p:cNvSpPr>
            <p:nvPr/>
          </p:nvSpPr>
          <p:spPr bwMode="auto">
            <a:xfrm>
              <a:off x="4059" y="3567"/>
              <a:ext cx="227" cy="317"/>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91" name="Rectangle 52"/>
            <p:cNvSpPr>
              <a:spLocks noChangeArrowheads="1"/>
            </p:cNvSpPr>
            <p:nvPr/>
          </p:nvSpPr>
          <p:spPr bwMode="auto">
            <a:xfrm>
              <a:off x="4331" y="3567"/>
              <a:ext cx="227" cy="317"/>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92" name="Rectangle 53"/>
            <p:cNvSpPr>
              <a:spLocks noChangeArrowheads="1"/>
            </p:cNvSpPr>
            <p:nvPr/>
          </p:nvSpPr>
          <p:spPr bwMode="auto">
            <a:xfrm>
              <a:off x="4604" y="3567"/>
              <a:ext cx="227" cy="317"/>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93" name="Rectangle 54"/>
            <p:cNvSpPr>
              <a:spLocks noChangeArrowheads="1"/>
            </p:cNvSpPr>
            <p:nvPr/>
          </p:nvSpPr>
          <p:spPr bwMode="auto">
            <a:xfrm>
              <a:off x="4876" y="3567"/>
              <a:ext cx="227" cy="317"/>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94" name="Rectangle 55"/>
            <p:cNvSpPr>
              <a:spLocks noChangeArrowheads="1"/>
            </p:cNvSpPr>
            <p:nvPr/>
          </p:nvSpPr>
          <p:spPr bwMode="auto">
            <a:xfrm>
              <a:off x="5148" y="3567"/>
              <a:ext cx="227" cy="317"/>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95" name="Rectangle 56"/>
            <p:cNvSpPr>
              <a:spLocks noChangeArrowheads="1"/>
            </p:cNvSpPr>
            <p:nvPr/>
          </p:nvSpPr>
          <p:spPr bwMode="auto">
            <a:xfrm>
              <a:off x="4496" y="2795"/>
              <a:ext cx="453" cy="317"/>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96" name="Rectangle 57"/>
            <p:cNvSpPr>
              <a:spLocks noChangeArrowheads="1"/>
            </p:cNvSpPr>
            <p:nvPr/>
          </p:nvSpPr>
          <p:spPr bwMode="auto">
            <a:xfrm>
              <a:off x="3833" y="2069"/>
              <a:ext cx="680" cy="317"/>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cxnSp>
          <p:nvCxnSpPr>
            <p:cNvPr id="97" name="AutoShape 58"/>
            <p:cNvCxnSpPr>
              <a:cxnSpLocks noChangeShapeType="1"/>
              <a:stCxn id="86" idx="2"/>
              <a:endCxn id="87" idx="0"/>
            </p:cNvCxnSpPr>
            <p:nvPr/>
          </p:nvCxnSpPr>
          <p:spPr bwMode="auto">
            <a:xfrm flipH="1">
              <a:off x="3357" y="3112"/>
              <a:ext cx="270" cy="45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98" name="AutoShape 59"/>
            <p:cNvCxnSpPr>
              <a:cxnSpLocks noChangeShapeType="1"/>
              <a:stCxn id="86" idx="2"/>
              <a:endCxn id="88" idx="0"/>
            </p:cNvCxnSpPr>
            <p:nvPr/>
          </p:nvCxnSpPr>
          <p:spPr bwMode="auto">
            <a:xfrm>
              <a:off x="3627" y="3112"/>
              <a:ext cx="2" cy="45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99" name="AutoShape 60"/>
            <p:cNvCxnSpPr>
              <a:cxnSpLocks noChangeShapeType="1"/>
              <a:stCxn id="86" idx="2"/>
              <a:endCxn id="89" idx="0"/>
            </p:cNvCxnSpPr>
            <p:nvPr/>
          </p:nvCxnSpPr>
          <p:spPr bwMode="auto">
            <a:xfrm>
              <a:off x="3627" y="3112"/>
              <a:ext cx="274" cy="45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00" name="AutoShape 61"/>
            <p:cNvCxnSpPr>
              <a:cxnSpLocks noChangeShapeType="1"/>
              <a:stCxn id="95" idx="2"/>
              <a:endCxn id="90" idx="0"/>
            </p:cNvCxnSpPr>
            <p:nvPr/>
          </p:nvCxnSpPr>
          <p:spPr bwMode="auto">
            <a:xfrm flipH="1">
              <a:off x="4173" y="3112"/>
              <a:ext cx="550" cy="45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01" name="AutoShape 62"/>
            <p:cNvCxnSpPr>
              <a:cxnSpLocks noChangeShapeType="1"/>
              <a:stCxn id="95" idx="2"/>
              <a:endCxn id="91" idx="0"/>
            </p:cNvCxnSpPr>
            <p:nvPr/>
          </p:nvCxnSpPr>
          <p:spPr bwMode="auto">
            <a:xfrm flipH="1">
              <a:off x="4445" y="3112"/>
              <a:ext cx="278" cy="45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02" name="AutoShape 63"/>
            <p:cNvCxnSpPr>
              <a:cxnSpLocks noChangeShapeType="1"/>
              <a:stCxn id="95" idx="2"/>
              <a:endCxn id="92" idx="0"/>
            </p:cNvCxnSpPr>
            <p:nvPr/>
          </p:nvCxnSpPr>
          <p:spPr bwMode="auto">
            <a:xfrm flipH="1">
              <a:off x="4718" y="3112"/>
              <a:ext cx="5" cy="45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03" name="AutoShape 64"/>
            <p:cNvCxnSpPr>
              <a:cxnSpLocks noChangeShapeType="1"/>
              <a:stCxn id="95" idx="2"/>
              <a:endCxn id="93" idx="0"/>
            </p:cNvCxnSpPr>
            <p:nvPr/>
          </p:nvCxnSpPr>
          <p:spPr bwMode="auto">
            <a:xfrm>
              <a:off x="4723" y="3112"/>
              <a:ext cx="267" cy="45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04" name="AutoShape 65"/>
            <p:cNvCxnSpPr>
              <a:cxnSpLocks noChangeShapeType="1"/>
              <a:stCxn id="95" idx="2"/>
              <a:endCxn id="94" idx="0"/>
            </p:cNvCxnSpPr>
            <p:nvPr/>
          </p:nvCxnSpPr>
          <p:spPr bwMode="auto">
            <a:xfrm>
              <a:off x="4723" y="3112"/>
              <a:ext cx="539" cy="45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05" name="AutoShape 66"/>
            <p:cNvCxnSpPr>
              <a:cxnSpLocks noChangeShapeType="1"/>
              <a:stCxn id="96" idx="2"/>
              <a:endCxn id="86" idx="0"/>
            </p:cNvCxnSpPr>
            <p:nvPr/>
          </p:nvCxnSpPr>
          <p:spPr bwMode="auto">
            <a:xfrm flipH="1">
              <a:off x="3627" y="2386"/>
              <a:ext cx="546" cy="40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06" name="AutoShape 67"/>
            <p:cNvCxnSpPr>
              <a:cxnSpLocks noChangeShapeType="1"/>
              <a:stCxn id="96" idx="2"/>
              <a:endCxn id="95" idx="0"/>
            </p:cNvCxnSpPr>
            <p:nvPr/>
          </p:nvCxnSpPr>
          <p:spPr bwMode="auto">
            <a:xfrm>
              <a:off x="4173" y="2386"/>
              <a:ext cx="550" cy="40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
        <p:nvSpPr>
          <p:cNvPr id="107" name="AutoShape 68"/>
          <p:cNvSpPr>
            <a:spLocks noChangeArrowheads="1"/>
          </p:cNvSpPr>
          <p:nvPr/>
        </p:nvSpPr>
        <p:spPr bwMode="auto">
          <a:xfrm>
            <a:off x="4006850" y="4221163"/>
            <a:ext cx="1195388" cy="469900"/>
          </a:xfrm>
          <a:prstGeom prst="rightArrow">
            <a:avLst>
              <a:gd name="adj1" fmla="val 50000"/>
              <a:gd name="adj2" fmla="val 63598"/>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52986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blinds(horizontal)">
                                      <p:cBhvr>
                                        <p:cTn id="7" dur="500"/>
                                        <p:tgtEl>
                                          <p:spTgt spid="67"/>
                                        </p:tgtEl>
                                      </p:cBhvr>
                                    </p:animEffect>
                                  </p:childTnLst>
                                </p:cTn>
                              </p:par>
                              <p:par>
                                <p:cTn id="8" presetID="3" presetClass="entr" presetSubtype="10" fill="hold"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blinds(horizontal)">
                                      <p:cBhvr>
                                        <p:cTn id="10" dur="500"/>
                                        <p:tgtEl>
                                          <p:spTgt spid="8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animEffect transition="in" filter="blinds(horizontal)">
                                      <p:cBhvr>
                                        <p:cTn id="13"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设计良好的软件通常具有瓮型结构</a:t>
            </a:r>
          </a:p>
        </p:txBody>
      </p:sp>
      <p:sp>
        <p:nvSpPr>
          <p:cNvPr id="3" name="内容占位符 2"/>
          <p:cNvSpPr>
            <a:spLocks noGrp="1"/>
          </p:cNvSpPr>
          <p:nvPr>
            <p:ph idx="1"/>
          </p:nvPr>
        </p:nvSpPr>
        <p:spPr>
          <a:xfrm>
            <a:off x="684213" y="1412875"/>
            <a:ext cx="4040187" cy="4606925"/>
          </a:xfrm>
        </p:spPr>
        <p:txBody>
          <a:bodyPr/>
          <a:lstStyle/>
          <a:p>
            <a:r>
              <a:rPr lang="zh-CN" altLang="en-US" dirty="0"/>
              <a:t>设计良好的软件通常具有瓮型结构，两头小，中间大；</a:t>
            </a:r>
          </a:p>
          <a:p>
            <a:r>
              <a:rPr lang="zh-CN" altLang="en-US" dirty="0"/>
              <a:t>该类系统的结构在下部收拢，表明它在底层模块中使用了较多高扇入的共享模块。</a:t>
            </a:r>
          </a:p>
          <a:p>
            <a:r>
              <a:rPr lang="zh-CN" altLang="en-US" dirty="0"/>
              <a:t>在不破坏独立性的前提下，扇入大的比较好。</a:t>
            </a:r>
          </a:p>
          <a:p>
            <a:endParaRPr lang="zh-CN" altLang="en-US" dirty="0"/>
          </a:p>
        </p:txBody>
      </p:sp>
      <p:grpSp>
        <p:nvGrpSpPr>
          <p:cNvPr id="4" name="Group 46"/>
          <p:cNvGrpSpPr>
            <a:grpSpLocks/>
          </p:cNvGrpSpPr>
          <p:nvPr/>
        </p:nvGrpSpPr>
        <p:grpSpPr bwMode="auto">
          <a:xfrm>
            <a:off x="5008563" y="1297782"/>
            <a:ext cx="3475037" cy="4722018"/>
            <a:chOff x="2699" y="845"/>
            <a:chExt cx="3061" cy="3475"/>
          </a:xfrm>
        </p:grpSpPr>
        <p:sp>
          <p:nvSpPr>
            <p:cNvPr id="5" name="Oval 47"/>
            <p:cNvSpPr>
              <a:spLocks noChangeArrowheads="1"/>
            </p:cNvSpPr>
            <p:nvPr/>
          </p:nvSpPr>
          <p:spPr bwMode="auto">
            <a:xfrm>
              <a:off x="2699" y="935"/>
              <a:ext cx="2948" cy="3385"/>
            </a:xfrm>
            <a:prstGeom prst="ellipse">
              <a:avLst/>
            </a:prstGeom>
            <a:solidFill>
              <a:srgbClr val="FFFFFF"/>
            </a:solidFill>
            <a:ln w="19050">
              <a:solidFill>
                <a:srgbClr val="000000"/>
              </a:solidFill>
              <a:prstDash val="dash"/>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nvGrpSpPr>
            <p:cNvPr id="6" name="Group 48"/>
            <p:cNvGrpSpPr>
              <a:grpSpLocks/>
            </p:cNvGrpSpPr>
            <p:nvPr/>
          </p:nvGrpSpPr>
          <p:grpSpPr bwMode="auto">
            <a:xfrm>
              <a:off x="3152" y="1525"/>
              <a:ext cx="2244" cy="2495"/>
              <a:chOff x="3152" y="1525"/>
              <a:chExt cx="2244" cy="2495"/>
            </a:xfrm>
          </p:grpSpPr>
          <p:sp>
            <p:nvSpPr>
              <p:cNvPr id="9" name="Rectangle 49"/>
              <p:cNvSpPr>
                <a:spLocks noChangeArrowheads="1"/>
              </p:cNvSpPr>
              <p:nvPr/>
            </p:nvSpPr>
            <p:spPr bwMode="auto">
              <a:xfrm>
                <a:off x="3878" y="1525"/>
                <a:ext cx="725" cy="272"/>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0" name="Rectangle 50"/>
              <p:cNvSpPr>
                <a:spLocks noChangeArrowheads="1"/>
              </p:cNvSpPr>
              <p:nvPr/>
            </p:nvSpPr>
            <p:spPr bwMode="auto">
              <a:xfrm>
                <a:off x="3197" y="2000"/>
                <a:ext cx="725" cy="272"/>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1" name="Rectangle 51"/>
              <p:cNvSpPr>
                <a:spLocks noChangeArrowheads="1"/>
              </p:cNvSpPr>
              <p:nvPr/>
            </p:nvSpPr>
            <p:spPr bwMode="auto">
              <a:xfrm>
                <a:off x="4558" y="2000"/>
                <a:ext cx="725" cy="272"/>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cxnSp>
            <p:nvCxnSpPr>
              <p:cNvPr id="12" name="AutoShape 52"/>
              <p:cNvCxnSpPr>
                <a:cxnSpLocks noChangeShapeType="1"/>
                <a:stCxn id="9" idx="2"/>
                <a:endCxn id="10" idx="0"/>
              </p:cNvCxnSpPr>
              <p:nvPr/>
            </p:nvCxnSpPr>
            <p:spPr bwMode="auto">
              <a:xfrm flipH="1">
                <a:off x="3560" y="1797"/>
                <a:ext cx="681" cy="203"/>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3" name="AutoShape 53"/>
              <p:cNvCxnSpPr>
                <a:cxnSpLocks noChangeShapeType="1"/>
                <a:stCxn id="9" idx="2"/>
                <a:endCxn id="11" idx="0"/>
              </p:cNvCxnSpPr>
              <p:nvPr/>
            </p:nvCxnSpPr>
            <p:spPr bwMode="auto">
              <a:xfrm>
                <a:off x="4241" y="1797"/>
                <a:ext cx="680" cy="203"/>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4" name="Rectangle 54"/>
              <p:cNvSpPr>
                <a:spLocks noChangeArrowheads="1"/>
              </p:cNvSpPr>
              <p:nvPr/>
            </p:nvSpPr>
            <p:spPr bwMode="auto">
              <a:xfrm>
                <a:off x="3152" y="2794"/>
                <a:ext cx="226" cy="273"/>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5" name="Rectangle 55"/>
              <p:cNvSpPr>
                <a:spLocks noChangeArrowheads="1"/>
              </p:cNvSpPr>
              <p:nvPr/>
            </p:nvSpPr>
            <p:spPr bwMode="auto">
              <a:xfrm>
                <a:off x="3469" y="2794"/>
                <a:ext cx="226" cy="273"/>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6" name="Rectangle 56"/>
              <p:cNvSpPr>
                <a:spLocks noChangeArrowheads="1"/>
              </p:cNvSpPr>
              <p:nvPr/>
            </p:nvSpPr>
            <p:spPr bwMode="auto">
              <a:xfrm>
                <a:off x="3787" y="2794"/>
                <a:ext cx="226" cy="273"/>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7" name="Rectangle 57"/>
              <p:cNvSpPr>
                <a:spLocks noChangeArrowheads="1"/>
              </p:cNvSpPr>
              <p:nvPr/>
            </p:nvSpPr>
            <p:spPr bwMode="auto">
              <a:xfrm>
                <a:off x="4376" y="2794"/>
                <a:ext cx="226" cy="273"/>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8" name="Rectangle 58"/>
              <p:cNvSpPr>
                <a:spLocks noChangeArrowheads="1"/>
              </p:cNvSpPr>
              <p:nvPr/>
            </p:nvSpPr>
            <p:spPr bwMode="auto">
              <a:xfrm>
                <a:off x="4640" y="2794"/>
                <a:ext cx="226" cy="273"/>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9" name="Rectangle 59"/>
              <p:cNvSpPr>
                <a:spLocks noChangeArrowheads="1"/>
              </p:cNvSpPr>
              <p:nvPr/>
            </p:nvSpPr>
            <p:spPr bwMode="auto">
              <a:xfrm>
                <a:off x="4905" y="2794"/>
                <a:ext cx="226" cy="273"/>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0" name="Rectangle 60"/>
              <p:cNvSpPr>
                <a:spLocks noChangeArrowheads="1"/>
              </p:cNvSpPr>
              <p:nvPr/>
            </p:nvSpPr>
            <p:spPr bwMode="auto">
              <a:xfrm>
                <a:off x="5170" y="2794"/>
                <a:ext cx="226" cy="273"/>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1" name="Rectangle 61"/>
              <p:cNvSpPr>
                <a:spLocks noChangeArrowheads="1"/>
              </p:cNvSpPr>
              <p:nvPr/>
            </p:nvSpPr>
            <p:spPr bwMode="auto">
              <a:xfrm>
                <a:off x="3334" y="3293"/>
                <a:ext cx="226" cy="273"/>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2" name="Rectangle 62"/>
              <p:cNvSpPr>
                <a:spLocks noChangeArrowheads="1"/>
              </p:cNvSpPr>
              <p:nvPr/>
            </p:nvSpPr>
            <p:spPr bwMode="auto">
              <a:xfrm>
                <a:off x="3651" y="3293"/>
                <a:ext cx="226" cy="273"/>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3" name="Rectangle 63"/>
              <p:cNvSpPr>
                <a:spLocks noChangeArrowheads="1"/>
              </p:cNvSpPr>
              <p:nvPr/>
            </p:nvSpPr>
            <p:spPr bwMode="auto">
              <a:xfrm>
                <a:off x="3515" y="3747"/>
                <a:ext cx="226" cy="273"/>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4" name="Rectangle 64"/>
              <p:cNvSpPr>
                <a:spLocks noChangeArrowheads="1"/>
              </p:cNvSpPr>
              <p:nvPr/>
            </p:nvSpPr>
            <p:spPr bwMode="auto">
              <a:xfrm>
                <a:off x="4642" y="3293"/>
                <a:ext cx="226" cy="273"/>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5" name="Rectangle 65"/>
              <p:cNvSpPr>
                <a:spLocks noChangeArrowheads="1"/>
              </p:cNvSpPr>
              <p:nvPr/>
            </p:nvSpPr>
            <p:spPr bwMode="auto">
              <a:xfrm>
                <a:off x="5051" y="3293"/>
                <a:ext cx="226" cy="273"/>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6" name="Text Box 66"/>
              <p:cNvSpPr txBox="1">
                <a:spLocks noChangeArrowheads="1"/>
              </p:cNvSpPr>
              <p:nvPr/>
            </p:nvSpPr>
            <p:spPr bwMode="auto">
              <a:xfrm>
                <a:off x="3441" y="2387"/>
                <a:ext cx="317"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t>
                </a:r>
              </a:p>
            </p:txBody>
          </p:sp>
          <p:cxnSp>
            <p:nvCxnSpPr>
              <p:cNvPr id="27" name="AutoShape 67"/>
              <p:cNvCxnSpPr>
                <a:cxnSpLocks noChangeShapeType="1"/>
                <a:stCxn id="14" idx="2"/>
                <a:endCxn id="21" idx="0"/>
              </p:cNvCxnSpPr>
              <p:nvPr/>
            </p:nvCxnSpPr>
            <p:spPr bwMode="auto">
              <a:xfrm>
                <a:off x="3265" y="3067"/>
                <a:ext cx="182" cy="226"/>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8" name="AutoShape 68"/>
              <p:cNvCxnSpPr>
                <a:cxnSpLocks noChangeShapeType="1"/>
                <a:stCxn id="15" idx="2"/>
                <a:endCxn id="22" idx="0"/>
              </p:cNvCxnSpPr>
              <p:nvPr/>
            </p:nvCxnSpPr>
            <p:spPr bwMode="auto">
              <a:xfrm>
                <a:off x="3582" y="3067"/>
                <a:ext cx="182" cy="226"/>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9" name="AutoShape 69"/>
              <p:cNvCxnSpPr>
                <a:cxnSpLocks noChangeShapeType="1"/>
                <a:stCxn id="16" idx="2"/>
                <a:endCxn id="22" idx="0"/>
              </p:cNvCxnSpPr>
              <p:nvPr/>
            </p:nvCxnSpPr>
            <p:spPr bwMode="auto">
              <a:xfrm flipH="1">
                <a:off x="3764" y="3067"/>
                <a:ext cx="136" cy="226"/>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0" name="AutoShape 70"/>
              <p:cNvCxnSpPr>
                <a:cxnSpLocks noChangeShapeType="1"/>
                <a:stCxn id="21" idx="2"/>
                <a:endCxn id="23" idx="0"/>
              </p:cNvCxnSpPr>
              <p:nvPr/>
            </p:nvCxnSpPr>
            <p:spPr bwMode="auto">
              <a:xfrm>
                <a:off x="3447" y="3566"/>
                <a:ext cx="181" cy="181"/>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1" name="AutoShape 71"/>
              <p:cNvCxnSpPr>
                <a:cxnSpLocks noChangeShapeType="1"/>
                <a:stCxn id="22" idx="2"/>
                <a:endCxn id="23" idx="0"/>
              </p:cNvCxnSpPr>
              <p:nvPr/>
            </p:nvCxnSpPr>
            <p:spPr bwMode="auto">
              <a:xfrm flipH="1">
                <a:off x="3628" y="3566"/>
                <a:ext cx="136" cy="181"/>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2" name="AutoShape 72"/>
              <p:cNvCxnSpPr>
                <a:cxnSpLocks noChangeShapeType="1"/>
                <a:stCxn id="11" idx="2"/>
                <a:endCxn id="17" idx="0"/>
              </p:cNvCxnSpPr>
              <p:nvPr/>
            </p:nvCxnSpPr>
            <p:spPr bwMode="auto">
              <a:xfrm flipH="1">
                <a:off x="4489" y="2272"/>
                <a:ext cx="432" cy="522"/>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3" name="AutoShape 73"/>
              <p:cNvCxnSpPr>
                <a:cxnSpLocks noChangeShapeType="1"/>
                <a:stCxn id="11" idx="2"/>
                <a:endCxn id="18" idx="0"/>
              </p:cNvCxnSpPr>
              <p:nvPr/>
            </p:nvCxnSpPr>
            <p:spPr bwMode="auto">
              <a:xfrm flipH="1">
                <a:off x="4753" y="2272"/>
                <a:ext cx="168" cy="522"/>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4" name="AutoShape 74"/>
              <p:cNvCxnSpPr>
                <a:cxnSpLocks noChangeShapeType="1"/>
                <a:stCxn id="11" idx="2"/>
                <a:endCxn id="19" idx="0"/>
              </p:cNvCxnSpPr>
              <p:nvPr/>
            </p:nvCxnSpPr>
            <p:spPr bwMode="auto">
              <a:xfrm>
                <a:off x="4921" y="2272"/>
                <a:ext cx="97" cy="522"/>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5" name="AutoShape 75"/>
              <p:cNvCxnSpPr>
                <a:cxnSpLocks noChangeShapeType="1"/>
                <a:stCxn id="11" idx="2"/>
                <a:endCxn id="20" idx="0"/>
              </p:cNvCxnSpPr>
              <p:nvPr/>
            </p:nvCxnSpPr>
            <p:spPr bwMode="auto">
              <a:xfrm>
                <a:off x="4921" y="2272"/>
                <a:ext cx="362" cy="522"/>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6" name="AutoShape 76"/>
              <p:cNvCxnSpPr>
                <a:cxnSpLocks noChangeShapeType="1"/>
                <a:stCxn id="17" idx="2"/>
                <a:endCxn id="24" idx="0"/>
              </p:cNvCxnSpPr>
              <p:nvPr/>
            </p:nvCxnSpPr>
            <p:spPr bwMode="auto">
              <a:xfrm>
                <a:off x="4489" y="3067"/>
                <a:ext cx="266" cy="226"/>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7" name="AutoShape 77"/>
              <p:cNvCxnSpPr>
                <a:cxnSpLocks noChangeShapeType="1"/>
                <a:stCxn id="18" idx="2"/>
                <a:endCxn id="24" idx="0"/>
              </p:cNvCxnSpPr>
              <p:nvPr/>
            </p:nvCxnSpPr>
            <p:spPr bwMode="auto">
              <a:xfrm>
                <a:off x="4753" y="3067"/>
                <a:ext cx="2" cy="226"/>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8" name="AutoShape 78"/>
              <p:cNvCxnSpPr>
                <a:cxnSpLocks noChangeShapeType="1"/>
                <a:stCxn id="19" idx="2"/>
                <a:endCxn id="25" idx="0"/>
              </p:cNvCxnSpPr>
              <p:nvPr/>
            </p:nvCxnSpPr>
            <p:spPr bwMode="auto">
              <a:xfrm>
                <a:off x="5018" y="3067"/>
                <a:ext cx="146" cy="226"/>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9" name="AutoShape 79"/>
              <p:cNvCxnSpPr>
                <a:cxnSpLocks noChangeShapeType="1"/>
                <a:stCxn id="20" idx="2"/>
                <a:endCxn id="25" idx="0"/>
              </p:cNvCxnSpPr>
              <p:nvPr/>
            </p:nvCxnSpPr>
            <p:spPr bwMode="auto">
              <a:xfrm flipH="1">
                <a:off x="5164" y="3067"/>
                <a:ext cx="119" cy="226"/>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0" name="AutoShape 80"/>
              <p:cNvCxnSpPr>
                <a:cxnSpLocks noChangeShapeType="1"/>
                <a:stCxn id="19" idx="2"/>
                <a:endCxn id="24" idx="0"/>
              </p:cNvCxnSpPr>
              <p:nvPr/>
            </p:nvCxnSpPr>
            <p:spPr bwMode="auto">
              <a:xfrm flipH="1">
                <a:off x="4755" y="3067"/>
                <a:ext cx="263" cy="226"/>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sp>
          <p:nvSpPr>
            <p:cNvPr id="7" name="Rectangle 81"/>
            <p:cNvSpPr>
              <a:spLocks noChangeArrowheads="1"/>
            </p:cNvSpPr>
            <p:nvPr/>
          </p:nvSpPr>
          <p:spPr bwMode="auto">
            <a:xfrm>
              <a:off x="2699" y="4065"/>
              <a:ext cx="2903" cy="2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8" name="Rectangle 82"/>
            <p:cNvSpPr>
              <a:spLocks noChangeArrowheads="1"/>
            </p:cNvSpPr>
            <p:nvPr/>
          </p:nvSpPr>
          <p:spPr bwMode="auto">
            <a:xfrm>
              <a:off x="2857" y="845"/>
              <a:ext cx="2903" cy="4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60894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扇入扇不合理示例</a:t>
            </a:r>
          </a:p>
        </p:txBody>
      </p:sp>
      <p:grpSp>
        <p:nvGrpSpPr>
          <p:cNvPr id="4" name="Group 41"/>
          <p:cNvGrpSpPr>
            <a:grpSpLocks/>
          </p:cNvGrpSpPr>
          <p:nvPr/>
        </p:nvGrpSpPr>
        <p:grpSpPr bwMode="auto">
          <a:xfrm>
            <a:off x="1079500" y="1479550"/>
            <a:ext cx="6870700" cy="4032250"/>
            <a:chOff x="774" y="975"/>
            <a:chExt cx="4328" cy="2540"/>
          </a:xfrm>
        </p:grpSpPr>
        <p:sp>
          <p:nvSpPr>
            <p:cNvPr id="5" name="Rectangle 42"/>
            <p:cNvSpPr>
              <a:spLocks noChangeArrowheads="1"/>
            </p:cNvSpPr>
            <p:nvPr/>
          </p:nvSpPr>
          <p:spPr bwMode="auto">
            <a:xfrm>
              <a:off x="2132" y="975"/>
              <a:ext cx="1500" cy="4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 name="Line 43"/>
            <p:cNvSpPr>
              <a:spLocks noChangeShapeType="1"/>
            </p:cNvSpPr>
            <p:nvPr/>
          </p:nvSpPr>
          <p:spPr bwMode="auto">
            <a:xfrm flipH="1">
              <a:off x="2644" y="1431"/>
              <a:ext cx="187" cy="56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7" name="Rectangle 44"/>
            <p:cNvSpPr>
              <a:spLocks noChangeArrowheads="1"/>
            </p:cNvSpPr>
            <p:nvPr/>
          </p:nvSpPr>
          <p:spPr bwMode="auto">
            <a:xfrm>
              <a:off x="774" y="1992"/>
              <a:ext cx="471" cy="152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8" name="Rectangle 45"/>
            <p:cNvSpPr>
              <a:spLocks noChangeArrowheads="1"/>
            </p:cNvSpPr>
            <p:nvPr/>
          </p:nvSpPr>
          <p:spPr bwMode="auto">
            <a:xfrm>
              <a:off x="1325" y="1992"/>
              <a:ext cx="471" cy="152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9" name="Rectangle 46"/>
            <p:cNvSpPr>
              <a:spLocks noChangeArrowheads="1"/>
            </p:cNvSpPr>
            <p:nvPr/>
          </p:nvSpPr>
          <p:spPr bwMode="auto">
            <a:xfrm>
              <a:off x="1876" y="1992"/>
              <a:ext cx="471" cy="152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0" name="Rectangle 47"/>
            <p:cNvSpPr>
              <a:spLocks noChangeArrowheads="1"/>
            </p:cNvSpPr>
            <p:nvPr/>
          </p:nvSpPr>
          <p:spPr bwMode="auto">
            <a:xfrm>
              <a:off x="2427" y="1992"/>
              <a:ext cx="471" cy="152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1" name="Rectangle 48"/>
            <p:cNvSpPr>
              <a:spLocks noChangeArrowheads="1"/>
            </p:cNvSpPr>
            <p:nvPr/>
          </p:nvSpPr>
          <p:spPr bwMode="auto">
            <a:xfrm>
              <a:off x="2978" y="1992"/>
              <a:ext cx="471" cy="152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2" name="Rectangle 49"/>
            <p:cNvSpPr>
              <a:spLocks noChangeArrowheads="1"/>
            </p:cNvSpPr>
            <p:nvPr/>
          </p:nvSpPr>
          <p:spPr bwMode="auto">
            <a:xfrm>
              <a:off x="3529" y="1992"/>
              <a:ext cx="471" cy="152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3" name="Rectangle 50"/>
            <p:cNvSpPr>
              <a:spLocks noChangeArrowheads="1"/>
            </p:cNvSpPr>
            <p:nvPr/>
          </p:nvSpPr>
          <p:spPr bwMode="auto">
            <a:xfrm>
              <a:off x="4080" y="1992"/>
              <a:ext cx="471" cy="152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4" name="Rectangle 51"/>
            <p:cNvSpPr>
              <a:spLocks noChangeArrowheads="1"/>
            </p:cNvSpPr>
            <p:nvPr/>
          </p:nvSpPr>
          <p:spPr bwMode="auto">
            <a:xfrm>
              <a:off x="4631" y="1992"/>
              <a:ext cx="471" cy="152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5" name="Rectangle 52"/>
            <p:cNvSpPr>
              <a:spLocks noChangeArrowheads="1"/>
            </p:cNvSpPr>
            <p:nvPr/>
          </p:nvSpPr>
          <p:spPr bwMode="auto">
            <a:xfrm>
              <a:off x="2537" y="2024"/>
              <a:ext cx="309" cy="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编</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外</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人</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员</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工</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资</a:t>
              </a:r>
            </a:p>
          </p:txBody>
        </p:sp>
        <p:sp>
          <p:nvSpPr>
            <p:cNvPr id="16" name="Rectangle 53"/>
            <p:cNvSpPr>
              <a:spLocks noChangeArrowheads="1"/>
            </p:cNvSpPr>
            <p:nvPr/>
          </p:nvSpPr>
          <p:spPr bwMode="auto">
            <a:xfrm>
              <a:off x="884" y="2024"/>
              <a:ext cx="357" cy="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取</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得</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工</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资</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数</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据 </a:t>
              </a:r>
            </a:p>
          </p:txBody>
        </p:sp>
        <p:sp>
          <p:nvSpPr>
            <p:cNvPr id="17" name="Rectangle 54"/>
            <p:cNvSpPr>
              <a:spLocks noChangeArrowheads="1"/>
            </p:cNvSpPr>
            <p:nvPr/>
          </p:nvSpPr>
          <p:spPr bwMode="auto">
            <a:xfrm>
              <a:off x="1435" y="2024"/>
              <a:ext cx="309" cy="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计</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时</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制</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工</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资</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额</a:t>
              </a:r>
            </a:p>
          </p:txBody>
        </p:sp>
        <p:sp>
          <p:nvSpPr>
            <p:cNvPr id="18" name="Rectangle 55"/>
            <p:cNvSpPr>
              <a:spLocks noChangeArrowheads="1"/>
            </p:cNvSpPr>
            <p:nvPr/>
          </p:nvSpPr>
          <p:spPr bwMode="auto">
            <a:xfrm>
              <a:off x="1986" y="2024"/>
              <a:ext cx="309" cy="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薪</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金</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制</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工</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资</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额</a:t>
              </a:r>
            </a:p>
          </p:txBody>
        </p:sp>
        <p:sp>
          <p:nvSpPr>
            <p:cNvPr id="19" name="Rectangle 56"/>
            <p:cNvSpPr>
              <a:spLocks noChangeArrowheads="1"/>
            </p:cNvSpPr>
            <p:nvPr/>
          </p:nvSpPr>
          <p:spPr bwMode="auto">
            <a:xfrm>
              <a:off x="3640" y="2024"/>
              <a:ext cx="309" cy="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编</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外</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人</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员</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税</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款</a:t>
              </a:r>
            </a:p>
          </p:txBody>
        </p:sp>
        <p:sp>
          <p:nvSpPr>
            <p:cNvPr id="20" name="Rectangle 57"/>
            <p:cNvSpPr>
              <a:spLocks noChangeArrowheads="1"/>
            </p:cNvSpPr>
            <p:nvPr/>
          </p:nvSpPr>
          <p:spPr bwMode="auto">
            <a:xfrm>
              <a:off x="4705" y="2024"/>
              <a:ext cx="309" cy="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编</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外</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人</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员</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扣</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款</a:t>
              </a:r>
            </a:p>
          </p:txBody>
        </p:sp>
        <p:sp>
          <p:nvSpPr>
            <p:cNvPr id="21" name="Rectangle 58"/>
            <p:cNvSpPr>
              <a:spLocks noChangeArrowheads="1"/>
            </p:cNvSpPr>
            <p:nvPr/>
          </p:nvSpPr>
          <p:spPr bwMode="auto">
            <a:xfrm>
              <a:off x="4190" y="2024"/>
              <a:ext cx="309" cy="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常</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规</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扣</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款</a:t>
              </a:r>
            </a:p>
          </p:txBody>
        </p:sp>
        <p:sp>
          <p:nvSpPr>
            <p:cNvPr id="22" name="Rectangle 59"/>
            <p:cNvSpPr>
              <a:spLocks noChangeArrowheads="1"/>
            </p:cNvSpPr>
            <p:nvPr/>
          </p:nvSpPr>
          <p:spPr bwMode="auto">
            <a:xfrm>
              <a:off x="3088" y="2024"/>
              <a:ext cx="309" cy="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税</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收</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扣</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款</a:t>
              </a:r>
            </a:p>
          </p:txBody>
        </p:sp>
        <p:sp>
          <p:nvSpPr>
            <p:cNvPr id="23" name="Rectangle 60"/>
            <p:cNvSpPr>
              <a:spLocks noChangeArrowheads="1"/>
            </p:cNvSpPr>
            <p:nvPr/>
          </p:nvSpPr>
          <p:spPr bwMode="auto">
            <a:xfrm>
              <a:off x="2154" y="1026"/>
              <a:ext cx="211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计算实发工资</a:t>
              </a:r>
            </a:p>
          </p:txBody>
        </p:sp>
        <p:sp>
          <p:nvSpPr>
            <p:cNvPr id="24" name="Line 61"/>
            <p:cNvSpPr>
              <a:spLocks noChangeShapeType="1"/>
            </p:cNvSpPr>
            <p:nvPr/>
          </p:nvSpPr>
          <p:spPr bwMode="auto">
            <a:xfrm>
              <a:off x="2904" y="1431"/>
              <a:ext cx="291" cy="56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5" name="Line 62"/>
            <p:cNvSpPr>
              <a:spLocks noChangeShapeType="1"/>
            </p:cNvSpPr>
            <p:nvPr/>
          </p:nvSpPr>
          <p:spPr bwMode="auto">
            <a:xfrm>
              <a:off x="2978" y="1431"/>
              <a:ext cx="768" cy="56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6" name="Line 63"/>
            <p:cNvSpPr>
              <a:spLocks noChangeShapeType="1"/>
            </p:cNvSpPr>
            <p:nvPr/>
          </p:nvSpPr>
          <p:spPr bwMode="auto">
            <a:xfrm>
              <a:off x="3051" y="1431"/>
              <a:ext cx="1209" cy="56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7" name="Line 64"/>
            <p:cNvSpPr>
              <a:spLocks noChangeShapeType="1"/>
            </p:cNvSpPr>
            <p:nvPr/>
          </p:nvSpPr>
          <p:spPr bwMode="auto">
            <a:xfrm>
              <a:off x="3161" y="1431"/>
              <a:ext cx="1724" cy="56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8" name="Line 65"/>
            <p:cNvSpPr>
              <a:spLocks noChangeShapeType="1"/>
            </p:cNvSpPr>
            <p:nvPr/>
          </p:nvSpPr>
          <p:spPr bwMode="auto">
            <a:xfrm flipV="1">
              <a:off x="1028" y="1425"/>
              <a:ext cx="1540" cy="56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9" name="Line 66"/>
            <p:cNvSpPr>
              <a:spLocks noChangeShapeType="1"/>
            </p:cNvSpPr>
            <p:nvPr/>
          </p:nvSpPr>
          <p:spPr bwMode="auto">
            <a:xfrm flipV="1">
              <a:off x="1616" y="1425"/>
              <a:ext cx="1025" cy="56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0" name="Line 67"/>
            <p:cNvSpPr>
              <a:spLocks noChangeShapeType="1"/>
            </p:cNvSpPr>
            <p:nvPr/>
          </p:nvSpPr>
          <p:spPr bwMode="auto">
            <a:xfrm flipV="1">
              <a:off x="2167" y="1425"/>
              <a:ext cx="584" cy="56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31" name="Rectangle 68"/>
          <p:cNvSpPr>
            <a:spLocks noChangeArrowheads="1"/>
          </p:cNvSpPr>
          <p:nvPr/>
        </p:nvSpPr>
        <p:spPr bwMode="auto">
          <a:xfrm>
            <a:off x="1993900" y="5526088"/>
            <a:ext cx="44497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987425" indent="-293688"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987425" marR="0" lvl="0" indent="-293688" defTabSz="914400" eaLnBrk="1" fontAlgn="base" latinLnBrk="0" hangingPunct="1">
              <a:lnSpc>
                <a:spcPct val="100000"/>
              </a:lnSpc>
              <a:spcBef>
                <a:spcPct val="20000"/>
              </a:spcBef>
              <a:spcAft>
                <a:spcPct val="0"/>
              </a:spcAft>
              <a:buClr>
                <a:srgbClr val="669999"/>
              </a:buClr>
              <a:buSzPct val="70000"/>
              <a:buFont typeface="Wingdings" panose="05000000000000000000" pitchFamily="2" charset="2"/>
              <a:buNone/>
              <a:tabLst/>
              <a:defRPr/>
            </a:pPr>
            <a:r>
              <a:rPr kumimoji="0" lang="zh-CN" altLang="en-US" sz="2800" b="0" i="0" u="none" strike="noStrike" kern="0" cap="none" spc="0" normalizeH="0" baseline="0" noProof="0" dirty="0">
                <a:ln>
                  <a:noFill/>
                </a:ln>
                <a:solidFill>
                  <a:srgbClr val="A50021"/>
                </a:solidFill>
                <a:effectLst/>
                <a:uLnTx/>
                <a:uFillTx/>
                <a:latin typeface="华文细黑" panose="02010600040101010101" pitchFamily="2" charset="-122"/>
                <a:ea typeface="华文细黑" panose="02010600040101010101" pitchFamily="2" charset="-122"/>
              </a:rPr>
              <a:t>模块的高扇出，不合理</a:t>
            </a:r>
          </a:p>
        </p:txBody>
      </p:sp>
    </p:spTree>
    <p:extLst>
      <p:ext uri="{BB962C8B-B14F-4D97-AF65-F5344CB8AC3E}">
        <p14:creationId xmlns:p14="http://schemas.microsoft.com/office/powerpoint/2010/main" val="281172238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扇入扇优化示例</a:t>
            </a:r>
          </a:p>
        </p:txBody>
      </p:sp>
      <p:grpSp>
        <p:nvGrpSpPr>
          <p:cNvPr id="32" name="Group 31"/>
          <p:cNvGrpSpPr>
            <a:grpSpLocks/>
          </p:cNvGrpSpPr>
          <p:nvPr/>
        </p:nvGrpSpPr>
        <p:grpSpPr bwMode="auto">
          <a:xfrm>
            <a:off x="787400" y="1511300"/>
            <a:ext cx="7775575" cy="4086225"/>
            <a:chOff x="431" y="824"/>
            <a:chExt cx="4898" cy="2574"/>
          </a:xfrm>
        </p:grpSpPr>
        <p:sp>
          <p:nvSpPr>
            <p:cNvPr id="33" name="Rectangle 32"/>
            <p:cNvSpPr>
              <a:spLocks noChangeArrowheads="1"/>
            </p:cNvSpPr>
            <p:nvPr/>
          </p:nvSpPr>
          <p:spPr bwMode="auto">
            <a:xfrm>
              <a:off x="1835" y="824"/>
              <a:ext cx="1625" cy="429"/>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4" name="Rectangle 33"/>
            <p:cNvSpPr>
              <a:spLocks noChangeArrowheads="1"/>
            </p:cNvSpPr>
            <p:nvPr/>
          </p:nvSpPr>
          <p:spPr bwMode="auto">
            <a:xfrm>
              <a:off x="1918" y="869"/>
              <a:ext cx="1642"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计算实发工资</a:t>
              </a:r>
            </a:p>
          </p:txBody>
        </p:sp>
        <p:grpSp>
          <p:nvGrpSpPr>
            <p:cNvPr id="35" name="Group 34"/>
            <p:cNvGrpSpPr>
              <a:grpSpLocks/>
            </p:cNvGrpSpPr>
            <p:nvPr/>
          </p:nvGrpSpPr>
          <p:grpSpPr bwMode="auto">
            <a:xfrm>
              <a:off x="431" y="1253"/>
              <a:ext cx="4504" cy="870"/>
              <a:chOff x="431" y="1410"/>
              <a:chExt cx="4504" cy="870"/>
            </a:xfrm>
          </p:grpSpPr>
          <p:sp>
            <p:nvSpPr>
              <p:cNvPr id="60" name="Line 35"/>
              <p:cNvSpPr>
                <a:spLocks noChangeShapeType="1"/>
              </p:cNvSpPr>
              <p:nvPr/>
            </p:nvSpPr>
            <p:spPr bwMode="auto">
              <a:xfrm>
                <a:off x="2671" y="1416"/>
                <a:ext cx="312" cy="26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1" name="Rectangle 36"/>
              <p:cNvSpPr>
                <a:spLocks noChangeArrowheads="1"/>
              </p:cNvSpPr>
              <p:nvPr/>
            </p:nvSpPr>
            <p:spPr bwMode="auto">
              <a:xfrm>
                <a:off x="442" y="1684"/>
                <a:ext cx="829" cy="59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2" name="Rectangle 37"/>
              <p:cNvSpPr>
                <a:spLocks noChangeArrowheads="1"/>
              </p:cNvSpPr>
              <p:nvPr/>
            </p:nvSpPr>
            <p:spPr bwMode="auto">
              <a:xfrm>
                <a:off x="431" y="1713"/>
                <a:ext cx="882" cy="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取得工资数据 </a:t>
                </a:r>
              </a:p>
            </p:txBody>
          </p:sp>
          <p:sp>
            <p:nvSpPr>
              <p:cNvPr id="63" name="Line 38"/>
              <p:cNvSpPr>
                <a:spLocks noChangeShapeType="1"/>
              </p:cNvSpPr>
              <p:nvPr/>
            </p:nvSpPr>
            <p:spPr bwMode="auto">
              <a:xfrm>
                <a:off x="2910" y="1416"/>
                <a:ext cx="1267" cy="26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4" name="Line 39"/>
              <p:cNvSpPr>
                <a:spLocks noChangeShapeType="1"/>
              </p:cNvSpPr>
              <p:nvPr/>
            </p:nvSpPr>
            <p:spPr bwMode="auto">
              <a:xfrm flipV="1">
                <a:off x="959" y="1410"/>
                <a:ext cx="1427" cy="27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5" name="Line 40"/>
              <p:cNvSpPr>
                <a:spLocks noChangeShapeType="1"/>
              </p:cNvSpPr>
              <p:nvPr/>
            </p:nvSpPr>
            <p:spPr bwMode="auto">
              <a:xfrm flipV="1">
                <a:off x="1835" y="1410"/>
                <a:ext cx="750" cy="27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6" name="Rectangle 41"/>
              <p:cNvSpPr>
                <a:spLocks noChangeArrowheads="1"/>
              </p:cNvSpPr>
              <p:nvPr/>
            </p:nvSpPr>
            <p:spPr bwMode="auto">
              <a:xfrm>
                <a:off x="1357" y="1684"/>
                <a:ext cx="1029" cy="59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7" name="Rectangle 42"/>
              <p:cNvSpPr>
                <a:spLocks noChangeArrowheads="1"/>
              </p:cNvSpPr>
              <p:nvPr/>
            </p:nvSpPr>
            <p:spPr bwMode="auto">
              <a:xfrm>
                <a:off x="1247" y="1706"/>
                <a:ext cx="1216" cy="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计时工人实发工资</a:t>
                </a:r>
              </a:p>
            </p:txBody>
          </p:sp>
          <p:sp>
            <p:nvSpPr>
              <p:cNvPr id="68" name="Rectangle 43"/>
              <p:cNvSpPr>
                <a:spLocks noChangeArrowheads="1"/>
              </p:cNvSpPr>
              <p:nvPr/>
            </p:nvSpPr>
            <p:spPr bwMode="auto">
              <a:xfrm>
                <a:off x="2472" y="1684"/>
                <a:ext cx="1028" cy="59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9" name="Rectangle 44"/>
              <p:cNvSpPr>
                <a:spLocks noChangeArrowheads="1"/>
              </p:cNvSpPr>
              <p:nvPr/>
            </p:nvSpPr>
            <p:spPr bwMode="auto">
              <a:xfrm>
                <a:off x="2461" y="1713"/>
                <a:ext cx="1121" cy="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计薪工人实发工资</a:t>
                </a:r>
              </a:p>
            </p:txBody>
          </p:sp>
          <p:sp>
            <p:nvSpPr>
              <p:cNvPr id="70" name="Rectangle 45"/>
              <p:cNvSpPr>
                <a:spLocks noChangeArrowheads="1"/>
              </p:cNvSpPr>
              <p:nvPr/>
            </p:nvSpPr>
            <p:spPr bwMode="auto">
              <a:xfrm>
                <a:off x="3825" y="1684"/>
                <a:ext cx="1028" cy="59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71" name="Rectangle 46"/>
              <p:cNvSpPr>
                <a:spLocks noChangeArrowheads="1"/>
              </p:cNvSpPr>
              <p:nvPr/>
            </p:nvSpPr>
            <p:spPr bwMode="auto">
              <a:xfrm>
                <a:off x="3815" y="1713"/>
                <a:ext cx="1120" cy="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编外人员实发工资</a:t>
                </a:r>
              </a:p>
            </p:txBody>
          </p:sp>
        </p:grpSp>
        <p:grpSp>
          <p:nvGrpSpPr>
            <p:cNvPr id="36" name="Group 47"/>
            <p:cNvGrpSpPr>
              <a:grpSpLocks/>
            </p:cNvGrpSpPr>
            <p:nvPr/>
          </p:nvGrpSpPr>
          <p:grpSpPr bwMode="auto">
            <a:xfrm>
              <a:off x="431" y="2160"/>
              <a:ext cx="4898" cy="1238"/>
              <a:chOff x="720" y="2280"/>
              <a:chExt cx="4412" cy="1238"/>
            </a:xfrm>
          </p:grpSpPr>
          <p:sp>
            <p:nvSpPr>
              <p:cNvPr id="37" name="Rectangle 48"/>
              <p:cNvSpPr>
                <a:spLocks noChangeArrowheads="1"/>
              </p:cNvSpPr>
              <p:nvPr/>
            </p:nvSpPr>
            <p:spPr bwMode="auto">
              <a:xfrm>
                <a:off x="720" y="2687"/>
                <a:ext cx="511" cy="83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8" name="Rectangle 49"/>
              <p:cNvSpPr>
                <a:spLocks noChangeArrowheads="1"/>
              </p:cNvSpPr>
              <p:nvPr/>
            </p:nvSpPr>
            <p:spPr bwMode="auto">
              <a:xfrm>
                <a:off x="1994" y="2687"/>
                <a:ext cx="511" cy="83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9" name="Rectangle 50"/>
              <p:cNvSpPr>
                <a:spLocks noChangeArrowheads="1"/>
              </p:cNvSpPr>
              <p:nvPr/>
            </p:nvSpPr>
            <p:spPr bwMode="auto">
              <a:xfrm>
                <a:off x="3427" y="2687"/>
                <a:ext cx="511" cy="83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40" name="Rectangle 51"/>
              <p:cNvSpPr>
                <a:spLocks noChangeArrowheads="1"/>
              </p:cNvSpPr>
              <p:nvPr/>
            </p:nvSpPr>
            <p:spPr bwMode="auto">
              <a:xfrm>
                <a:off x="1357" y="2687"/>
                <a:ext cx="511" cy="83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41" name="Rectangle 52"/>
              <p:cNvSpPr>
                <a:spLocks noChangeArrowheads="1"/>
              </p:cNvSpPr>
              <p:nvPr/>
            </p:nvSpPr>
            <p:spPr bwMode="auto">
              <a:xfrm>
                <a:off x="4024" y="2687"/>
                <a:ext cx="511" cy="83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42" name="Rectangle 53"/>
              <p:cNvSpPr>
                <a:spLocks noChangeArrowheads="1"/>
              </p:cNvSpPr>
              <p:nvPr/>
            </p:nvSpPr>
            <p:spPr bwMode="auto">
              <a:xfrm>
                <a:off x="2631" y="2687"/>
                <a:ext cx="511" cy="83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43" name="Rectangle 54"/>
              <p:cNvSpPr>
                <a:spLocks noChangeArrowheads="1"/>
              </p:cNvSpPr>
              <p:nvPr/>
            </p:nvSpPr>
            <p:spPr bwMode="auto">
              <a:xfrm>
                <a:off x="4621" y="2687"/>
                <a:ext cx="511" cy="831"/>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44" name="Rectangle 55"/>
              <p:cNvSpPr>
                <a:spLocks noChangeArrowheads="1"/>
              </p:cNvSpPr>
              <p:nvPr/>
            </p:nvSpPr>
            <p:spPr bwMode="auto">
              <a:xfrm>
                <a:off x="3415" y="2718"/>
                <a:ext cx="500" cy="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编外</a:t>
                </a:r>
              </a:p>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人员</a:t>
                </a:r>
              </a:p>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工资</a:t>
                </a:r>
              </a:p>
            </p:txBody>
          </p:sp>
          <p:sp>
            <p:nvSpPr>
              <p:cNvPr id="45" name="Rectangle 56"/>
              <p:cNvSpPr>
                <a:spLocks noChangeArrowheads="1"/>
              </p:cNvSpPr>
              <p:nvPr/>
            </p:nvSpPr>
            <p:spPr bwMode="auto">
              <a:xfrm>
                <a:off x="733" y="2718"/>
                <a:ext cx="453" cy="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计时</a:t>
                </a:r>
              </a:p>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制工</a:t>
                </a:r>
              </a:p>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资额</a:t>
                </a:r>
              </a:p>
            </p:txBody>
          </p:sp>
          <p:sp>
            <p:nvSpPr>
              <p:cNvPr id="46" name="Rectangle 57"/>
              <p:cNvSpPr>
                <a:spLocks noChangeArrowheads="1"/>
              </p:cNvSpPr>
              <p:nvPr/>
            </p:nvSpPr>
            <p:spPr bwMode="auto">
              <a:xfrm>
                <a:off x="2005" y="2718"/>
                <a:ext cx="453" cy="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薪金</a:t>
                </a:r>
              </a:p>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制工</a:t>
                </a:r>
              </a:p>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资额</a:t>
                </a:r>
              </a:p>
            </p:txBody>
          </p:sp>
          <p:sp>
            <p:nvSpPr>
              <p:cNvPr id="47" name="Rectangle 58"/>
              <p:cNvSpPr>
                <a:spLocks noChangeArrowheads="1"/>
              </p:cNvSpPr>
              <p:nvPr/>
            </p:nvSpPr>
            <p:spPr bwMode="auto">
              <a:xfrm>
                <a:off x="4035" y="2718"/>
                <a:ext cx="453" cy="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编外</a:t>
                </a:r>
              </a:p>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人员</a:t>
                </a:r>
              </a:p>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税款</a:t>
                </a:r>
              </a:p>
            </p:txBody>
          </p:sp>
          <p:sp>
            <p:nvSpPr>
              <p:cNvPr id="48" name="Rectangle 59"/>
              <p:cNvSpPr>
                <a:spLocks noChangeArrowheads="1"/>
              </p:cNvSpPr>
              <p:nvPr/>
            </p:nvSpPr>
            <p:spPr bwMode="auto">
              <a:xfrm>
                <a:off x="4593" y="2718"/>
                <a:ext cx="453" cy="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编外</a:t>
                </a:r>
              </a:p>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人员</a:t>
                </a:r>
              </a:p>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扣款</a:t>
                </a:r>
              </a:p>
            </p:txBody>
          </p:sp>
          <p:sp>
            <p:nvSpPr>
              <p:cNvPr id="49" name="Rectangle 60"/>
              <p:cNvSpPr>
                <a:spLocks noChangeArrowheads="1"/>
              </p:cNvSpPr>
              <p:nvPr/>
            </p:nvSpPr>
            <p:spPr bwMode="auto">
              <a:xfrm>
                <a:off x="2642" y="2718"/>
                <a:ext cx="453" cy="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常规</a:t>
                </a:r>
              </a:p>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endParaRPr>
              </a:p>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扣款</a:t>
                </a:r>
              </a:p>
            </p:txBody>
          </p:sp>
          <p:sp>
            <p:nvSpPr>
              <p:cNvPr id="50" name="Rectangle 61"/>
              <p:cNvSpPr>
                <a:spLocks noChangeArrowheads="1"/>
              </p:cNvSpPr>
              <p:nvPr/>
            </p:nvSpPr>
            <p:spPr bwMode="auto">
              <a:xfrm>
                <a:off x="1368" y="2718"/>
                <a:ext cx="453" cy="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税收</a:t>
                </a:r>
              </a:p>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endParaRPr>
              </a:p>
              <a:p>
                <a:pPr marL="0" marR="0" lvl="0" indent="0" algn="ctr"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扣款</a:t>
                </a:r>
              </a:p>
            </p:txBody>
          </p:sp>
          <p:sp>
            <p:nvSpPr>
              <p:cNvPr id="51" name="Line 62"/>
              <p:cNvSpPr>
                <a:spLocks noChangeShapeType="1"/>
              </p:cNvSpPr>
              <p:nvPr/>
            </p:nvSpPr>
            <p:spPr bwMode="auto">
              <a:xfrm>
                <a:off x="2835" y="2296"/>
                <a:ext cx="148" cy="386"/>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52" name="Line 63"/>
              <p:cNvSpPr>
                <a:spLocks noChangeShapeType="1"/>
              </p:cNvSpPr>
              <p:nvPr/>
            </p:nvSpPr>
            <p:spPr bwMode="auto">
              <a:xfrm>
                <a:off x="1835" y="2286"/>
                <a:ext cx="988" cy="3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53" name="Line 64"/>
              <p:cNvSpPr>
                <a:spLocks noChangeShapeType="1"/>
              </p:cNvSpPr>
              <p:nvPr/>
            </p:nvSpPr>
            <p:spPr bwMode="auto">
              <a:xfrm>
                <a:off x="4382" y="2286"/>
                <a:ext cx="511" cy="39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54" name="Line 65"/>
              <p:cNvSpPr>
                <a:spLocks noChangeShapeType="1"/>
              </p:cNvSpPr>
              <p:nvPr/>
            </p:nvSpPr>
            <p:spPr bwMode="auto">
              <a:xfrm flipV="1">
                <a:off x="999" y="2280"/>
                <a:ext cx="670" cy="40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55" name="Line 66"/>
              <p:cNvSpPr>
                <a:spLocks noChangeShapeType="1"/>
              </p:cNvSpPr>
              <p:nvPr/>
            </p:nvSpPr>
            <p:spPr bwMode="auto">
              <a:xfrm flipV="1">
                <a:off x="1596" y="2280"/>
                <a:ext cx="153" cy="40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56" name="Line 67"/>
              <p:cNvSpPr>
                <a:spLocks noChangeShapeType="1"/>
              </p:cNvSpPr>
              <p:nvPr/>
            </p:nvSpPr>
            <p:spPr bwMode="auto">
              <a:xfrm flipV="1">
                <a:off x="2313" y="2296"/>
                <a:ext cx="522" cy="391"/>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57" name="Line 68"/>
              <p:cNvSpPr>
                <a:spLocks noChangeShapeType="1"/>
              </p:cNvSpPr>
              <p:nvPr/>
            </p:nvSpPr>
            <p:spPr bwMode="auto">
              <a:xfrm flipV="1">
                <a:off x="1716" y="2296"/>
                <a:ext cx="1119" cy="391"/>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58" name="Line 69"/>
              <p:cNvSpPr>
                <a:spLocks noChangeShapeType="1"/>
              </p:cNvSpPr>
              <p:nvPr/>
            </p:nvSpPr>
            <p:spPr bwMode="auto">
              <a:xfrm>
                <a:off x="4260" y="2286"/>
                <a:ext cx="0" cy="39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59" name="Line 70"/>
              <p:cNvSpPr>
                <a:spLocks noChangeShapeType="1"/>
              </p:cNvSpPr>
              <p:nvPr/>
            </p:nvSpPr>
            <p:spPr bwMode="auto">
              <a:xfrm flipH="1">
                <a:off x="3699" y="2286"/>
                <a:ext cx="445" cy="39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grpSp>
      <p:sp>
        <p:nvSpPr>
          <p:cNvPr id="72" name="Rectangle 71"/>
          <p:cNvSpPr>
            <a:spLocks noChangeArrowheads="1"/>
          </p:cNvSpPr>
          <p:nvPr/>
        </p:nvSpPr>
        <p:spPr bwMode="auto">
          <a:xfrm>
            <a:off x="2616200" y="5640388"/>
            <a:ext cx="3378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987425" indent="-293688"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987425" marR="0" lvl="0" indent="-293688" defTabSz="914400" eaLnBrk="1" fontAlgn="base" latinLnBrk="0" hangingPunct="1">
              <a:lnSpc>
                <a:spcPct val="100000"/>
              </a:lnSpc>
              <a:spcBef>
                <a:spcPct val="20000"/>
              </a:spcBef>
              <a:spcAft>
                <a:spcPct val="0"/>
              </a:spcAft>
              <a:buClr>
                <a:srgbClr val="669999"/>
              </a:buClr>
              <a:buSzPct val="70000"/>
              <a:buFont typeface="Wingdings" panose="05000000000000000000" pitchFamily="2" charset="2"/>
              <a:buNone/>
              <a:tabLst/>
              <a:defRPr/>
            </a:pPr>
            <a:r>
              <a:rPr kumimoji="0" lang="zh-CN" altLang="en-US" sz="2800" b="0" i="0" u="none" strike="noStrike" kern="0" cap="none" spc="0" normalizeH="0" baseline="0" noProof="0">
                <a:ln>
                  <a:noFill/>
                </a:ln>
                <a:solidFill>
                  <a:srgbClr val="A50021"/>
                </a:solidFill>
                <a:effectLst/>
                <a:uLnTx/>
                <a:uFillTx/>
                <a:latin typeface="华文细黑" panose="02010600040101010101" pitchFamily="2" charset="-122"/>
                <a:ea typeface="华文细黑" panose="02010600040101010101" pitchFamily="2" charset="-122"/>
              </a:rPr>
              <a:t>合理的模块扇出</a:t>
            </a:r>
          </a:p>
        </p:txBody>
      </p:sp>
    </p:spTree>
    <p:extLst>
      <p:ext uri="{BB962C8B-B14F-4D97-AF65-F5344CB8AC3E}">
        <p14:creationId xmlns:p14="http://schemas.microsoft.com/office/powerpoint/2010/main" val="63747036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适当控制模块深度和宽度</a:t>
            </a:r>
          </a:p>
        </p:txBody>
      </p:sp>
      <p:sp>
        <p:nvSpPr>
          <p:cNvPr id="3" name="内容占位符 2"/>
          <p:cNvSpPr>
            <a:spLocks noGrp="1"/>
          </p:cNvSpPr>
          <p:nvPr>
            <p:ph idx="1"/>
          </p:nvPr>
        </p:nvSpPr>
        <p:spPr>
          <a:xfrm>
            <a:off x="731405" y="2362487"/>
            <a:ext cx="4193436" cy="2723450"/>
          </a:xfrm>
        </p:spPr>
        <p:txBody>
          <a:bodyPr/>
          <a:lstStyle/>
          <a:p>
            <a:r>
              <a:rPr lang="zh-CN" altLang="en-US" dirty="0"/>
              <a:t>深度 </a:t>
            </a:r>
            <a:r>
              <a:rPr lang="en-US" altLang="zh-CN" dirty="0"/>
              <a:t>= </a:t>
            </a:r>
            <a:r>
              <a:rPr lang="zh-CN" altLang="en-US" dirty="0">
                <a:solidFill>
                  <a:srgbClr val="0000FF"/>
                </a:solidFill>
              </a:rPr>
              <a:t>分层的层数</a:t>
            </a:r>
            <a:r>
              <a:rPr lang="zh-CN" altLang="en-US" dirty="0"/>
              <a:t>。深度过大表示分工过细。</a:t>
            </a:r>
          </a:p>
          <a:p>
            <a:r>
              <a:rPr lang="zh-CN" altLang="en-US" dirty="0"/>
              <a:t>宽度 </a:t>
            </a:r>
            <a:r>
              <a:rPr lang="en-US" altLang="zh-CN" dirty="0"/>
              <a:t>= </a:t>
            </a:r>
            <a:r>
              <a:rPr lang="zh-CN" altLang="en-US" dirty="0">
                <a:solidFill>
                  <a:srgbClr val="0000FF"/>
                </a:solidFill>
              </a:rPr>
              <a:t>同一层上模块数的最大值</a:t>
            </a:r>
            <a:r>
              <a:rPr lang="zh-CN" altLang="en-US" dirty="0"/>
              <a:t>。宽度过大表示系统复杂度大</a:t>
            </a:r>
          </a:p>
          <a:p>
            <a:endParaRPr lang="zh-CN" altLang="en-US" dirty="0"/>
          </a:p>
        </p:txBody>
      </p:sp>
      <p:grpSp>
        <p:nvGrpSpPr>
          <p:cNvPr id="4" name="Group 83"/>
          <p:cNvGrpSpPr>
            <a:grpSpLocks/>
          </p:cNvGrpSpPr>
          <p:nvPr/>
        </p:nvGrpSpPr>
        <p:grpSpPr bwMode="auto">
          <a:xfrm>
            <a:off x="5197475" y="1552512"/>
            <a:ext cx="3276600" cy="4343400"/>
            <a:chOff x="2699" y="845"/>
            <a:chExt cx="3061" cy="3475"/>
          </a:xfrm>
        </p:grpSpPr>
        <p:sp>
          <p:nvSpPr>
            <p:cNvPr id="5" name="Oval 84"/>
            <p:cNvSpPr>
              <a:spLocks noChangeArrowheads="1"/>
            </p:cNvSpPr>
            <p:nvPr/>
          </p:nvSpPr>
          <p:spPr bwMode="auto">
            <a:xfrm>
              <a:off x="2699" y="935"/>
              <a:ext cx="2948" cy="3385"/>
            </a:xfrm>
            <a:prstGeom prst="ellipse">
              <a:avLst/>
            </a:prstGeom>
            <a:solidFill>
              <a:srgbClr val="FFFFFF"/>
            </a:solidFill>
            <a:ln w="9525">
              <a:solidFill>
                <a:srgbClr val="000000"/>
              </a:solidFill>
              <a:prstDash val="dash"/>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nvGrpSpPr>
            <p:cNvPr id="6" name="Group 85"/>
            <p:cNvGrpSpPr>
              <a:grpSpLocks/>
            </p:cNvGrpSpPr>
            <p:nvPr/>
          </p:nvGrpSpPr>
          <p:grpSpPr bwMode="auto">
            <a:xfrm>
              <a:off x="3152" y="1525"/>
              <a:ext cx="2244" cy="2495"/>
              <a:chOff x="3152" y="1525"/>
              <a:chExt cx="2244" cy="2495"/>
            </a:xfrm>
          </p:grpSpPr>
          <p:sp>
            <p:nvSpPr>
              <p:cNvPr id="9" name="Rectangle 86"/>
              <p:cNvSpPr>
                <a:spLocks noChangeArrowheads="1"/>
              </p:cNvSpPr>
              <p:nvPr/>
            </p:nvSpPr>
            <p:spPr bwMode="auto">
              <a:xfrm>
                <a:off x="3878" y="1525"/>
                <a:ext cx="725" cy="272"/>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0" name="Rectangle 87"/>
              <p:cNvSpPr>
                <a:spLocks noChangeArrowheads="1"/>
              </p:cNvSpPr>
              <p:nvPr/>
            </p:nvSpPr>
            <p:spPr bwMode="auto">
              <a:xfrm>
                <a:off x="3197" y="2000"/>
                <a:ext cx="725" cy="272"/>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1" name="Rectangle 88"/>
              <p:cNvSpPr>
                <a:spLocks noChangeArrowheads="1"/>
              </p:cNvSpPr>
              <p:nvPr/>
            </p:nvSpPr>
            <p:spPr bwMode="auto">
              <a:xfrm>
                <a:off x="4558" y="2000"/>
                <a:ext cx="725" cy="272"/>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cxnSp>
            <p:nvCxnSpPr>
              <p:cNvPr id="12" name="AutoShape 89"/>
              <p:cNvCxnSpPr>
                <a:cxnSpLocks noChangeShapeType="1"/>
                <a:stCxn id="9" idx="2"/>
                <a:endCxn id="10" idx="0"/>
              </p:cNvCxnSpPr>
              <p:nvPr/>
            </p:nvCxnSpPr>
            <p:spPr bwMode="auto">
              <a:xfrm flipH="1">
                <a:off x="3560" y="1797"/>
                <a:ext cx="681" cy="203"/>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3" name="AutoShape 90"/>
              <p:cNvCxnSpPr>
                <a:cxnSpLocks noChangeShapeType="1"/>
                <a:stCxn id="9" idx="2"/>
                <a:endCxn id="11" idx="0"/>
              </p:cNvCxnSpPr>
              <p:nvPr/>
            </p:nvCxnSpPr>
            <p:spPr bwMode="auto">
              <a:xfrm>
                <a:off x="4241" y="1797"/>
                <a:ext cx="680" cy="203"/>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4" name="Rectangle 91"/>
              <p:cNvSpPr>
                <a:spLocks noChangeArrowheads="1"/>
              </p:cNvSpPr>
              <p:nvPr/>
            </p:nvSpPr>
            <p:spPr bwMode="auto">
              <a:xfrm>
                <a:off x="3152" y="2794"/>
                <a:ext cx="226" cy="273"/>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5" name="Rectangle 92"/>
              <p:cNvSpPr>
                <a:spLocks noChangeArrowheads="1"/>
              </p:cNvSpPr>
              <p:nvPr/>
            </p:nvSpPr>
            <p:spPr bwMode="auto">
              <a:xfrm>
                <a:off x="3469" y="2794"/>
                <a:ext cx="226" cy="273"/>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6" name="Rectangle 93"/>
              <p:cNvSpPr>
                <a:spLocks noChangeArrowheads="1"/>
              </p:cNvSpPr>
              <p:nvPr/>
            </p:nvSpPr>
            <p:spPr bwMode="auto">
              <a:xfrm>
                <a:off x="3787" y="2794"/>
                <a:ext cx="226" cy="273"/>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7" name="Rectangle 94"/>
              <p:cNvSpPr>
                <a:spLocks noChangeArrowheads="1"/>
              </p:cNvSpPr>
              <p:nvPr/>
            </p:nvSpPr>
            <p:spPr bwMode="auto">
              <a:xfrm>
                <a:off x="4376" y="2794"/>
                <a:ext cx="226" cy="273"/>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8" name="Rectangle 95"/>
              <p:cNvSpPr>
                <a:spLocks noChangeArrowheads="1"/>
              </p:cNvSpPr>
              <p:nvPr/>
            </p:nvSpPr>
            <p:spPr bwMode="auto">
              <a:xfrm>
                <a:off x="4640" y="2794"/>
                <a:ext cx="226" cy="273"/>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9" name="Rectangle 96"/>
              <p:cNvSpPr>
                <a:spLocks noChangeArrowheads="1"/>
              </p:cNvSpPr>
              <p:nvPr/>
            </p:nvSpPr>
            <p:spPr bwMode="auto">
              <a:xfrm>
                <a:off x="4905" y="2794"/>
                <a:ext cx="226" cy="273"/>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0" name="Rectangle 97"/>
              <p:cNvSpPr>
                <a:spLocks noChangeArrowheads="1"/>
              </p:cNvSpPr>
              <p:nvPr/>
            </p:nvSpPr>
            <p:spPr bwMode="auto">
              <a:xfrm>
                <a:off x="5170" y="2794"/>
                <a:ext cx="226" cy="273"/>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1" name="Rectangle 98"/>
              <p:cNvSpPr>
                <a:spLocks noChangeArrowheads="1"/>
              </p:cNvSpPr>
              <p:nvPr/>
            </p:nvSpPr>
            <p:spPr bwMode="auto">
              <a:xfrm>
                <a:off x="3334" y="3293"/>
                <a:ext cx="226" cy="273"/>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2" name="Rectangle 99"/>
              <p:cNvSpPr>
                <a:spLocks noChangeArrowheads="1"/>
              </p:cNvSpPr>
              <p:nvPr/>
            </p:nvSpPr>
            <p:spPr bwMode="auto">
              <a:xfrm>
                <a:off x="3651" y="3293"/>
                <a:ext cx="226" cy="273"/>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3" name="Rectangle 100"/>
              <p:cNvSpPr>
                <a:spLocks noChangeArrowheads="1"/>
              </p:cNvSpPr>
              <p:nvPr/>
            </p:nvSpPr>
            <p:spPr bwMode="auto">
              <a:xfrm>
                <a:off x="3515" y="3747"/>
                <a:ext cx="226" cy="273"/>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4" name="Rectangle 101"/>
              <p:cNvSpPr>
                <a:spLocks noChangeArrowheads="1"/>
              </p:cNvSpPr>
              <p:nvPr/>
            </p:nvSpPr>
            <p:spPr bwMode="auto">
              <a:xfrm>
                <a:off x="4642" y="3293"/>
                <a:ext cx="226" cy="273"/>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5" name="Rectangle 102"/>
              <p:cNvSpPr>
                <a:spLocks noChangeArrowheads="1"/>
              </p:cNvSpPr>
              <p:nvPr/>
            </p:nvSpPr>
            <p:spPr bwMode="auto">
              <a:xfrm>
                <a:off x="5051" y="3293"/>
                <a:ext cx="226" cy="273"/>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6" name="Text Box 103"/>
              <p:cNvSpPr txBox="1">
                <a:spLocks noChangeArrowheads="1"/>
              </p:cNvSpPr>
              <p:nvPr/>
            </p:nvSpPr>
            <p:spPr bwMode="auto">
              <a:xfrm>
                <a:off x="3330" y="2387"/>
                <a:ext cx="428"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t>
                </a:r>
              </a:p>
            </p:txBody>
          </p:sp>
          <p:cxnSp>
            <p:nvCxnSpPr>
              <p:cNvPr id="27" name="AutoShape 104"/>
              <p:cNvCxnSpPr>
                <a:cxnSpLocks noChangeShapeType="1"/>
                <a:stCxn id="14" idx="2"/>
                <a:endCxn id="21" idx="0"/>
              </p:cNvCxnSpPr>
              <p:nvPr/>
            </p:nvCxnSpPr>
            <p:spPr bwMode="auto">
              <a:xfrm>
                <a:off x="3265" y="3067"/>
                <a:ext cx="182" cy="226"/>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8" name="AutoShape 105"/>
              <p:cNvCxnSpPr>
                <a:cxnSpLocks noChangeShapeType="1"/>
                <a:stCxn id="15" idx="2"/>
                <a:endCxn id="22" idx="0"/>
              </p:cNvCxnSpPr>
              <p:nvPr/>
            </p:nvCxnSpPr>
            <p:spPr bwMode="auto">
              <a:xfrm>
                <a:off x="3582" y="3067"/>
                <a:ext cx="182" cy="226"/>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9" name="AutoShape 106"/>
              <p:cNvCxnSpPr>
                <a:cxnSpLocks noChangeShapeType="1"/>
                <a:stCxn id="16" idx="2"/>
                <a:endCxn id="22" idx="0"/>
              </p:cNvCxnSpPr>
              <p:nvPr/>
            </p:nvCxnSpPr>
            <p:spPr bwMode="auto">
              <a:xfrm flipH="1">
                <a:off x="3764" y="3067"/>
                <a:ext cx="136" cy="226"/>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0" name="AutoShape 107"/>
              <p:cNvCxnSpPr>
                <a:cxnSpLocks noChangeShapeType="1"/>
                <a:stCxn id="21" idx="2"/>
                <a:endCxn id="23" idx="0"/>
              </p:cNvCxnSpPr>
              <p:nvPr/>
            </p:nvCxnSpPr>
            <p:spPr bwMode="auto">
              <a:xfrm>
                <a:off x="3447" y="3566"/>
                <a:ext cx="181" cy="181"/>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1" name="AutoShape 108"/>
              <p:cNvCxnSpPr>
                <a:cxnSpLocks noChangeShapeType="1"/>
                <a:stCxn id="22" idx="2"/>
                <a:endCxn id="23" idx="0"/>
              </p:cNvCxnSpPr>
              <p:nvPr/>
            </p:nvCxnSpPr>
            <p:spPr bwMode="auto">
              <a:xfrm flipH="1">
                <a:off x="3628" y="3566"/>
                <a:ext cx="136" cy="181"/>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2" name="AutoShape 109"/>
              <p:cNvCxnSpPr>
                <a:cxnSpLocks noChangeShapeType="1"/>
                <a:stCxn id="11" idx="2"/>
                <a:endCxn id="17" idx="0"/>
              </p:cNvCxnSpPr>
              <p:nvPr/>
            </p:nvCxnSpPr>
            <p:spPr bwMode="auto">
              <a:xfrm flipH="1">
                <a:off x="4489" y="2272"/>
                <a:ext cx="432" cy="522"/>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3" name="AutoShape 110"/>
              <p:cNvCxnSpPr>
                <a:cxnSpLocks noChangeShapeType="1"/>
                <a:stCxn id="11" idx="2"/>
                <a:endCxn id="18" idx="0"/>
              </p:cNvCxnSpPr>
              <p:nvPr/>
            </p:nvCxnSpPr>
            <p:spPr bwMode="auto">
              <a:xfrm flipH="1">
                <a:off x="4753" y="2272"/>
                <a:ext cx="168" cy="522"/>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4" name="AutoShape 111"/>
              <p:cNvCxnSpPr>
                <a:cxnSpLocks noChangeShapeType="1"/>
                <a:stCxn id="11" idx="2"/>
                <a:endCxn id="19" idx="0"/>
              </p:cNvCxnSpPr>
              <p:nvPr/>
            </p:nvCxnSpPr>
            <p:spPr bwMode="auto">
              <a:xfrm>
                <a:off x="4921" y="2272"/>
                <a:ext cx="97" cy="522"/>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5" name="AutoShape 112"/>
              <p:cNvCxnSpPr>
                <a:cxnSpLocks noChangeShapeType="1"/>
                <a:stCxn id="11" idx="2"/>
                <a:endCxn id="20" idx="0"/>
              </p:cNvCxnSpPr>
              <p:nvPr/>
            </p:nvCxnSpPr>
            <p:spPr bwMode="auto">
              <a:xfrm>
                <a:off x="4921" y="2272"/>
                <a:ext cx="362" cy="522"/>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6" name="AutoShape 113"/>
              <p:cNvCxnSpPr>
                <a:cxnSpLocks noChangeShapeType="1"/>
                <a:stCxn id="17" idx="2"/>
                <a:endCxn id="24" idx="0"/>
              </p:cNvCxnSpPr>
              <p:nvPr/>
            </p:nvCxnSpPr>
            <p:spPr bwMode="auto">
              <a:xfrm>
                <a:off x="4489" y="3067"/>
                <a:ext cx="266" cy="226"/>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7" name="AutoShape 114"/>
              <p:cNvCxnSpPr>
                <a:cxnSpLocks noChangeShapeType="1"/>
                <a:stCxn id="18" idx="2"/>
                <a:endCxn id="24" idx="0"/>
              </p:cNvCxnSpPr>
              <p:nvPr/>
            </p:nvCxnSpPr>
            <p:spPr bwMode="auto">
              <a:xfrm>
                <a:off x="4753" y="3067"/>
                <a:ext cx="2" cy="226"/>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8" name="AutoShape 115"/>
              <p:cNvCxnSpPr>
                <a:cxnSpLocks noChangeShapeType="1"/>
                <a:stCxn id="19" idx="2"/>
                <a:endCxn id="25" idx="0"/>
              </p:cNvCxnSpPr>
              <p:nvPr/>
            </p:nvCxnSpPr>
            <p:spPr bwMode="auto">
              <a:xfrm>
                <a:off x="5018" y="3067"/>
                <a:ext cx="146" cy="226"/>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9" name="AutoShape 116"/>
              <p:cNvCxnSpPr>
                <a:cxnSpLocks noChangeShapeType="1"/>
                <a:stCxn id="20" idx="2"/>
                <a:endCxn id="25" idx="0"/>
              </p:cNvCxnSpPr>
              <p:nvPr/>
            </p:nvCxnSpPr>
            <p:spPr bwMode="auto">
              <a:xfrm flipH="1">
                <a:off x="5164" y="3067"/>
                <a:ext cx="119" cy="226"/>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0" name="AutoShape 117"/>
              <p:cNvCxnSpPr>
                <a:cxnSpLocks noChangeShapeType="1"/>
                <a:stCxn id="19" idx="2"/>
                <a:endCxn id="24" idx="0"/>
              </p:cNvCxnSpPr>
              <p:nvPr/>
            </p:nvCxnSpPr>
            <p:spPr bwMode="auto">
              <a:xfrm flipH="1">
                <a:off x="4755" y="3067"/>
                <a:ext cx="263" cy="226"/>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sp>
          <p:nvSpPr>
            <p:cNvPr id="7" name="Rectangle 118"/>
            <p:cNvSpPr>
              <a:spLocks noChangeArrowheads="1"/>
            </p:cNvSpPr>
            <p:nvPr/>
          </p:nvSpPr>
          <p:spPr bwMode="auto">
            <a:xfrm>
              <a:off x="2699" y="4065"/>
              <a:ext cx="2903" cy="2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8" name="Rectangle 119"/>
            <p:cNvSpPr>
              <a:spLocks noChangeArrowheads="1"/>
            </p:cNvSpPr>
            <p:nvPr/>
          </p:nvSpPr>
          <p:spPr bwMode="auto">
            <a:xfrm>
              <a:off x="2857" y="845"/>
              <a:ext cx="2903" cy="4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270057341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模块的深度、宽度、扇入和扇出小结</a:t>
            </a:r>
          </a:p>
        </p:txBody>
      </p:sp>
      <p:sp>
        <p:nvSpPr>
          <p:cNvPr id="4" name="Rectangle 4"/>
          <p:cNvSpPr>
            <a:spLocks noChangeArrowheads="1"/>
          </p:cNvSpPr>
          <p:nvPr/>
        </p:nvSpPr>
        <p:spPr bwMode="auto">
          <a:xfrm>
            <a:off x="698500" y="1282700"/>
            <a:ext cx="3902075" cy="2211388"/>
          </a:xfrm>
          <a:prstGeom prst="rect">
            <a:avLst/>
          </a:prstGeom>
          <a:noFill/>
          <a:ln w="127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l" eaLnBrk="1" hangingPunct="1">
              <a:lnSpc>
                <a:spcPct val="100000"/>
              </a:lnSpc>
              <a:buClr>
                <a:srgbClr val="FF3300"/>
              </a:buClr>
              <a:buFont typeface="Wingdings" panose="05000000000000000000" pitchFamily="2" charset="2"/>
              <a:buNone/>
            </a:pPr>
            <a:r>
              <a:rPr lang="zh-CN" altLang="en-US" sz="3200" b="0" dirty="0">
                <a:solidFill>
                  <a:srgbClr val="0000FF"/>
                </a:solidFill>
                <a:latin typeface="华文细黑" panose="02010600040101010101" pitchFamily="2" charset="-122"/>
                <a:ea typeface="华文细黑" panose="02010600040101010101" pitchFamily="2" charset="-122"/>
              </a:rPr>
              <a:t>深度</a:t>
            </a:r>
            <a:r>
              <a:rPr lang="zh-CN" altLang="en-US" sz="3300" b="0" dirty="0">
                <a:solidFill>
                  <a:srgbClr val="0000FF"/>
                </a:solidFill>
                <a:latin typeface="华文细黑" panose="02010600040101010101" pitchFamily="2" charset="-122"/>
                <a:ea typeface="华文细黑" panose="02010600040101010101" pitchFamily="2" charset="-122"/>
              </a:rPr>
              <a:t>：</a:t>
            </a:r>
          </a:p>
          <a:p>
            <a:pPr algn="l" eaLnBrk="1" hangingPunct="1">
              <a:lnSpc>
                <a:spcPct val="100000"/>
              </a:lnSpc>
              <a:buClr>
                <a:srgbClr val="FF3300"/>
              </a:buClr>
              <a:buFont typeface="Wingdings" panose="05000000000000000000" pitchFamily="2" charset="2"/>
              <a:buChar char="n"/>
            </a:pPr>
            <a:r>
              <a:rPr lang="zh-CN" altLang="en-US" sz="2900" b="0" dirty="0">
                <a:solidFill>
                  <a:srgbClr val="000066"/>
                </a:solidFill>
                <a:latin typeface="华文细黑" panose="02010600040101010101" pitchFamily="2" charset="-122"/>
                <a:ea typeface="华文细黑" panose="02010600040101010101" pitchFamily="2" charset="-122"/>
              </a:rPr>
              <a:t>程序结构的层次数。</a:t>
            </a:r>
          </a:p>
          <a:p>
            <a:pPr algn="l" eaLnBrk="1" hangingPunct="1">
              <a:lnSpc>
                <a:spcPct val="100000"/>
              </a:lnSpc>
              <a:buClr>
                <a:srgbClr val="FF3300"/>
              </a:buClr>
              <a:buFont typeface="Wingdings" panose="05000000000000000000" pitchFamily="2" charset="2"/>
              <a:buNone/>
            </a:pPr>
            <a:r>
              <a:rPr lang="zh-CN" altLang="en-US" sz="3300" b="0" dirty="0" smtClean="0">
                <a:solidFill>
                  <a:srgbClr val="A50021"/>
                </a:solidFill>
                <a:latin typeface="华文细黑" panose="02010600040101010101" pitchFamily="2" charset="-122"/>
                <a:ea typeface="华文细黑" panose="02010600040101010101" pitchFamily="2" charset="-122"/>
              </a:rPr>
              <a:t>   适当</a:t>
            </a:r>
            <a:endParaRPr lang="zh-CN" altLang="en-US" sz="3300" b="0" dirty="0">
              <a:solidFill>
                <a:srgbClr val="A50021"/>
              </a:solidFill>
              <a:latin typeface="华文细黑" panose="02010600040101010101" pitchFamily="2" charset="-122"/>
              <a:ea typeface="华文细黑" panose="02010600040101010101" pitchFamily="2" charset="-122"/>
            </a:endParaRPr>
          </a:p>
          <a:p>
            <a:pPr algn="l" eaLnBrk="1" hangingPunct="1">
              <a:lnSpc>
                <a:spcPct val="100000"/>
              </a:lnSpc>
              <a:buClr>
                <a:srgbClr val="FF3300"/>
              </a:buClr>
              <a:buFont typeface="Wingdings" panose="05000000000000000000" pitchFamily="2" charset="2"/>
              <a:buNone/>
            </a:pPr>
            <a:endParaRPr lang="zh-CN" altLang="en-US" sz="3300" b="0" dirty="0">
              <a:solidFill>
                <a:srgbClr val="000066"/>
              </a:solidFill>
              <a:latin typeface="华文细黑" panose="02010600040101010101" pitchFamily="2" charset="-122"/>
              <a:ea typeface="华文细黑" panose="02010600040101010101" pitchFamily="2" charset="-122"/>
            </a:endParaRPr>
          </a:p>
          <a:p>
            <a:pPr algn="l" eaLnBrk="1" hangingPunct="1">
              <a:lnSpc>
                <a:spcPct val="100000"/>
              </a:lnSpc>
              <a:buClr>
                <a:srgbClr val="FF3300"/>
              </a:buClr>
              <a:buFont typeface="Wingdings" panose="05000000000000000000" pitchFamily="2" charset="2"/>
              <a:buNone/>
            </a:pPr>
            <a:endParaRPr lang="en-US" altLang="zh-CN" sz="2900" b="0" dirty="0">
              <a:solidFill>
                <a:srgbClr val="000066"/>
              </a:solidFill>
              <a:latin typeface="华文细黑" panose="02010600040101010101" pitchFamily="2" charset="-122"/>
              <a:ea typeface="华文细黑" panose="02010600040101010101" pitchFamily="2" charset="-122"/>
            </a:endParaRPr>
          </a:p>
        </p:txBody>
      </p:sp>
      <p:sp>
        <p:nvSpPr>
          <p:cNvPr id="5" name="Rectangle 5"/>
          <p:cNvSpPr>
            <a:spLocks noChangeArrowheads="1"/>
          </p:cNvSpPr>
          <p:nvPr/>
        </p:nvSpPr>
        <p:spPr bwMode="auto">
          <a:xfrm>
            <a:off x="4648200" y="3568700"/>
            <a:ext cx="3746500" cy="2498725"/>
          </a:xfrm>
          <a:prstGeom prst="rect">
            <a:avLst/>
          </a:prstGeom>
          <a:noFill/>
          <a:ln w="127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l" eaLnBrk="1" hangingPunct="1">
              <a:lnSpc>
                <a:spcPct val="100000"/>
              </a:lnSpc>
              <a:buClr>
                <a:srgbClr val="FF3300"/>
              </a:buClr>
              <a:buFont typeface="Wingdings" panose="05000000000000000000" pitchFamily="2" charset="2"/>
              <a:buNone/>
            </a:pPr>
            <a:r>
              <a:rPr lang="zh-CN" altLang="en-US" sz="3200" b="0" dirty="0">
                <a:solidFill>
                  <a:srgbClr val="0000FF"/>
                </a:solidFill>
                <a:latin typeface="华文细黑" panose="02010600040101010101" pitchFamily="2" charset="-122"/>
                <a:ea typeface="华文细黑" panose="02010600040101010101" pitchFamily="2" charset="-122"/>
              </a:rPr>
              <a:t>扇出</a:t>
            </a:r>
            <a:r>
              <a:rPr lang="zh-CN" altLang="en-US" b="0" dirty="0">
                <a:solidFill>
                  <a:srgbClr val="0000FF"/>
                </a:solidFill>
                <a:latin typeface="华文细黑" panose="02010600040101010101" pitchFamily="2" charset="-122"/>
                <a:ea typeface="华文细黑" panose="02010600040101010101" pitchFamily="2" charset="-122"/>
              </a:rPr>
              <a:t>：</a:t>
            </a:r>
          </a:p>
          <a:p>
            <a:pPr algn="l" eaLnBrk="1" hangingPunct="1">
              <a:lnSpc>
                <a:spcPct val="100000"/>
              </a:lnSpc>
              <a:buClr>
                <a:srgbClr val="FF3300"/>
              </a:buClr>
              <a:buFont typeface="Wingdings" panose="05000000000000000000" pitchFamily="2" charset="2"/>
              <a:buChar char="n"/>
            </a:pPr>
            <a:r>
              <a:rPr lang="zh-CN" altLang="en-US" sz="2900" b="0" dirty="0">
                <a:solidFill>
                  <a:srgbClr val="000066"/>
                </a:solidFill>
                <a:latin typeface="华文细黑" panose="02010600040101010101" pitchFamily="2" charset="-122"/>
                <a:ea typeface="华文细黑" panose="02010600040101010101" pitchFamily="2" charset="-122"/>
              </a:rPr>
              <a:t>表示一个模块直接调用（或控制）的下属模块的个数。</a:t>
            </a:r>
            <a:r>
              <a:rPr lang="zh-CN" altLang="en-US" b="0" dirty="0">
                <a:solidFill>
                  <a:srgbClr val="0000FF"/>
                </a:solidFill>
                <a:latin typeface="华文细黑" panose="02010600040101010101" pitchFamily="2" charset="-122"/>
                <a:ea typeface="华文细黑" panose="02010600040101010101" pitchFamily="2" charset="-122"/>
              </a:rPr>
              <a:t>  </a:t>
            </a:r>
            <a:r>
              <a:rPr lang="zh-CN" altLang="en-US" sz="3300" b="0" dirty="0" smtClean="0">
                <a:solidFill>
                  <a:srgbClr val="A50021"/>
                </a:solidFill>
                <a:latin typeface="华文细黑" panose="02010600040101010101" pitchFamily="2" charset="-122"/>
                <a:ea typeface="华文细黑" panose="02010600040101010101" pitchFamily="2" charset="-122"/>
              </a:rPr>
              <a:t>低</a:t>
            </a:r>
            <a:r>
              <a:rPr lang="zh-CN" altLang="en-US" sz="3300" b="0" dirty="0">
                <a:solidFill>
                  <a:srgbClr val="A50021"/>
                </a:solidFill>
                <a:latin typeface="华文细黑" panose="02010600040101010101" pitchFamily="2" charset="-122"/>
                <a:ea typeface="华文细黑" panose="02010600040101010101" pitchFamily="2" charset="-122"/>
              </a:rPr>
              <a:t>扇出</a:t>
            </a:r>
          </a:p>
        </p:txBody>
      </p:sp>
      <p:sp>
        <p:nvSpPr>
          <p:cNvPr id="6" name="Rectangle 6"/>
          <p:cNvSpPr>
            <a:spLocks noChangeArrowheads="1"/>
          </p:cNvSpPr>
          <p:nvPr/>
        </p:nvSpPr>
        <p:spPr bwMode="auto">
          <a:xfrm>
            <a:off x="698500" y="3568700"/>
            <a:ext cx="3886200" cy="2514600"/>
          </a:xfrm>
          <a:prstGeom prst="rect">
            <a:avLst/>
          </a:prstGeom>
          <a:noFill/>
          <a:ln w="127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l" eaLnBrk="1" hangingPunct="1">
              <a:lnSpc>
                <a:spcPct val="100000"/>
              </a:lnSpc>
              <a:buClr>
                <a:srgbClr val="FF3300"/>
              </a:buClr>
              <a:buFont typeface="Wingdings" panose="05000000000000000000" pitchFamily="2" charset="2"/>
              <a:buNone/>
            </a:pPr>
            <a:r>
              <a:rPr lang="zh-CN" altLang="en-US" sz="3200" b="0" dirty="0">
                <a:solidFill>
                  <a:srgbClr val="0000FF"/>
                </a:solidFill>
                <a:latin typeface="华文细黑" panose="02010600040101010101" pitchFamily="2" charset="-122"/>
                <a:ea typeface="华文细黑" panose="02010600040101010101" pitchFamily="2" charset="-122"/>
              </a:rPr>
              <a:t>宽度：</a:t>
            </a:r>
          </a:p>
          <a:p>
            <a:pPr algn="l" eaLnBrk="1" hangingPunct="1">
              <a:lnSpc>
                <a:spcPct val="100000"/>
              </a:lnSpc>
              <a:buClr>
                <a:srgbClr val="FF3300"/>
              </a:buClr>
              <a:buFont typeface="Wingdings" panose="05000000000000000000" pitchFamily="2" charset="2"/>
              <a:buChar char="n"/>
            </a:pPr>
            <a:r>
              <a:rPr lang="zh-CN" altLang="en-US" sz="2900" b="0" dirty="0">
                <a:solidFill>
                  <a:srgbClr val="000066"/>
                </a:solidFill>
                <a:latin typeface="华文细黑" panose="02010600040101010101" pitchFamily="2" charset="-122"/>
                <a:ea typeface="华文细黑" panose="02010600040101010101" pitchFamily="2" charset="-122"/>
              </a:rPr>
              <a:t>层次结构中同一层模块的最大模块个数。</a:t>
            </a:r>
          </a:p>
          <a:p>
            <a:pPr algn="l" eaLnBrk="1" hangingPunct="1">
              <a:lnSpc>
                <a:spcPct val="100000"/>
              </a:lnSpc>
              <a:buClr>
                <a:srgbClr val="FF3300"/>
              </a:buClr>
              <a:buFont typeface="Wingdings" panose="05000000000000000000" pitchFamily="2" charset="2"/>
              <a:buNone/>
            </a:pPr>
            <a:r>
              <a:rPr lang="zh-CN" altLang="en-US" sz="3300" b="0" dirty="0" smtClean="0">
                <a:solidFill>
                  <a:srgbClr val="A50021"/>
                </a:solidFill>
                <a:latin typeface="华文细黑" panose="02010600040101010101" pitchFamily="2" charset="-122"/>
                <a:ea typeface="华文细黑" panose="02010600040101010101" pitchFamily="2" charset="-122"/>
              </a:rPr>
              <a:t>   适当</a:t>
            </a:r>
            <a:endParaRPr lang="zh-CN" altLang="en-US" sz="3300" b="0" dirty="0">
              <a:solidFill>
                <a:srgbClr val="A50021"/>
              </a:solidFill>
              <a:latin typeface="华文细黑" panose="02010600040101010101" pitchFamily="2" charset="-122"/>
              <a:ea typeface="华文细黑" panose="02010600040101010101" pitchFamily="2" charset="-122"/>
            </a:endParaRPr>
          </a:p>
        </p:txBody>
      </p:sp>
      <p:sp>
        <p:nvSpPr>
          <p:cNvPr id="7" name="Rectangle 7"/>
          <p:cNvSpPr>
            <a:spLocks noChangeArrowheads="1"/>
          </p:cNvSpPr>
          <p:nvPr/>
        </p:nvSpPr>
        <p:spPr bwMode="auto">
          <a:xfrm>
            <a:off x="4673600" y="1282700"/>
            <a:ext cx="3721100" cy="2211388"/>
          </a:xfrm>
          <a:prstGeom prst="rect">
            <a:avLst/>
          </a:prstGeom>
          <a:noFill/>
          <a:ln w="127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l" eaLnBrk="1" hangingPunct="1">
              <a:lnSpc>
                <a:spcPct val="100000"/>
              </a:lnSpc>
              <a:buClr>
                <a:srgbClr val="FF3300"/>
              </a:buClr>
              <a:buFont typeface="Wingdings" panose="05000000000000000000" pitchFamily="2" charset="2"/>
              <a:buNone/>
            </a:pPr>
            <a:r>
              <a:rPr lang="zh-CN" altLang="en-US" sz="3200" b="0" dirty="0">
                <a:solidFill>
                  <a:srgbClr val="0000FF"/>
                </a:solidFill>
                <a:latin typeface="华文细黑" panose="02010600040101010101" pitchFamily="2" charset="-122"/>
                <a:ea typeface="华文细黑" panose="02010600040101010101" pitchFamily="2" charset="-122"/>
              </a:rPr>
              <a:t>扇入：</a:t>
            </a:r>
          </a:p>
          <a:p>
            <a:pPr algn="l" eaLnBrk="1" hangingPunct="1">
              <a:lnSpc>
                <a:spcPct val="100000"/>
              </a:lnSpc>
              <a:buClr>
                <a:srgbClr val="FF3300"/>
              </a:buClr>
              <a:buFont typeface="Wingdings" panose="05000000000000000000" pitchFamily="2" charset="2"/>
              <a:buChar char="n"/>
            </a:pPr>
            <a:r>
              <a:rPr lang="zh-CN" altLang="en-US" sz="2900" b="0" dirty="0">
                <a:solidFill>
                  <a:srgbClr val="000066"/>
                </a:solidFill>
                <a:latin typeface="华文细黑" panose="02010600040101010101" pitchFamily="2" charset="-122"/>
                <a:ea typeface="华文细黑" panose="02010600040101010101" pitchFamily="2" charset="-122"/>
              </a:rPr>
              <a:t>一个模块的直接上级模块的模块。</a:t>
            </a:r>
            <a:endParaRPr lang="zh-CN" altLang="en-US" sz="3200" b="0" dirty="0">
              <a:solidFill>
                <a:srgbClr val="0000FF"/>
              </a:solidFill>
              <a:latin typeface="华文细黑" panose="02010600040101010101" pitchFamily="2" charset="-122"/>
              <a:ea typeface="华文细黑" panose="02010600040101010101" pitchFamily="2" charset="-122"/>
            </a:endParaRPr>
          </a:p>
          <a:p>
            <a:pPr algn="l" eaLnBrk="1" hangingPunct="1">
              <a:lnSpc>
                <a:spcPct val="100000"/>
              </a:lnSpc>
              <a:buClr>
                <a:srgbClr val="FF3300"/>
              </a:buClr>
              <a:buFont typeface="Wingdings" panose="05000000000000000000" pitchFamily="2" charset="2"/>
              <a:buNone/>
            </a:pPr>
            <a:r>
              <a:rPr lang="zh-CN" altLang="en-US" sz="3300" b="0" dirty="0" smtClean="0">
                <a:solidFill>
                  <a:srgbClr val="A50021"/>
                </a:solidFill>
                <a:latin typeface="华文细黑" panose="02010600040101010101" pitchFamily="2" charset="-122"/>
                <a:ea typeface="华文细黑" panose="02010600040101010101" pitchFamily="2" charset="-122"/>
              </a:rPr>
              <a:t>   高</a:t>
            </a:r>
            <a:r>
              <a:rPr lang="zh-CN" altLang="en-US" sz="3300" b="0" dirty="0">
                <a:solidFill>
                  <a:srgbClr val="A50021"/>
                </a:solidFill>
                <a:latin typeface="华文细黑" panose="02010600040101010101" pitchFamily="2" charset="-122"/>
                <a:ea typeface="华文细黑" panose="02010600040101010101" pitchFamily="2" charset="-122"/>
              </a:rPr>
              <a:t>扇入</a:t>
            </a:r>
          </a:p>
        </p:txBody>
      </p:sp>
    </p:spTree>
    <p:extLst>
      <p:ext uri="{BB962C8B-B14F-4D97-AF65-F5344CB8AC3E}">
        <p14:creationId xmlns:p14="http://schemas.microsoft.com/office/powerpoint/2010/main" val="51756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4</a:t>
            </a:r>
            <a:r>
              <a:rPr lang="zh-CN" altLang="en-US" dirty="0"/>
              <a:t>）模块的作用域应该在控制域之内</a:t>
            </a:r>
          </a:p>
        </p:txBody>
      </p:sp>
      <p:grpSp>
        <p:nvGrpSpPr>
          <p:cNvPr id="4" name="Group 8"/>
          <p:cNvGrpSpPr>
            <a:grpSpLocks/>
          </p:cNvGrpSpPr>
          <p:nvPr/>
        </p:nvGrpSpPr>
        <p:grpSpPr bwMode="auto">
          <a:xfrm>
            <a:off x="457200" y="1625600"/>
            <a:ext cx="1800225" cy="1800225"/>
            <a:chOff x="1644" y="5786"/>
            <a:chExt cx="1418" cy="1502"/>
          </a:xfrm>
        </p:grpSpPr>
        <p:sp>
          <p:nvSpPr>
            <p:cNvPr id="5" name="Text Box 9"/>
            <p:cNvSpPr txBox="1">
              <a:spLocks noChangeArrowheads="1"/>
            </p:cNvSpPr>
            <p:nvPr/>
          </p:nvSpPr>
          <p:spPr bwMode="auto">
            <a:xfrm>
              <a:off x="2268" y="5786"/>
              <a:ext cx="454" cy="340"/>
            </a:xfrm>
            <a:prstGeom prst="rect">
              <a:avLst/>
            </a:prstGeom>
            <a:solidFill>
              <a:srgbClr val="FFFFFF"/>
            </a:solidFill>
            <a:ln w="15875">
              <a:solidFill>
                <a:srgbClr val="000000"/>
              </a:solidFill>
              <a:miter lim="800000"/>
              <a:headEnd/>
              <a:tailEnd/>
            </a:ln>
          </p:spPr>
          <p:txBody>
            <a:bodyPr lIns="18000" tIns="7200" rIns="18000" bIns="0"/>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lnSpc>
                  <a:spcPct val="120000"/>
                </a:lnSpc>
                <a:spcBef>
                  <a:spcPct val="0"/>
                </a:spcBef>
                <a:spcAft>
                  <a:spcPct val="0"/>
                </a:spcAft>
              </a:pPr>
              <a:r>
                <a:rPr kumimoji="1" lang="en-US" altLang="zh-CN" sz="2400" b="0">
                  <a:solidFill>
                    <a:srgbClr val="330066"/>
                  </a:solidFill>
                  <a:latin typeface="华文细黑" panose="02010600040101010101" pitchFamily="2" charset="-122"/>
                  <a:ea typeface="华文细黑" panose="02010600040101010101" pitchFamily="2" charset="-122"/>
                </a:rPr>
                <a:t>M</a:t>
              </a:r>
            </a:p>
          </p:txBody>
        </p:sp>
        <p:sp>
          <p:nvSpPr>
            <p:cNvPr id="6" name="Text Box 10"/>
            <p:cNvSpPr txBox="1">
              <a:spLocks noChangeArrowheads="1"/>
            </p:cNvSpPr>
            <p:nvPr/>
          </p:nvSpPr>
          <p:spPr bwMode="auto">
            <a:xfrm>
              <a:off x="1928" y="6381"/>
              <a:ext cx="454" cy="340"/>
            </a:xfrm>
            <a:prstGeom prst="rect">
              <a:avLst/>
            </a:prstGeom>
            <a:solidFill>
              <a:srgbClr val="FFFFFF"/>
            </a:solidFill>
            <a:ln w="15875">
              <a:solidFill>
                <a:srgbClr val="000000"/>
              </a:solidFill>
              <a:miter lim="800000"/>
              <a:headEnd/>
              <a:tailEnd/>
            </a:ln>
          </p:spPr>
          <p:txBody>
            <a:bodyPr lIns="18000" tIns="7200" rIns="18000" bIns="0"/>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lnSpc>
                  <a:spcPct val="120000"/>
                </a:lnSpc>
                <a:spcBef>
                  <a:spcPct val="0"/>
                </a:spcBef>
                <a:spcAft>
                  <a:spcPct val="0"/>
                </a:spcAft>
              </a:pPr>
              <a:r>
                <a:rPr kumimoji="1" lang="en-US" altLang="zh-CN" sz="2400" b="0">
                  <a:solidFill>
                    <a:srgbClr val="330066"/>
                  </a:solidFill>
                  <a:latin typeface="华文细黑" panose="02010600040101010101" pitchFamily="2" charset="-122"/>
                  <a:ea typeface="华文细黑" panose="02010600040101010101" pitchFamily="2" charset="-122"/>
                </a:rPr>
                <a:t>A</a:t>
              </a:r>
            </a:p>
          </p:txBody>
        </p:sp>
        <p:sp>
          <p:nvSpPr>
            <p:cNvPr id="7" name="Text Box 11"/>
            <p:cNvSpPr txBox="1">
              <a:spLocks noChangeArrowheads="1"/>
            </p:cNvSpPr>
            <p:nvPr/>
          </p:nvSpPr>
          <p:spPr bwMode="auto">
            <a:xfrm>
              <a:off x="2608" y="6381"/>
              <a:ext cx="454" cy="340"/>
            </a:xfrm>
            <a:prstGeom prst="rect">
              <a:avLst/>
            </a:prstGeom>
            <a:solidFill>
              <a:srgbClr val="FFFFFF"/>
            </a:solidFill>
            <a:ln w="15875">
              <a:solidFill>
                <a:srgbClr val="000000"/>
              </a:solidFill>
              <a:miter lim="800000"/>
              <a:headEnd/>
              <a:tailEnd/>
            </a:ln>
          </p:spPr>
          <p:txBody>
            <a:bodyPr lIns="18000" tIns="7200" rIns="18000" bIns="0"/>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lnSpc>
                  <a:spcPct val="120000"/>
                </a:lnSpc>
                <a:spcBef>
                  <a:spcPct val="0"/>
                </a:spcBef>
                <a:spcAft>
                  <a:spcPct val="0"/>
                </a:spcAft>
              </a:pPr>
              <a:r>
                <a:rPr kumimoji="1" lang="en-US" altLang="zh-CN" sz="2400" b="0">
                  <a:solidFill>
                    <a:srgbClr val="330066"/>
                  </a:solidFill>
                  <a:latin typeface="华文细黑" panose="02010600040101010101" pitchFamily="2" charset="-122"/>
                  <a:ea typeface="华文细黑" panose="02010600040101010101" pitchFamily="2" charset="-122"/>
                </a:rPr>
                <a:t>C</a:t>
              </a:r>
            </a:p>
          </p:txBody>
        </p:sp>
        <p:sp>
          <p:nvSpPr>
            <p:cNvPr id="8" name="Text Box 12"/>
            <p:cNvSpPr txBox="1">
              <a:spLocks noChangeArrowheads="1"/>
            </p:cNvSpPr>
            <p:nvPr/>
          </p:nvSpPr>
          <p:spPr bwMode="auto">
            <a:xfrm>
              <a:off x="1644" y="6948"/>
              <a:ext cx="454" cy="340"/>
            </a:xfrm>
            <a:prstGeom prst="rect">
              <a:avLst/>
            </a:prstGeom>
            <a:solidFill>
              <a:srgbClr val="FFFFFF"/>
            </a:solidFill>
            <a:ln w="15875">
              <a:solidFill>
                <a:srgbClr val="000000"/>
              </a:solidFill>
              <a:miter lim="800000"/>
              <a:headEnd/>
              <a:tailEnd/>
            </a:ln>
          </p:spPr>
          <p:txBody>
            <a:bodyPr lIns="18000" tIns="7200" rIns="18000" bIns="0"/>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lnSpc>
                  <a:spcPct val="115000"/>
                </a:lnSpc>
                <a:spcBef>
                  <a:spcPct val="0"/>
                </a:spcBef>
                <a:spcAft>
                  <a:spcPct val="0"/>
                </a:spcAft>
              </a:pPr>
              <a:r>
                <a:rPr kumimoji="1" lang="en-US" altLang="zh-CN" sz="2400" b="0">
                  <a:solidFill>
                    <a:srgbClr val="330066"/>
                  </a:solidFill>
                  <a:latin typeface="华文细黑" panose="02010600040101010101" pitchFamily="2" charset="-122"/>
                  <a:ea typeface="华文细黑" panose="02010600040101010101" pitchFamily="2" charset="-122"/>
                </a:rPr>
                <a:t>B</a:t>
              </a:r>
            </a:p>
          </p:txBody>
        </p:sp>
        <p:sp>
          <p:nvSpPr>
            <p:cNvPr id="9" name="Line 13"/>
            <p:cNvSpPr>
              <a:spLocks noChangeShapeType="1"/>
            </p:cNvSpPr>
            <p:nvPr/>
          </p:nvSpPr>
          <p:spPr bwMode="auto">
            <a:xfrm flipH="1">
              <a:off x="2155" y="6126"/>
              <a:ext cx="315" cy="25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tIns="7200"/>
            <a:lstStyle/>
            <a:p>
              <a:pPr algn="ctr" fontAlgn="base">
                <a:lnSpc>
                  <a:spcPct val="90000"/>
                </a:lnSpc>
                <a:spcBef>
                  <a:spcPct val="20000"/>
                </a:spcBef>
                <a:spcAft>
                  <a:spcPct val="0"/>
                </a:spcAft>
                <a:buClr>
                  <a:srgbClr val="CCCC00"/>
                </a:buClr>
                <a:buSzPct val="70000"/>
                <a:buFont typeface="Wingdings" panose="05000000000000000000" pitchFamily="2" charset="2"/>
                <a:buChar char="ü"/>
              </a:pPr>
              <a:endParaRPr lang="zh-CN" altLang="en-US" sz="2500">
                <a:solidFill>
                  <a:srgbClr val="000000"/>
                </a:solidFill>
                <a:latin typeface="华文细黑" panose="02010600040101010101" pitchFamily="2" charset="-122"/>
                <a:ea typeface="华文细黑" panose="02010600040101010101" pitchFamily="2" charset="-122"/>
              </a:endParaRPr>
            </a:p>
          </p:txBody>
        </p:sp>
        <p:sp>
          <p:nvSpPr>
            <p:cNvPr id="10" name="Line 14"/>
            <p:cNvSpPr>
              <a:spLocks noChangeShapeType="1"/>
            </p:cNvSpPr>
            <p:nvPr/>
          </p:nvSpPr>
          <p:spPr bwMode="auto">
            <a:xfrm>
              <a:off x="2523" y="6126"/>
              <a:ext cx="315" cy="25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tIns="7200"/>
            <a:lstStyle/>
            <a:p>
              <a:pPr algn="ctr" fontAlgn="base">
                <a:lnSpc>
                  <a:spcPct val="90000"/>
                </a:lnSpc>
                <a:spcBef>
                  <a:spcPct val="20000"/>
                </a:spcBef>
                <a:spcAft>
                  <a:spcPct val="0"/>
                </a:spcAft>
                <a:buClr>
                  <a:srgbClr val="CCCC00"/>
                </a:buClr>
                <a:buSzPct val="70000"/>
                <a:buFont typeface="Wingdings" panose="05000000000000000000" pitchFamily="2" charset="2"/>
                <a:buChar char="ü"/>
              </a:pPr>
              <a:endParaRPr lang="zh-CN" altLang="en-US" sz="2500">
                <a:solidFill>
                  <a:srgbClr val="000000"/>
                </a:solidFill>
                <a:latin typeface="华文细黑" panose="02010600040101010101" pitchFamily="2" charset="-122"/>
                <a:ea typeface="华文细黑" panose="02010600040101010101" pitchFamily="2" charset="-122"/>
              </a:endParaRPr>
            </a:p>
          </p:txBody>
        </p:sp>
        <p:sp>
          <p:nvSpPr>
            <p:cNvPr id="11" name="Line 15"/>
            <p:cNvSpPr>
              <a:spLocks noChangeShapeType="1"/>
            </p:cNvSpPr>
            <p:nvPr/>
          </p:nvSpPr>
          <p:spPr bwMode="auto">
            <a:xfrm flipH="1">
              <a:off x="1869" y="6721"/>
              <a:ext cx="210" cy="22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tIns="7200"/>
            <a:lstStyle/>
            <a:p>
              <a:pPr algn="ctr" fontAlgn="base">
                <a:lnSpc>
                  <a:spcPct val="90000"/>
                </a:lnSpc>
                <a:spcBef>
                  <a:spcPct val="20000"/>
                </a:spcBef>
                <a:spcAft>
                  <a:spcPct val="0"/>
                </a:spcAft>
                <a:buClr>
                  <a:srgbClr val="CCCC00"/>
                </a:buClr>
                <a:buSzPct val="70000"/>
                <a:buFont typeface="Wingdings" panose="05000000000000000000" pitchFamily="2" charset="2"/>
                <a:buChar char="ü"/>
              </a:pPr>
              <a:endParaRPr lang="zh-CN" altLang="en-US" sz="2500">
                <a:solidFill>
                  <a:srgbClr val="000000"/>
                </a:solidFill>
                <a:latin typeface="华文细黑" panose="02010600040101010101" pitchFamily="2" charset="-122"/>
                <a:ea typeface="华文细黑" panose="02010600040101010101" pitchFamily="2" charset="-122"/>
              </a:endParaRPr>
            </a:p>
          </p:txBody>
        </p:sp>
      </p:grpSp>
      <p:sp>
        <p:nvSpPr>
          <p:cNvPr id="12" name="Text Box 16"/>
          <p:cNvSpPr txBox="1">
            <a:spLocks noChangeArrowheads="1"/>
          </p:cNvSpPr>
          <p:nvPr/>
        </p:nvSpPr>
        <p:spPr bwMode="auto">
          <a:xfrm>
            <a:off x="2667000" y="1701800"/>
            <a:ext cx="5969000" cy="437043"/>
          </a:xfrm>
          <a:prstGeom prst="rect">
            <a:avLst/>
          </a:prstGeom>
          <a:noFill/>
          <a:ln w="2540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eaLnBrk="1" fontAlgn="base" hangingPunct="1">
              <a:lnSpc>
                <a:spcPct val="80000"/>
              </a:lnSpc>
              <a:spcBef>
                <a:spcPct val="0"/>
              </a:spcBef>
              <a:spcAft>
                <a:spcPct val="0"/>
              </a:spcAft>
            </a:pPr>
            <a:r>
              <a:rPr kumimoji="1" lang="en-US" altLang="zh-CN" sz="2800" b="0" dirty="0">
                <a:solidFill>
                  <a:srgbClr val="000066"/>
                </a:solidFill>
                <a:latin typeface="华文细黑" panose="02010600040101010101" pitchFamily="2" charset="-122"/>
                <a:ea typeface="华文细黑" panose="02010600040101010101" pitchFamily="2" charset="-122"/>
              </a:rPr>
              <a:t>M</a:t>
            </a:r>
            <a:r>
              <a:rPr kumimoji="1" lang="zh-CN" altLang="en-US" sz="2800" b="0" dirty="0">
                <a:solidFill>
                  <a:srgbClr val="000066"/>
                </a:solidFill>
                <a:latin typeface="华文细黑" panose="02010600040101010101" pitchFamily="2" charset="-122"/>
                <a:ea typeface="华文细黑" panose="02010600040101010101" pitchFamily="2" charset="-122"/>
              </a:rPr>
              <a:t>的控制域为 </a:t>
            </a:r>
            <a:r>
              <a:rPr kumimoji="1" lang="en-US" altLang="zh-CN" sz="2800" b="0" dirty="0">
                <a:solidFill>
                  <a:srgbClr val="000066"/>
                </a:solidFill>
                <a:latin typeface="华文细黑" panose="02010600040101010101" pitchFamily="2" charset="-122"/>
                <a:ea typeface="华文细黑" panose="02010600040101010101" pitchFamily="2" charset="-122"/>
              </a:rPr>
              <a:t>{ M</a:t>
            </a:r>
            <a:r>
              <a:rPr kumimoji="1" lang="zh-CN" altLang="en-US" sz="2800" b="0" dirty="0">
                <a:solidFill>
                  <a:srgbClr val="000066"/>
                </a:solidFill>
                <a:latin typeface="华文细黑" panose="02010600040101010101" pitchFamily="2" charset="-122"/>
                <a:ea typeface="华文细黑" panose="02010600040101010101" pitchFamily="2" charset="-122"/>
              </a:rPr>
              <a:t>，</a:t>
            </a:r>
            <a:r>
              <a:rPr kumimoji="1" lang="en-US" altLang="zh-CN" sz="2800" b="0" dirty="0">
                <a:solidFill>
                  <a:srgbClr val="000066"/>
                </a:solidFill>
                <a:latin typeface="华文细黑" panose="02010600040101010101" pitchFamily="2" charset="-122"/>
                <a:ea typeface="华文细黑" panose="02010600040101010101" pitchFamily="2" charset="-122"/>
              </a:rPr>
              <a:t>A</a:t>
            </a:r>
            <a:r>
              <a:rPr kumimoji="1" lang="zh-CN" altLang="en-US" sz="2800" b="0" dirty="0">
                <a:solidFill>
                  <a:srgbClr val="000066"/>
                </a:solidFill>
                <a:latin typeface="华文细黑" panose="02010600040101010101" pitchFamily="2" charset="-122"/>
                <a:ea typeface="华文细黑" panose="02010600040101010101" pitchFamily="2" charset="-122"/>
              </a:rPr>
              <a:t>，</a:t>
            </a:r>
            <a:r>
              <a:rPr kumimoji="1" lang="en-US" altLang="zh-CN" sz="2800" b="0" dirty="0">
                <a:solidFill>
                  <a:srgbClr val="000066"/>
                </a:solidFill>
                <a:latin typeface="华文细黑" panose="02010600040101010101" pitchFamily="2" charset="-122"/>
                <a:ea typeface="华文细黑" panose="02010600040101010101" pitchFamily="2" charset="-122"/>
              </a:rPr>
              <a:t>B</a:t>
            </a:r>
            <a:r>
              <a:rPr kumimoji="1" lang="zh-CN" altLang="en-US" sz="2800" b="0" dirty="0">
                <a:solidFill>
                  <a:srgbClr val="000066"/>
                </a:solidFill>
                <a:latin typeface="华文细黑" panose="02010600040101010101" pitchFamily="2" charset="-122"/>
                <a:ea typeface="华文细黑" panose="02010600040101010101" pitchFamily="2" charset="-122"/>
              </a:rPr>
              <a:t>，</a:t>
            </a:r>
            <a:r>
              <a:rPr kumimoji="1" lang="en-US" altLang="zh-CN" sz="2800" b="0" dirty="0">
                <a:solidFill>
                  <a:srgbClr val="000066"/>
                </a:solidFill>
                <a:latin typeface="华文细黑" panose="02010600040101010101" pitchFamily="2" charset="-122"/>
                <a:ea typeface="华文细黑" panose="02010600040101010101" pitchFamily="2" charset="-122"/>
              </a:rPr>
              <a:t>C }</a:t>
            </a:r>
          </a:p>
        </p:txBody>
      </p:sp>
      <p:sp>
        <p:nvSpPr>
          <p:cNvPr id="13" name="Rectangle 17"/>
          <p:cNvSpPr>
            <a:spLocks noChangeArrowheads="1"/>
          </p:cNvSpPr>
          <p:nvPr/>
        </p:nvSpPr>
        <p:spPr bwMode="auto">
          <a:xfrm>
            <a:off x="2438400" y="2311400"/>
            <a:ext cx="6705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342900" marR="0" lvl="0" indent="-342900" defTabSz="914400" eaLnBrk="1" fontAlgn="base" latinLnBrk="0" hangingPunct="1">
              <a:lnSpc>
                <a:spcPct val="100000"/>
              </a:lnSpc>
              <a:spcBef>
                <a:spcPct val="20000"/>
              </a:spcBef>
              <a:spcAft>
                <a:spcPct val="0"/>
              </a:spcAft>
              <a:buClr>
                <a:srgbClr val="FF3300"/>
              </a:buClr>
              <a:buSzPct val="70000"/>
              <a:buFont typeface="Wingdings" panose="05000000000000000000" pitchFamily="2" charset="2"/>
              <a:buChar char="n"/>
              <a:tabLst/>
              <a:defRPr/>
            </a:pPr>
            <a:r>
              <a:rPr kumimoji="0" lang="zh-CN" altLang="en-US" sz="28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一个模块的</a:t>
            </a:r>
            <a:r>
              <a:rPr kumimoji="0" lang="zh-CN" altLang="en-US" sz="2800" b="0" i="0" u="none" strike="noStrike" kern="0" cap="none" spc="0" normalizeH="0" baseline="0" noProof="0" dirty="0">
                <a:ln>
                  <a:noFill/>
                </a:ln>
                <a:solidFill>
                  <a:srgbClr val="A50021"/>
                </a:solidFill>
                <a:effectLst/>
                <a:uLnTx/>
                <a:uFillTx/>
                <a:latin typeface="华文细黑" panose="02010600040101010101" pitchFamily="2" charset="-122"/>
                <a:ea typeface="华文细黑" panose="02010600040101010101" pitchFamily="2" charset="-122"/>
              </a:rPr>
              <a:t>控制域</a:t>
            </a:r>
            <a:r>
              <a:rPr kumimoji="0" lang="en-US" altLang="zh-CN" sz="2800" b="0" i="0" u="none" strike="noStrike" kern="0" cap="none" spc="0" normalizeH="0" baseline="0" noProof="0" dirty="0">
                <a:ln>
                  <a:noFill/>
                </a:ln>
                <a:solidFill>
                  <a:srgbClr val="A50021"/>
                </a:solidFill>
                <a:effectLst/>
                <a:uLnTx/>
                <a:uFillTx/>
                <a:latin typeface="华文细黑" panose="02010600040101010101" pitchFamily="2" charset="-122"/>
                <a:ea typeface="华文细黑" panose="02010600040101010101" pitchFamily="2" charset="-122"/>
              </a:rPr>
              <a:t>,</a:t>
            </a:r>
            <a:r>
              <a:rPr kumimoji="0" lang="zh-CN" altLang="en-US" sz="28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等于模块本身加上其下级模块</a:t>
            </a:r>
            <a:r>
              <a:rPr kumimoji="0" lang="en-US" altLang="zh-CN" sz="28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a:t>
            </a:r>
            <a:r>
              <a:rPr kumimoji="0" lang="zh-CN" altLang="en-US" sz="28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即可供它调用的模块。</a:t>
            </a:r>
            <a:endParaRPr kumimoji="0" lang="zh-CN" altLang="en-US" sz="3000" b="0" i="0" u="none" strike="noStrike" kern="0" cap="none" spc="0" normalizeH="0" baseline="0" noProof="0" dirty="0">
              <a:ln>
                <a:noFill/>
              </a:ln>
              <a:solidFill>
                <a:srgbClr val="FF3300"/>
              </a:solidFill>
              <a:effectLst/>
              <a:uLnTx/>
              <a:uFillTx/>
              <a:latin typeface="华文细黑" panose="02010600040101010101" pitchFamily="2" charset="-122"/>
              <a:ea typeface="华文细黑" panose="02010600040101010101" pitchFamily="2" charset="-122"/>
            </a:endParaRPr>
          </a:p>
        </p:txBody>
      </p:sp>
      <p:sp>
        <p:nvSpPr>
          <p:cNvPr id="14" name="Rectangle 18"/>
          <p:cNvSpPr>
            <a:spLocks noChangeArrowheads="1"/>
          </p:cNvSpPr>
          <p:nvPr/>
        </p:nvSpPr>
        <p:spPr bwMode="auto">
          <a:xfrm>
            <a:off x="1079500" y="3363913"/>
            <a:ext cx="78359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342900" marR="0" lvl="0" indent="-342900" defTabSz="914400" eaLnBrk="1" fontAlgn="base" latinLnBrk="0" hangingPunct="1">
              <a:lnSpc>
                <a:spcPct val="100000"/>
              </a:lnSpc>
              <a:spcBef>
                <a:spcPct val="20000"/>
              </a:spcBef>
              <a:spcAft>
                <a:spcPct val="0"/>
              </a:spcAft>
              <a:buClr>
                <a:srgbClr val="FF3300"/>
              </a:buClr>
              <a:buSzPct val="70000"/>
              <a:buFont typeface="Wingdings" panose="05000000000000000000" pitchFamily="2" charset="2"/>
              <a:buChar char="n"/>
              <a:tabLst/>
              <a:defRPr/>
            </a:pPr>
            <a:r>
              <a:rPr kumimoji="0" lang="zh-CN" altLang="en-US" sz="28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一个模块的</a:t>
            </a:r>
            <a:r>
              <a:rPr kumimoji="0" lang="zh-CN" altLang="en-US" sz="2800" b="0" i="0" u="none" strike="noStrike" kern="0" cap="none" spc="0" normalizeH="0" baseline="0" noProof="0">
                <a:ln>
                  <a:noFill/>
                </a:ln>
                <a:solidFill>
                  <a:srgbClr val="A50021"/>
                </a:solidFill>
                <a:effectLst/>
                <a:uLnTx/>
                <a:uFillTx/>
                <a:latin typeface="华文细黑" panose="02010600040101010101" pitchFamily="2" charset="-122"/>
                <a:ea typeface="华文细黑" panose="02010600040101010101" pitchFamily="2" charset="-122"/>
              </a:rPr>
              <a:t>作用域</a:t>
            </a:r>
            <a:r>
              <a:rPr kumimoji="0" lang="zh-CN" altLang="en-US" sz="28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，是受这个模块中的判定</a:t>
            </a:r>
            <a:r>
              <a:rPr kumimoji="0" lang="en-US" altLang="zh-CN" sz="28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(Decision)</a:t>
            </a:r>
            <a:r>
              <a:rPr kumimoji="0" lang="zh-CN" altLang="en-US" sz="28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所影响的模块。</a:t>
            </a:r>
          </a:p>
        </p:txBody>
      </p:sp>
      <p:sp>
        <p:nvSpPr>
          <p:cNvPr id="15" name="Rectangle 19"/>
          <p:cNvSpPr>
            <a:spLocks noChangeArrowheads="1"/>
          </p:cNvSpPr>
          <p:nvPr/>
        </p:nvSpPr>
        <p:spPr bwMode="auto">
          <a:xfrm>
            <a:off x="762000" y="4521200"/>
            <a:ext cx="8064500" cy="155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500" b="1">
                <a:solidFill>
                  <a:schemeClr val="tx1"/>
                </a:solidFill>
                <a:latin typeface="楷体" panose="02010609060101010101" pitchFamily="49" charset="-122"/>
                <a:ea typeface="楷体" panose="02010609060101010101" pitchFamily="49" charset="-122"/>
              </a:defRPr>
            </a:lvl1pPr>
            <a:lvl2pPr marL="692150" indent="-347663"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eaLnBrk="1" fontAlgn="base" hangingPunct="1">
              <a:spcBef>
                <a:spcPct val="20000"/>
              </a:spcBef>
              <a:spcAft>
                <a:spcPct val="0"/>
              </a:spcAft>
              <a:buClr>
                <a:srgbClr val="FF3300"/>
              </a:buClr>
              <a:buSzPct val="70000"/>
              <a:buFont typeface="Wingdings" panose="05000000000000000000" pitchFamily="2" charset="2"/>
              <a:buChar char="n"/>
            </a:pPr>
            <a:r>
              <a:rPr lang="zh-CN" altLang="en-US" sz="2800" b="0">
                <a:solidFill>
                  <a:srgbClr val="9900FF"/>
                </a:solidFill>
                <a:latin typeface="华文细黑" panose="02010600040101010101" pitchFamily="2" charset="-122"/>
                <a:ea typeface="华文细黑" panose="02010600040101010101" pitchFamily="2" charset="-122"/>
              </a:rPr>
              <a:t>规则：</a:t>
            </a:r>
          </a:p>
          <a:p>
            <a:pPr lvl="1" eaLnBrk="1" fontAlgn="base" hangingPunct="1">
              <a:spcBef>
                <a:spcPct val="20000"/>
              </a:spcBef>
              <a:spcAft>
                <a:spcPct val="0"/>
              </a:spcAft>
              <a:buClr>
                <a:srgbClr val="669999"/>
              </a:buClr>
              <a:buSzPct val="70000"/>
              <a:buFont typeface="Wingdings" panose="05000000000000000000" pitchFamily="2" charset="2"/>
              <a:buChar char="Ø"/>
            </a:pPr>
            <a:r>
              <a:rPr lang="zh-CN" altLang="en-US" sz="2800" b="0">
                <a:solidFill>
                  <a:srgbClr val="9900FF"/>
                </a:solidFill>
                <a:latin typeface="华文细黑" panose="02010600040101010101" pitchFamily="2" charset="-122"/>
                <a:ea typeface="华文细黑" panose="02010600040101010101" pitchFamily="2" charset="-122"/>
              </a:rPr>
              <a:t>模块的作用范围保持在该模块的控制范围内；</a:t>
            </a:r>
          </a:p>
          <a:p>
            <a:pPr lvl="1" eaLnBrk="1" fontAlgn="base" hangingPunct="1">
              <a:spcBef>
                <a:spcPct val="20000"/>
              </a:spcBef>
              <a:spcAft>
                <a:spcPct val="0"/>
              </a:spcAft>
              <a:buClr>
                <a:srgbClr val="669999"/>
              </a:buClr>
              <a:buSzPct val="70000"/>
              <a:buFont typeface="Wingdings" panose="05000000000000000000" pitchFamily="2" charset="2"/>
              <a:buChar char="Ø"/>
            </a:pPr>
            <a:r>
              <a:rPr lang="zh-CN" altLang="en-US" sz="2800" b="0">
                <a:solidFill>
                  <a:srgbClr val="9900FF"/>
                </a:solidFill>
                <a:latin typeface="华文细黑" panose="02010600040101010101" pitchFamily="2" charset="-122"/>
                <a:ea typeface="华文细黑" panose="02010600040101010101" pitchFamily="2" charset="-122"/>
              </a:rPr>
              <a:t>判定的位置离受它控制的模块越近越好。</a:t>
            </a:r>
          </a:p>
        </p:txBody>
      </p:sp>
    </p:spTree>
    <p:extLst>
      <p:ext uri="{BB962C8B-B14F-4D97-AF65-F5344CB8AC3E}">
        <p14:creationId xmlns:p14="http://schemas.microsoft.com/office/powerpoint/2010/main" val="251924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blinds(horizontal)">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1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模块的作用域应该在控制域之内示例</a:t>
            </a:r>
          </a:p>
        </p:txBody>
      </p:sp>
      <p:sp>
        <p:nvSpPr>
          <p:cNvPr id="4" name="Rectangle 4"/>
          <p:cNvSpPr txBox="1">
            <a:spLocks noChangeArrowheads="1"/>
          </p:cNvSpPr>
          <p:nvPr/>
        </p:nvSpPr>
        <p:spPr bwMode="auto">
          <a:xfrm>
            <a:off x="3898900" y="1536700"/>
            <a:ext cx="4800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FF3300"/>
              </a:buClr>
              <a:buSzPct val="70000"/>
              <a:buFont typeface="Wingdings" panose="05000000000000000000" pitchFamily="2" charset="2"/>
              <a:buChar char="n"/>
              <a:defRPr sz="2800" b="1">
                <a:solidFill>
                  <a:srgbClr val="FF3300"/>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Ø"/>
              <a:defRPr sz="2400">
                <a:solidFill>
                  <a:srgbClr val="0000FF"/>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ü"/>
              <a:defRPr sz="20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18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18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1800">
                <a:solidFill>
                  <a:schemeClr val="tx1"/>
                </a:solidFill>
                <a:latin typeface="+mn-lt"/>
                <a:ea typeface="+mn-ea"/>
              </a:defRPr>
            </a:lvl9pPr>
          </a:lstStyle>
          <a:p>
            <a:pPr eaLnBrk="1" hangingPunct="1"/>
            <a:r>
              <a:rPr lang="zh-CN" altLang="en-US" sz="2500" b="0" kern="0" dirty="0">
                <a:solidFill>
                  <a:srgbClr val="FF0000"/>
                </a:solidFill>
                <a:latin typeface="华文细黑" panose="02010600040101010101" pitchFamily="2" charset="-122"/>
                <a:ea typeface="华文细黑" panose="02010600040101010101" pitchFamily="2" charset="-122"/>
              </a:rPr>
              <a:t>若</a:t>
            </a:r>
            <a:r>
              <a:rPr lang="en-US" altLang="zh-CN" sz="2500" b="0" kern="0" dirty="0">
                <a:solidFill>
                  <a:srgbClr val="FF0000"/>
                </a:solidFill>
                <a:latin typeface="华文细黑" panose="02010600040101010101" pitchFamily="2" charset="-122"/>
                <a:ea typeface="华文细黑" panose="02010600040101010101" pitchFamily="2" charset="-122"/>
              </a:rPr>
              <a:t>M</a:t>
            </a:r>
            <a:r>
              <a:rPr lang="zh-CN" altLang="en-US" sz="2500" b="0" kern="0" dirty="0">
                <a:solidFill>
                  <a:srgbClr val="FF0000"/>
                </a:solidFill>
                <a:latin typeface="华文细黑" panose="02010600040101010101" pitchFamily="2" charset="-122"/>
                <a:ea typeface="华文细黑" panose="02010600040101010101" pitchFamily="2" charset="-122"/>
              </a:rPr>
              <a:t>中有判定，影响到</a:t>
            </a:r>
            <a:r>
              <a:rPr lang="en-US" altLang="zh-CN" sz="2500" b="0" kern="0" dirty="0">
                <a:solidFill>
                  <a:srgbClr val="FF0000"/>
                </a:solidFill>
                <a:latin typeface="华文细黑" panose="02010600040101010101" pitchFamily="2" charset="-122"/>
                <a:ea typeface="华文细黑" panose="02010600040101010101" pitchFamily="2" charset="-122"/>
              </a:rPr>
              <a:t>B</a:t>
            </a:r>
            <a:r>
              <a:rPr lang="zh-CN" altLang="en-US" sz="2500" b="0" kern="0" dirty="0">
                <a:solidFill>
                  <a:srgbClr val="FF0000"/>
                </a:solidFill>
                <a:latin typeface="华文细黑" panose="02010600040101010101" pitchFamily="2" charset="-122"/>
                <a:ea typeface="华文细黑" panose="02010600040101010101" pitchFamily="2" charset="-122"/>
              </a:rPr>
              <a:t>和</a:t>
            </a:r>
            <a:r>
              <a:rPr lang="en-US" altLang="zh-CN" sz="2500" b="0" kern="0" dirty="0">
                <a:solidFill>
                  <a:srgbClr val="FF0000"/>
                </a:solidFill>
                <a:latin typeface="华文细黑" panose="02010600040101010101" pitchFamily="2" charset="-122"/>
                <a:ea typeface="华文细黑" panose="02010600040101010101" pitchFamily="2" charset="-122"/>
              </a:rPr>
              <a:t>F…</a:t>
            </a:r>
          </a:p>
          <a:p>
            <a:pPr lvl="1" eaLnBrk="1" hangingPunct="1"/>
            <a:r>
              <a:rPr lang="zh-CN" altLang="en-US" kern="0" dirty="0">
                <a:latin typeface="华文细黑" panose="02010600040101010101" pitchFamily="2" charset="-122"/>
                <a:ea typeface="华文细黑" panose="02010600040101010101" pitchFamily="2" charset="-122"/>
              </a:rPr>
              <a:t>可用。但不好，判定在模块层次中的位置太高</a:t>
            </a:r>
          </a:p>
          <a:p>
            <a:pPr eaLnBrk="1" hangingPunct="1"/>
            <a:r>
              <a:rPr lang="zh-CN" altLang="en-US" sz="2500" b="0" kern="0" dirty="0">
                <a:solidFill>
                  <a:srgbClr val="FF0000"/>
                </a:solidFill>
                <a:latin typeface="华文细黑" panose="02010600040101010101" pitchFamily="2" charset="-122"/>
                <a:ea typeface="华文细黑" panose="02010600040101010101" pitchFamily="2" charset="-122"/>
              </a:rPr>
              <a:t>若</a:t>
            </a:r>
            <a:r>
              <a:rPr lang="en-US" altLang="zh-CN" sz="2500" b="0" kern="0" dirty="0">
                <a:solidFill>
                  <a:srgbClr val="FF0000"/>
                </a:solidFill>
                <a:latin typeface="华文细黑" panose="02010600040101010101" pitchFamily="2" charset="-122"/>
                <a:ea typeface="华文细黑" panose="02010600040101010101" pitchFamily="2" charset="-122"/>
              </a:rPr>
              <a:t>A</a:t>
            </a:r>
            <a:r>
              <a:rPr lang="zh-CN" altLang="en-US" sz="2500" b="0" kern="0" dirty="0">
                <a:solidFill>
                  <a:srgbClr val="FF0000"/>
                </a:solidFill>
                <a:latin typeface="华文细黑" panose="02010600040101010101" pitchFamily="2" charset="-122"/>
                <a:ea typeface="华文细黑" panose="02010600040101010101" pitchFamily="2" charset="-122"/>
              </a:rPr>
              <a:t>中有判定，影响到</a:t>
            </a:r>
            <a:r>
              <a:rPr lang="en-US" altLang="zh-CN" sz="2500" b="0" kern="0" dirty="0">
                <a:solidFill>
                  <a:srgbClr val="FF0000"/>
                </a:solidFill>
                <a:latin typeface="华文细黑" panose="02010600040101010101" pitchFamily="2" charset="-122"/>
                <a:ea typeface="华文细黑" panose="02010600040101010101" pitchFamily="2" charset="-122"/>
              </a:rPr>
              <a:t>B</a:t>
            </a:r>
            <a:r>
              <a:rPr lang="zh-CN" altLang="en-US" sz="2500" b="0" kern="0" dirty="0">
                <a:solidFill>
                  <a:srgbClr val="FF0000"/>
                </a:solidFill>
                <a:latin typeface="华文细黑" panose="02010600040101010101" pitchFamily="2" charset="-122"/>
                <a:ea typeface="华文细黑" panose="02010600040101010101" pitchFamily="2" charset="-122"/>
              </a:rPr>
              <a:t>和</a:t>
            </a:r>
            <a:r>
              <a:rPr lang="en-US" altLang="zh-CN" sz="2500" b="0" kern="0" dirty="0">
                <a:solidFill>
                  <a:srgbClr val="FF0000"/>
                </a:solidFill>
                <a:latin typeface="华文细黑" panose="02010600040101010101" pitchFamily="2" charset="-122"/>
                <a:ea typeface="华文细黑" panose="02010600040101010101" pitchFamily="2" charset="-122"/>
              </a:rPr>
              <a:t>F…</a:t>
            </a:r>
          </a:p>
          <a:p>
            <a:pPr lvl="1" eaLnBrk="1" hangingPunct="1"/>
            <a:r>
              <a:rPr lang="zh-CN" altLang="en-US" kern="0" dirty="0">
                <a:latin typeface="华文细黑" panose="02010600040101010101" pitchFamily="2" charset="-122"/>
                <a:ea typeface="华文细黑" panose="02010600040101010101" pitchFamily="2" charset="-122"/>
              </a:rPr>
              <a:t>较好：控制范围包含了作用范围，距离也尚可</a:t>
            </a:r>
          </a:p>
          <a:p>
            <a:pPr eaLnBrk="1" hangingPunct="1"/>
            <a:r>
              <a:rPr lang="zh-CN" altLang="en-US" sz="2500" b="0" kern="0" dirty="0">
                <a:solidFill>
                  <a:srgbClr val="FF0000"/>
                </a:solidFill>
                <a:latin typeface="华文细黑" panose="02010600040101010101" pitchFamily="2" charset="-122"/>
                <a:ea typeface="华文细黑" panose="02010600040101010101" pitchFamily="2" charset="-122"/>
              </a:rPr>
              <a:t>若</a:t>
            </a:r>
            <a:r>
              <a:rPr lang="en-US" altLang="zh-CN" sz="2500" b="0" kern="0" dirty="0">
                <a:solidFill>
                  <a:srgbClr val="FF0000"/>
                </a:solidFill>
                <a:latin typeface="华文细黑" panose="02010600040101010101" pitchFamily="2" charset="-122"/>
                <a:ea typeface="华文细黑" panose="02010600040101010101" pitchFamily="2" charset="-122"/>
              </a:rPr>
              <a:t>C</a:t>
            </a:r>
            <a:r>
              <a:rPr lang="zh-CN" altLang="en-US" sz="2500" b="0" kern="0" dirty="0">
                <a:solidFill>
                  <a:srgbClr val="FF0000"/>
                </a:solidFill>
                <a:latin typeface="华文细黑" panose="02010600040101010101" pitchFamily="2" charset="-122"/>
                <a:ea typeface="华文细黑" panose="02010600040101010101" pitchFamily="2" charset="-122"/>
              </a:rPr>
              <a:t>中有判定，影响到</a:t>
            </a:r>
            <a:r>
              <a:rPr lang="en-US" altLang="zh-CN" sz="2500" b="0" kern="0" dirty="0">
                <a:solidFill>
                  <a:srgbClr val="FF0000"/>
                </a:solidFill>
                <a:latin typeface="华文细黑" panose="02010600040101010101" pitchFamily="2" charset="-122"/>
                <a:ea typeface="华文细黑" panose="02010600040101010101" pitchFamily="2" charset="-122"/>
              </a:rPr>
              <a:t>D</a:t>
            </a:r>
            <a:r>
              <a:rPr lang="zh-CN" altLang="en-US" sz="2500" b="0" kern="0" dirty="0">
                <a:solidFill>
                  <a:srgbClr val="FF0000"/>
                </a:solidFill>
                <a:latin typeface="华文细黑" panose="02010600040101010101" pitchFamily="2" charset="-122"/>
                <a:ea typeface="华文细黑" panose="02010600040101010101" pitchFamily="2" charset="-122"/>
              </a:rPr>
              <a:t>和</a:t>
            </a:r>
            <a:r>
              <a:rPr lang="en-US" altLang="zh-CN" sz="2500" b="0" kern="0" dirty="0">
                <a:solidFill>
                  <a:srgbClr val="FF0000"/>
                </a:solidFill>
                <a:latin typeface="华文细黑" panose="02010600040101010101" pitchFamily="2" charset="-122"/>
                <a:ea typeface="华文细黑" panose="02010600040101010101" pitchFamily="2" charset="-122"/>
              </a:rPr>
              <a:t>F…</a:t>
            </a:r>
          </a:p>
          <a:p>
            <a:pPr lvl="1" eaLnBrk="1" hangingPunct="1"/>
            <a:r>
              <a:rPr lang="zh-CN" altLang="en-US" kern="0" dirty="0">
                <a:latin typeface="华文细黑" panose="02010600040101010101" pitchFamily="2" charset="-122"/>
                <a:ea typeface="华文细黑" panose="02010600040101010101" pitchFamily="2" charset="-122"/>
              </a:rPr>
              <a:t>理想的设计</a:t>
            </a:r>
            <a:endParaRPr lang="en-US" altLang="zh-CN" kern="0" dirty="0">
              <a:latin typeface="华文细黑" panose="02010600040101010101" pitchFamily="2" charset="-122"/>
              <a:ea typeface="华文细黑" panose="02010600040101010101" pitchFamily="2" charset="-122"/>
            </a:endParaRPr>
          </a:p>
          <a:p>
            <a:pPr eaLnBrk="1" hangingPunct="1"/>
            <a:r>
              <a:rPr lang="zh-CN" altLang="en-US" sz="2500" b="0" kern="0" dirty="0">
                <a:solidFill>
                  <a:srgbClr val="FF0000"/>
                </a:solidFill>
                <a:latin typeface="华文细黑" panose="02010600040101010101" pitchFamily="2" charset="-122"/>
                <a:ea typeface="华文细黑" panose="02010600040101010101" pitchFamily="2" charset="-122"/>
              </a:rPr>
              <a:t>若</a:t>
            </a:r>
            <a:r>
              <a:rPr lang="en-US" altLang="zh-CN" sz="2500" b="0" kern="0" dirty="0">
                <a:solidFill>
                  <a:srgbClr val="FF0000"/>
                </a:solidFill>
                <a:latin typeface="华文细黑" panose="02010600040101010101" pitchFamily="2" charset="-122"/>
                <a:ea typeface="华文细黑" panose="02010600040101010101" pitchFamily="2" charset="-122"/>
              </a:rPr>
              <a:t>F</a:t>
            </a:r>
            <a:r>
              <a:rPr lang="zh-CN" altLang="en-US" sz="2500" b="0" kern="0" dirty="0">
                <a:solidFill>
                  <a:srgbClr val="FF0000"/>
                </a:solidFill>
                <a:latin typeface="华文细黑" panose="02010600040101010101" pitchFamily="2" charset="-122"/>
                <a:ea typeface="华文细黑" panose="02010600040101010101" pitchFamily="2" charset="-122"/>
              </a:rPr>
              <a:t>中有判定，影响到</a:t>
            </a:r>
            <a:r>
              <a:rPr lang="en-US" altLang="zh-CN" sz="2500" b="0" kern="0" dirty="0">
                <a:solidFill>
                  <a:srgbClr val="FF0000"/>
                </a:solidFill>
                <a:latin typeface="华文细黑" panose="02010600040101010101" pitchFamily="2" charset="-122"/>
                <a:ea typeface="华文细黑" panose="02010600040101010101" pitchFamily="2" charset="-122"/>
              </a:rPr>
              <a:t>B…</a:t>
            </a:r>
          </a:p>
          <a:p>
            <a:pPr lvl="1" eaLnBrk="1" hangingPunct="1">
              <a:buClr>
                <a:srgbClr val="669999"/>
              </a:buClr>
            </a:pPr>
            <a:r>
              <a:rPr lang="zh-CN" altLang="en-US" kern="0" dirty="0">
                <a:latin typeface="华文细黑" panose="02010600040101010101" pitchFamily="2" charset="-122"/>
                <a:ea typeface="华文细黑" panose="02010600040101010101" pitchFamily="2" charset="-122"/>
              </a:rPr>
              <a:t>不好，使模块出现控制耦合</a:t>
            </a:r>
            <a:r>
              <a:rPr lang="zh-CN" altLang="en-US" sz="2000" kern="0" dirty="0">
                <a:latin typeface="华文细黑" panose="02010600040101010101" pitchFamily="2" charset="-122"/>
                <a:ea typeface="华文细黑" panose="02010600040101010101" pitchFamily="2" charset="-122"/>
              </a:rPr>
              <a:t> </a:t>
            </a:r>
          </a:p>
          <a:p>
            <a:pPr lvl="1" eaLnBrk="1" hangingPunct="1"/>
            <a:endParaRPr lang="zh-CN" altLang="en-US" kern="0" dirty="0">
              <a:latin typeface="华文细黑" panose="02010600040101010101" pitchFamily="2" charset="-122"/>
              <a:ea typeface="华文细黑" panose="02010600040101010101" pitchFamily="2" charset="-122"/>
            </a:endParaRPr>
          </a:p>
        </p:txBody>
      </p:sp>
      <p:sp>
        <p:nvSpPr>
          <p:cNvPr id="5" name="AutoShape 5"/>
          <p:cNvSpPr>
            <a:spLocks noChangeArrowheads="1"/>
          </p:cNvSpPr>
          <p:nvPr/>
        </p:nvSpPr>
        <p:spPr bwMode="auto">
          <a:xfrm>
            <a:off x="3078163" y="4240213"/>
            <a:ext cx="431800" cy="144462"/>
          </a:xfrm>
          <a:prstGeom prst="flowChartDecision">
            <a:avLst/>
          </a:prstGeom>
          <a:solidFill>
            <a:srgbClr val="0000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 name="Rectangle 6"/>
          <p:cNvSpPr>
            <a:spLocks noChangeArrowheads="1"/>
          </p:cNvSpPr>
          <p:nvPr/>
        </p:nvSpPr>
        <p:spPr bwMode="auto">
          <a:xfrm>
            <a:off x="1638300" y="1790700"/>
            <a:ext cx="1223963" cy="406400"/>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7" name="Rectangle 7"/>
          <p:cNvSpPr>
            <a:spLocks noChangeArrowheads="1"/>
          </p:cNvSpPr>
          <p:nvPr/>
        </p:nvSpPr>
        <p:spPr bwMode="auto">
          <a:xfrm>
            <a:off x="1781175" y="1863725"/>
            <a:ext cx="6572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2400" b="0">
                <a:solidFill>
                  <a:srgbClr val="000066"/>
                </a:solidFill>
                <a:latin typeface="华文细黑" panose="02010600040101010101" pitchFamily="2" charset="-122"/>
                <a:ea typeface="华文细黑" panose="02010600040101010101" pitchFamily="2" charset="-122"/>
              </a:rPr>
              <a:t>M</a:t>
            </a:r>
          </a:p>
        </p:txBody>
      </p:sp>
      <p:sp>
        <p:nvSpPr>
          <p:cNvPr id="8" name="Rectangle 8"/>
          <p:cNvSpPr>
            <a:spLocks noChangeArrowheads="1"/>
          </p:cNvSpPr>
          <p:nvPr/>
        </p:nvSpPr>
        <p:spPr bwMode="auto">
          <a:xfrm>
            <a:off x="2414294" y="1898650"/>
            <a:ext cx="609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1900" b="0">
                <a:solidFill>
                  <a:srgbClr val="000000"/>
                </a:solidFill>
                <a:latin typeface="华文细黑" panose="02010600040101010101" pitchFamily="2" charset="-122"/>
                <a:ea typeface="华文细黑" panose="02010600040101010101" pitchFamily="2" charset="-122"/>
              </a:rPr>
              <a:t> </a:t>
            </a:r>
            <a:endParaRPr lang="en-US" altLang="zh-CN" sz="3200" b="0">
              <a:solidFill>
                <a:srgbClr val="000000"/>
              </a:solidFill>
              <a:latin typeface="华文细黑" panose="02010600040101010101" pitchFamily="2" charset="-122"/>
              <a:ea typeface="华文细黑" panose="02010600040101010101" pitchFamily="2" charset="-122"/>
            </a:endParaRPr>
          </a:p>
        </p:txBody>
      </p:sp>
      <p:sp>
        <p:nvSpPr>
          <p:cNvPr id="9" name="Line 9"/>
          <p:cNvSpPr>
            <a:spLocks noChangeShapeType="1"/>
          </p:cNvSpPr>
          <p:nvPr/>
        </p:nvSpPr>
        <p:spPr bwMode="auto">
          <a:xfrm flipH="1">
            <a:off x="884238" y="2192338"/>
            <a:ext cx="1128712" cy="36353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lnSpc>
                <a:spcPct val="90000"/>
              </a:lnSpc>
              <a:spcBef>
                <a:spcPct val="20000"/>
              </a:spcBef>
              <a:spcAft>
                <a:spcPct val="0"/>
              </a:spcAft>
              <a:buClr>
                <a:srgbClr val="CCCC00"/>
              </a:buClr>
              <a:buSzPct val="70000"/>
              <a:buFont typeface="Wingdings" panose="05000000000000000000" pitchFamily="2" charset="2"/>
              <a:buChar char="ü"/>
            </a:pPr>
            <a:endParaRPr lang="zh-CN" altLang="en-US" sz="2500">
              <a:solidFill>
                <a:srgbClr val="000000"/>
              </a:solidFill>
              <a:latin typeface="华文细黑" panose="02010600040101010101" pitchFamily="2" charset="-122"/>
              <a:ea typeface="华文细黑" panose="02010600040101010101" pitchFamily="2" charset="-122"/>
            </a:endParaRPr>
          </a:p>
        </p:txBody>
      </p:sp>
      <p:sp>
        <p:nvSpPr>
          <p:cNvPr id="10" name="Rectangle 10"/>
          <p:cNvSpPr>
            <a:spLocks noChangeArrowheads="1"/>
          </p:cNvSpPr>
          <p:nvPr/>
        </p:nvSpPr>
        <p:spPr bwMode="auto">
          <a:xfrm>
            <a:off x="658813" y="2555875"/>
            <a:ext cx="455612" cy="366713"/>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1" name="Line 11"/>
          <p:cNvSpPr>
            <a:spLocks noChangeShapeType="1"/>
          </p:cNvSpPr>
          <p:nvPr/>
        </p:nvSpPr>
        <p:spPr bwMode="auto">
          <a:xfrm flipH="1">
            <a:off x="1709738" y="2192338"/>
            <a:ext cx="528637" cy="31908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lnSpc>
                <a:spcPct val="90000"/>
              </a:lnSpc>
              <a:spcBef>
                <a:spcPct val="20000"/>
              </a:spcBef>
              <a:spcAft>
                <a:spcPct val="0"/>
              </a:spcAft>
              <a:buClr>
                <a:srgbClr val="CCCC00"/>
              </a:buClr>
              <a:buSzPct val="70000"/>
              <a:buFont typeface="Wingdings" panose="05000000000000000000" pitchFamily="2" charset="2"/>
              <a:buChar char="ü"/>
            </a:pPr>
            <a:endParaRPr lang="zh-CN" altLang="en-US" sz="2500">
              <a:solidFill>
                <a:srgbClr val="000000"/>
              </a:solidFill>
              <a:latin typeface="华文细黑" panose="02010600040101010101" pitchFamily="2" charset="-122"/>
              <a:ea typeface="华文细黑" panose="02010600040101010101" pitchFamily="2" charset="-122"/>
            </a:endParaRPr>
          </a:p>
        </p:txBody>
      </p:sp>
      <p:sp>
        <p:nvSpPr>
          <p:cNvPr id="12" name="Rectangle 12"/>
          <p:cNvSpPr>
            <a:spLocks noChangeArrowheads="1"/>
          </p:cNvSpPr>
          <p:nvPr/>
        </p:nvSpPr>
        <p:spPr bwMode="auto">
          <a:xfrm>
            <a:off x="1349375" y="2511425"/>
            <a:ext cx="668338" cy="411163"/>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3" name="Rectangle 13"/>
          <p:cNvSpPr>
            <a:spLocks noChangeArrowheads="1"/>
          </p:cNvSpPr>
          <p:nvPr/>
        </p:nvSpPr>
        <p:spPr bwMode="auto">
          <a:xfrm>
            <a:off x="1206500" y="2582863"/>
            <a:ext cx="6064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2400" b="0">
                <a:solidFill>
                  <a:srgbClr val="000000"/>
                </a:solidFill>
                <a:latin typeface="华文细黑" panose="02010600040101010101" pitchFamily="2" charset="-122"/>
                <a:ea typeface="华文细黑" panose="02010600040101010101" pitchFamily="2" charset="-122"/>
              </a:rPr>
              <a:t>A</a:t>
            </a:r>
          </a:p>
        </p:txBody>
      </p:sp>
      <p:sp>
        <p:nvSpPr>
          <p:cNvPr id="14" name="Rectangle 14"/>
          <p:cNvSpPr>
            <a:spLocks noChangeArrowheads="1"/>
          </p:cNvSpPr>
          <p:nvPr/>
        </p:nvSpPr>
        <p:spPr bwMode="auto">
          <a:xfrm>
            <a:off x="2286000" y="2511425"/>
            <a:ext cx="720725" cy="406400"/>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5" name="Rectangle 15"/>
          <p:cNvSpPr>
            <a:spLocks noChangeArrowheads="1"/>
          </p:cNvSpPr>
          <p:nvPr/>
        </p:nvSpPr>
        <p:spPr bwMode="auto">
          <a:xfrm>
            <a:off x="2357438" y="2582863"/>
            <a:ext cx="517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2400" b="0">
                <a:solidFill>
                  <a:srgbClr val="000066"/>
                </a:solidFill>
                <a:latin typeface="华文细黑" panose="02010600040101010101" pitchFamily="2" charset="-122"/>
                <a:ea typeface="华文细黑" panose="02010600040101010101" pitchFamily="2" charset="-122"/>
              </a:rPr>
              <a:t>G</a:t>
            </a:r>
          </a:p>
        </p:txBody>
      </p:sp>
      <p:sp>
        <p:nvSpPr>
          <p:cNvPr id="16" name="Rectangle 16"/>
          <p:cNvSpPr>
            <a:spLocks noChangeArrowheads="1"/>
          </p:cNvSpPr>
          <p:nvPr/>
        </p:nvSpPr>
        <p:spPr bwMode="auto">
          <a:xfrm>
            <a:off x="2850856" y="2601913"/>
            <a:ext cx="609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1900" b="0">
                <a:solidFill>
                  <a:srgbClr val="000000"/>
                </a:solidFill>
                <a:latin typeface="华文细黑" panose="02010600040101010101" pitchFamily="2" charset="-122"/>
                <a:ea typeface="华文细黑" panose="02010600040101010101" pitchFamily="2" charset="-122"/>
              </a:rPr>
              <a:t> </a:t>
            </a:r>
            <a:endParaRPr lang="en-US" altLang="zh-CN" sz="3200" b="0">
              <a:solidFill>
                <a:srgbClr val="000000"/>
              </a:solidFill>
              <a:latin typeface="华文细黑" panose="02010600040101010101" pitchFamily="2" charset="-122"/>
              <a:ea typeface="华文细黑" panose="02010600040101010101" pitchFamily="2" charset="-122"/>
            </a:endParaRPr>
          </a:p>
        </p:txBody>
      </p:sp>
      <p:sp>
        <p:nvSpPr>
          <p:cNvPr id="17" name="Rectangle 17"/>
          <p:cNvSpPr>
            <a:spLocks noChangeArrowheads="1"/>
          </p:cNvSpPr>
          <p:nvPr/>
        </p:nvSpPr>
        <p:spPr bwMode="auto">
          <a:xfrm>
            <a:off x="3443288" y="2551113"/>
            <a:ext cx="455612" cy="366712"/>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8" name="Rectangle 18"/>
          <p:cNvSpPr>
            <a:spLocks noChangeArrowheads="1"/>
          </p:cNvSpPr>
          <p:nvPr/>
        </p:nvSpPr>
        <p:spPr bwMode="auto">
          <a:xfrm>
            <a:off x="3728744" y="2601913"/>
            <a:ext cx="609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1900" b="0">
                <a:solidFill>
                  <a:srgbClr val="000000"/>
                </a:solidFill>
                <a:latin typeface="华文细黑" panose="02010600040101010101" pitchFamily="2" charset="-122"/>
                <a:ea typeface="华文细黑" panose="02010600040101010101" pitchFamily="2" charset="-122"/>
              </a:rPr>
              <a:t> </a:t>
            </a:r>
            <a:endParaRPr lang="en-US" altLang="zh-CN" sz="3200" b="0">
              <a:solidFill>
                <a:srgbClr val="000000"/>
              </a:solidFill>
              <a:latin typeface="华文细黑" panose="02010600040101010101" pitchFamily="2" charset="-122"/>
              <a:ea typeface="华文细黑" panose="02010600040101010101" pitchFamily="2" charset="-122"/>
            </a:endParaRPr>
          </a:p>
        </p:txBody>
      </p:sp>
      <p:sp>
        <p:nvSpPr>
          <p:cNvPr id="19" name="Rectangle 19"/>
          <p:cNvSpPr>
            <a:spLocks noChangeArrowheads="1"/>
          </p:cNvSpPr>
          <p:nvPr/>
        </p:nvSpPr>
        <p:spPr bwMode="auto">
          <a:xfrm>
            <a:off x="1998663" y="4022725"/>
            <a:ext cx="623887" cy="409575"/>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0" name="Rectangle 20"/>
          <p:cNvSpPr>
            <a:spLocks noChangeArrowheads="1"/>
          </p:cNvSpPr>
          <p:nvPr/>
        </p:nvSpPr>
        <p:spPr bwMode="auto">
          <a:xfrm>
            <a:off x="2222495" y="4043363"/>
            <a:ext cx="1651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2400" b="0">
                <a:solidFill>
                  <a:srgbClr val="000066"/>
                </a:solidFill>
                <a:latin typeface="华文细黑" panose="02010600040101010101" pitchFamily="2" charset="-122"/>
                <a:ea typeface="华文细黑" panose="02010600040101010101" pitchFamily="2" charset="-122"/>
              </a:rPr>
              <a:t>E</a:t>
            </a:r>
          </a:p>
        </p:txBody>
      </p:sp>
      <p:sp>
        <p:nvSpPr>
          <p:cNvPr id="21" name="Line 21"/>
          <p:cNvSpPr>
            <a:spLocks noChangeShapeType="1"/>
          </p:cNvSpPr>
          <p:nvPr/>
        </p:nvSpPr>
        <p:spPr bwMode="auto">
          <a:xfrm>
            <a:off x="2238375" y="2192338"/>
            <a:ext cx="407988" cy="31908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lnSpc>
                <a:spcPct val="90000"/>
              </a:lnSpc>
              <a:spcBef>
                <a:spcPct val="20000"/>
              </a:spcBef>
              <a:spcAft>
                <a:spcPct val="0"/>
              </a:spcAft>
              <a:buClr>
                <a:srgbClr val="CCCC00"/>
              </a:buClr>
              <a:buSzPct val="70000"/>
              <a:buFont typeface="Wingdings" panose="05000000000000000000" pitchFamily="2" charset="2"/>
              <a:buChar char="ü"/>
            </a:pPr>
            <a:endParaRPr lang="zh-CN" altLang="en-US" sz="2500">
              <a:solidFill>
                <a:srgbClr val="000000"/>
              </a:solidFill>
              <a:latin typeface="华文细黑" panose="02010600040101010101" pitchFamily="2" charset="-122"/>
              <a:ea typeface="华文细黑" panose="02010600040101010101" pitchFamily="2" charset="-122"/>
            </a:endParaRPr>
          </a:p>
        </p:txBody>
      </p:sp>
      <p:sp>
        <p:nvSpPr>
          <p:cNvPr id="22" name="Line 22"/>
          <p:cNvSpPr>
            <a:spLocks noChangeShapeType="1"/>
          </p:cNvSpPr>
          <p:nvPr/>
        </p:nvSpPr>
        <p:spPr bwMode="auto">
          <a:xfrm>
            <a:off x="2549525" y="2192338"/>
            <a:ext cx="1077913" cy="320675"/>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lnSpc>
                <a:spcPct val="90000"/>
              </a:lnSpc>
              <a:spcBef>
                <a:spcPct val="20000"/>
              </a:spcBef>
              <a:spcAft>
                <a:spcPct val="0"/>
              </a:spcAft>
              <a:buClr>
                <a:srgbClr val="CCCC00"/>
              </a:buClr>
              <a:buSzPct val="70000"/>
              <a:buFont typeface="Wingdings" panose="05000000000000000000" pitchFamily="2" charset="2"/>
              <a:buChar char="ü"/>
            </a:pPr>
            <a:endParaRPr lang="zh-CN" altLang="en-US" sz="2500">
              <a:solidFill>
                <a:srgbClr val="000000"/>
              </a:solidFill>
              <a:latin typeface="华文细黑" panose="02010600040101010101" pitchFamily="2" charset="-122"/>
              <a:ea typeface="华文细黑" panose="02010600040101010101" pitchFamily="2" charset="-122"/>
            </a:endParaRPr>
          </a:p>
        </p:txBody>
      </p:sp>
      <p:sp>
        <p:nvSpPr>
          <p:cNvPr id="23" name="Line 23"/>
          <p:cNvSpPr>
            <a:spLocks noChangeShapeType="1"/>
          </p:cNvSpPr>
          <p:nvPr/>
        </p:nvSpPr>
        <p:spPr bwMode="auto">
          <a:xfrm flipH="1">
            <a:off x="1349375" y="2913063"/>
            <a:ext cx="442913" cy="31908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lnSpc>
                <a:spcPct val="90000"/>
              </a:lnSpc>
              <a:spcBef>
                <a:spcPct val="20000"/>
              </a:spcBef>
              <a:spcAft>
                <a:spcPct val="0"/>
              </a:spcAft>
              <a:buClr>
                <a:srgbClr val="CCCC00"/>
              </a:buClr>
              <a:buSzPct val="70000"/>
              <a:buFont typeface="Wingdings" panose="05000000000000000000" pitchFamily="2" charset="2"/>
              <a:buChar char="ü"/>
            </a:pPr>
            <a:endParaRPr lang="zh-CN" altLang="en-US" sz="2500">
              <a:solidFill>
                <a:srgbClr val="000000"/>
              </a:solidFill>
              <a:latin typeface="华文细黑" panose="02010600040101010101" pitchFamily="2" charset="-122"/>
              <a:ea typeface="华文细黑" panose="02010600040101010101" pitchFamily="2" charset="-122"/>
            </a:endParaRPr>
          </a:p>
        </p:txBody>
      </p:sp>
      <p:sp>
        <p:nvSpPr>
          <p:cNvPr id="24" name="Rectangle 24"/>
          <p:cNvSpPr>
            <a:spLocks noChangeArrowheads="1"/>
          </p:cNvSpPr>
          <p:nvPr/>
        </p:nvSpPr>
        <p:spPr bwMode="auto">
          <a:xfrm>
            <a:off x="1114425" y="3232150"/>
            <a:ext cx="595313" cy="411163"/>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5" name="Rectangle 25"/>
          <p:cNvSpPr>
            <a:spLocks noChangeArrowheads="1"/>
          </p:cNvSpPr>
          <p:nvPr/>
        </p:nvSpPr>
        <p:spPr bwMode="auto">
          <a:xfrm>
            <a:off x="1310423" y="3327400"/>
            <a:ext cx="1763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2400" b="0">
                <a:solidFill>
                  <a:srgbClr val="000066"/>
                </a:solidFill>
                <a:latin typeface="华文细黑" panose="02010600040101010101" pitchFamily="2" charset="-122"/>
                <a:ea typeface="华文细黑" panose="02010600040101010101" pitchFamily="2" charset="-122"/>
              </a:rPr>
              <a:t>B</a:t>
            </a:r>
          </a:p>
        </p:txBody>
      </p:sp>
      <p:sp>
        <p:nvSpPr>
          <p:cNvPr id="26" name="Rectangle 26"/>
          <p:cNvSpPr>
            <a:spLocks noChangeArrowheads="1"/>
          </p:cNvSpPr>
          <p:nvPr/>
        </p:nvSpPr>
        <p:spPr bwMode="auto">
          <a:xfrm>
            <a:off x="1062038" y="3159125"/>
            <a:ext cx="36036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1900" b="0">
                <a:solidFill>
                  <a:srgbClr val="000000"/>
                </a:solidFill>
                <a:latin typeface="华文细黑" panose="02010600040101010101" pitchFamily="2" charset="-122"/>
                <a:ea typeface="华文细黑" panose="02010600040101010101" pitchFamily="2" charset="-122"/>
              </a:rPr>
              <a:t> </a:t>
            </a:r>
            <a:endParaRPr lang="en-US" altLang="zh-CN" sz="3200" b="0">
              <a:solidFill>
                <a:srgbClr val="000000"/>
              </a:solidFill>
              <a:latin typeface="华文细黑" panose="02010600040101010101" pitchFamily="2" charset="-122"/>
              <a:ea typeface="华文细黑" panose="02010600040101010101" pitchFamily="2" charset="-122"/>
            </a:endParaRPr>
          </a:p>
        </p:txBody>
      </p:sp>
      <p:sp>
        <p:nvSpPr>
          <p:cNvPr id="27" name="Rectangle 27"/>
          <p:cNvSpPr>
            <a:spLocks noChangeArrowheads="1"/>
          </p:cNvSpPr>
          <p:nvPr/>
        </p:nvSpPr>
        <p:spPr bwMode="auto">
          <a:xfrm>
            <a:off x="2022475" y="3232150"/>
            <a:ext cx="695325" cy="406400"/>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8" name="Rectangle 28"/>
          <p:cNvSpPr>
            <a:spLocks noChangeArrowheads="1"/>
          </p:cNvSpPr>
          <p:nvPr/>
        </p:nvSpPr>
        <p:spPr bwMode="auto">
          <a:xfrm>
            <a:off x="2176048" y="3322638"/>
            <a:ext cx="2500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2400" b="0">
                <a:solidFill>
                  <a:srgbClr val="000000"/>
                </a:solidFill>
                <a:latin typeface="华文细黑" panose="02010600040101010101" pitchFamily="2" charset="-122"/>
                <a:ea typeface="华文细黑" panose="02010600040101010101" pitchFamily="2" charset="-122"/>
              </a:rPr>
              <a:t>C</a:t>
            </a:r>
          </a:p>
        </p:txBody>
      </p:sp>
      <p:sp>
        <p:nvSpPr>
          <p:cNvPr id="29" name="Line 29"/>
          <p:cNvSpPr>
            <a:spLocks noChangeShapeType="1"/>
          </p:cNvSpPr>
          <p:nvPr/>
        </p:nvSpPr>
        <p:spPr bwMode="auto">
          <a:xfrm>
            <a:off x="1792288" y="2913063"/>
            <a:ext cx="493712" cy="31908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lnSpc>
                <a:spcPct val="90000"/>
              </a:lnSpc>
              <a:spcBef>
                <a:spcPct val="20000"/>
              </a:spcBef>
              <a:spcAft>
                <a:spcPct val="0"/>
              </a:spcAft>
              <a:buClr>
                <a:srgbClr val="CCCC00"/>
              </a:buClr>
              <a:buSzPct val="70000"/>
              <a:buFont typeface="Wingdings" panose="05000000000000000000" pitchFamily="2" charset="2"/>
              <a:buChar char="ü"/>
            </a:pPr>
            <a:endParaRPr lang="zh-CN" altLang="en-US" sz="2500">
              <a:solidFill>
                <a:srgbClr val="000000"/>
              </a:solidFill>
              <a:latin typeface="华文细黑" panose="02010600040101010101" pitchFamily="2" charset="-122"/>
              <a:ea typeface="华文细黑" panose="02010600040101010101" pitchFamily="2" charset="-122"/>
            </a:endParaRPr>
          </a:p>
        </p:txBody>
      </p:sp>
      <p:sp>
        <p:nvSpPr>
          <p:cNvPr id="30" name="Line 30"/>
          <p:cNvSpPr>
            <a:spLocks noChangeShapeType="1"/>
          </p:cNvSpPr>
          <p:nvPr/>
        </p:nvSpPr>
        <p:spPr bwMode="auto">
          <a:xfrm flipH="1">
            <a:off x="1466850" y="3633788"/>
            <a:ext cx="771525" cy="358775"/>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lnSpc>
                <a:spcPct val="90000"/>
              </a:lnSpc>
              <a:spcBef>
                <a:spcPct val="20000"/>
              </a:spcBef>
              <a:spcAft>
                <a:spcPct val="0"/>
              </a:spcAft>
              <a:buClr>
                <a:srgbClr val="CCCC00"/>
              </a:buClr>
              <a:buSzPct val="70000"/>
              <a:buFont typeface="Wingdings" panose="05000000000000000000" pitchFamily="2" charset="2"/>
              <a:buChar char="ü"/>
            </a:pPr>
            <a:endParaRPr lang="zh-CN" altLang="en-US" sz="2500">
              <a:solidFill>
                <a:srgbClr val="000000"/>
              </a:solidFill>
              <a:latin typeface="华文细黑" panose="02010600040101010101" pitchFamily="2" charset="-122"/>
              <a:ea typeface="华文细黑" panose="02010600040101010101" pitchFamily="2" charset="-122"/>
            </a:endParaRPr>
          </a:p>
        </p:txBody>
      </p:sp>
      <p:sp>
        <p:nvSpPr>
          <p:cNvPr id="31" name="Rectangle 31"/>
          <p:cNvSpPr>
            <a:spLocks noChangeArrowheads="1"/>
          </p:cNvSpPr>
          <p:nvPr/>
        </p:nvSpPr>
        <p:spPr bwMode="auto">
          <a:xfrm>
            <a:off x="1206500" y="4022725"/>
            <a:ext cx="669925" cy="409575"/>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2" name="Rectangle 32"/>
          <p:cNvSpPr>
            <a:spLocks noChangeArrowheads="1"/>
          </p:cNvSpPr>
          <p:nvPr/>
        </p:nvSpPr>
        <p:spPr bwMode="auto">
          <a:xfrm>
            <a:off x="1427642" y="4043363"/>
            <a:ext cx="2292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2400" b="0">
                <a:solidFill>
                  <a:srgbClr val="000000"/>
                </a:solidFill>
                <a:latin typeface="华文细黑" panose="02010600040101010101" pitchFamily="2" charset="-122"/>
                <a:ea typeface="华文细黑" panose="02010600040101010101" pitchFamily="2" charset="-122"/>
              </a:rPr>
              <a:t>D</a:t>
            </a:r>
          </a:p>
        </p:txBody>
      </p:sp>
      <p:sp>
        <p:nvSpPr>
          <p:cNvPr id="33" name="Rectangle 33"/>
          <p:cNvSpPr>
            <a:spLocks noChangeArrowheads="1"/>
          </p:cNvSpPr>
          <p:nvPr/>
        </p:nvSpPr>
        <p:spPr bwMode="auto">
          <a:xfrm>
            <a:off x="1636419" y="4043363"/>
            <a:ext cx="609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1900" b="0">
                <a:solidFill>
                  <a:srgbClr val="000000"/>
                </a:solidFill>
                <a:latin typeface="华文细黑" panose="02010600040101010101" pitchFamily="2" charset="-122"/>
                <a:ea typeface="华文细黑" panose="02010600040101010101" pitchFamily="2" charset="-122"/>
              </a:rPr>
              <a:t> </a:t>
            </a:r>
            <a:endParaRPr lang="en-US" altLang="zh-CN" sz="3200" b="0">
              <a:solidFill>
                <a:srgbClr val="000000"/>
              </a:solidFill>
              <a:latin typeface="华文细黑" panose="02010600040101010101" pitchFamily="2" charset="-122"/>
              <a:ea typeface="华文细黑" panose="02010600040101010101" pitchFamily="2" charset="-122"/>
            </a:endParaRPr>
          </a:p>
        </p:txBody>
      </p:sp>
      <p:sp>
        <p:nvSpPr>
          <p:cNvPr id="34" name="Rectangle 34"/>
          <p:cNvSpPr>
            <a:spLocks noChangeArrowheads="1"/>
          </p:cNvSpPr>
          <p:nvPr/>
        </p:nvSpPr>
        <p:spPr bwMode="auto">
          <a:xfrm>
            <a:off x="2717800" y="4022725"/>
            <a:ext cx="804863" cy="409575"/>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5" name="Rectangle 35"/>
          <p:cNvSpPr>
            <a:spLocks noChangeArrowheads="1"/>
          </p:cNvSpPr>
          <p:nvPr/>
        </p:nvSpPr>
        <p:spPr bwMode="auto">
          <a:xfrm>
            <a:off x="2910754" y="4043363"/>
            <a:ext cx="1490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2400" b="0">
                <a:solidFill>
                  <a:srgbClr val="000066"/>
                </a:solidFill>
                <a:latin typeface="华文细黑" panose="02010600040101010101" pitchFamily="2" charset="-122"/>
                <a:ea typeface="华文细黑" panose="02010600040101010101" pitchFamily="2" charset="-122"/>
              </a:rPr>
              <a:t>F</a:t>
            </a:r>
          </a:p>
        </p:txBody>
      </p:sp>
      <p:sp>
        <p:nvSpPr>
          <p:cNvPr id="36" name="Rectangle 36"/>
          <p:cNvSpPr>
            <a:spLocks noChangeArrowheads="1"/>
          </p:cNvSpPr>
          <p:nvPr/>
        </p:nvSpPr>
        <p:spPr bwMode="auto">
          <a:xfrm>
            <a:off x="3060406" y="4043363"/>
            <a:ext cx="609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1900" b="0">
                <a:solidFill>
                  <a:srgbClr val="000000"/>
                </a:solidFill>
                <a:latin typeface="华文细黑" panose="02010600040101010101" pitchFamily="2" charset="-122"/>
                <a:ea typeface="华文细黑" panose="02010600040101010101" pitchFamily="2" charset="-122"/>
              </a:rPr>
              <a:t> </a:t>
            </a:r>
            <a:endParaRPr lang="en-US" altLang="zh-CN" sz="3200" b="0">
              <a:solidFill>
                <a:srgbClr val="000000"/>
              </a:solidFill>
              <a:latin typeface="华文细黑" panose="02010600040101010101" pitchFamily="2" charset="-122"/>
              <a:ea typeface="华文细黑" panose="02010600040101010101" pitchFamily="2" charset="-122"/>
            </a:endParaRPr>
          </a:p>
        </p:txBody>
      </p:sp>
      <p:sp>
        <p:nvSpPr>
          <p:cNvPr id="37" name="Line 37"/>
          <p:cNvSpPr>
            <a:spLocks noChangeShapeType="1"/>
          </p:cNvSpPr>
          <p:nvPr/>
        </p:nvSpPr>
        <p:spPr bwMode="auto">
          <a:xfrm>
            <a:off x="2238375" y="3633788"/>
            <a:ext cx="677863" cy="358775"/>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lnSpc>
                <a:spcPct val="90000"/>
              </a:lnSpc>
              <a:spcBef>
                <a:spcPct val="20000"/>
              </a:spcBef>
              <a:spcAft>
                <a:spcPct val="0"/>
              </a:spcAft>
              <a:buClr>
                <a:srgbClr val="CCCC00"/>
              </a:buClr>
              <a:buSzPct val="70000"/>
              <a:buFont typeface="Wingdings" panose="05000000000000000000" pitchFamily="2" charset="2"/>
              <a:buChar char="ü"/>
            </a:pPr>
            <a:endParaRPr lang="zh-CN" altLang="en-US" sz="2500">
              <a:solidFill>
                <a:srgbClr val="000000"/>
              </a:solidFill>
              <a:latin typeface="华文细黑" panose="02010600040101010101" pitchFamily="2" charset="-122"/>
              <a:ea typeface="华文细黑" panose="02010600040101010101" pitchFamily="2" charset="-122"/>
            </a:endParaRPr>
          </a:p>
        </p:txBody>
      </p:sp>
      <p:sp>
        <p:nvSpPr>
          <p:cNvPr id="38" name="Line 38"/>
          <p:cNvSpPr>
            <a:spLocks noChangeShapeType="1"/>
          </p:cNvSpPr>
          <p:nvPr/>
        </p:nvSpPr>
        <p:spPr bwMode="auto">
          <a:xfrm>
            <a:off x="2233613" y="3597275"/>
            <a:ext cx="1587" cy="433388"/>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lnSpc>
                <a:spcPct val="90000"/>
              </a:lnSpc>
              <a:spcBef>
                <a:spcPct val="20000"/>
              </a:spcBef>
              <a:spcAft>
                <a:spcPct val="0"/>
              </a:spcAft>
              <a:buClr>
                <a:srgbClr val="CCCC00"/>
              </a:buClr>
              <a:buSzPct val="70000"/>
              <a:buFont typeface="Wingdings" panose="05000000000000000000" pitchFamily="2" charset="2"/>
              <a:buChar char="ü"/>
            </a:pPr>
            <a:endParaRPr lang="zh-CN" altLang="en-US" sz="2500">
              <a:solidFill>
                <a:srgbClr val="000000"/>
              </a:solidFill>
              <a:latin typeface="华文细黑" panose="02010600040101010101" pitchFamily="2" charset="-122"/>
              <a:ea typeface="华文细黑" panose="02010600040101010101" pitchFamily="2" charset="-122"/>
            </a:endParaRPr>
          </a:p>
        </p:txBody>
      </p:sp>
      <p:sp>
        <p:nvSpPr>
          <p:cNvPr id="39" name="AutoShape 39"/>
          <p:cNvSpPr>
            <a:spLocks noChangeArrowheads="1"/>
          </p:cNvSpPr>
          <p:nvPr/>
        </p:nvSpPr>
        <p:spPr bwMode="auto">
          <a:xfrm>
            <a:off x="2357438" y="2006600"/>
            <a:ext cx="431800" cy="144463"/>
          </a:xfrm>
          <a:prstGeom prst="flowChartDecision">
            <a:avLst/>
          </a:prstGeom>
          <a:solidFill>
            <a:srgbClr val="0000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40" name="AutoShape 40"/>
          <p:cNvSpPr>
            <a:spLocks noChangeArrowheads="1"/>
          </p:cNvSpPr>
          <p:nvPr/>
        </p:nvSpPr>
        <p:spPr bwMode="auto">
          <a:xfrm>
            <a:off x="1709738" y="2727325"/>
            <a:ext cx="431800" cy="144463"/>
          </a:xfrm>
          <a:prstGeom prst="flowChartDecision">
            <a:avLst/>
          </a:prstGeom>
          <a:solidFill>
            <a:srgbClr val="0000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41" name="AutoShape 41"/>
          <p:cNvSpPr>
            <a:spLocks noChangeArrowheads="1"/>
          </p:cNvSpPr>
          <p:nvPr/>
        </p:nvSpPr>
        <p:spPr bwMode="auto">
          <a:xfrm>
            <a:off x="2357438" y="3448050"/>
            <a:ext cx="431800" cy="144463"/>
          </a:xfrm>
          <a:prstGeom prst="flowChartDecision">
            <a:avLst/>
          </a:prstGeom>
          <a:solidFill>
            <a:srgbClr val="0000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18184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randombar(horizontal)">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randombar(horizontal)">
                                      <p:cBhvr>
                                        <p:cTn id="17" dur="500"/>
                                        <p:tgtEl>
                                          <p:spTgt spid="40"/>
                                        </p:tgtEl>
                                      </p:cBhvr>
                                    </p:animEffect>
                                  </p:childTnLst>
                                </p:cTn>
                              </p:par>
                              <p:par>
                                <p:cTn id="18" presetID="14" presetClass="exit" presetSubtype="10" fill="hold" grpId="1" nodeType="withEffect">
                                  <p:stCondLst>
                                    <p:cond delay="0"/>
                                  </p:stCondLst>
                                  <p:childTnLst>
                                    <p:animEffect transition="out" filter="randombar(horizontal)">
                                      <p:cBhvr>
                                        <p:cTn id="19" dur="500"/>
                                        <p:tgtEl>
                                          <p:spTgt spid="39"/>
                                        </p:tgtEl>
                                      </p:cBhvr>
                                    </p:animEffect>
                                    <p:set>
                                      <p:cBhvr>
                                        <p:cTn id="20" dur="1" fill="hold">
                                          <p:stCondLst>
                                            <p:cond delay="499"/>
                                          </p:stCondLst>
                                        </p:cTn>
                                        <p:tgtEl>
                                          <p:spTgt spid="3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randombar(horizontal)">
                                      <p:cBhvr>
                                        <p:cTn id="25" dur="500"/>
                                        <p:tgtEl>
                                          <p:spTgt spid="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randombar(horizontal)">
                                      <p:cBhvr>
                                        <p:cTn id="30" dur="500"/>
                                        <p:tgtEl>
                                          <p:spTgt spid="41"/>
                                        </p:tgtEl>
                                      </p:cBhvr>
                                    </p:animEffect>
                                  </p:childTnLst>
                                </p:cTn>
                              </p:par>
                              <p:par>
                                <p:cTn id="31" presetID="14" presetClass="exit" presetSubtype="10" fill="hold" grpId="1" nodeType="withEffect">
                                  <p:stCondLst>
                                    <p:cond delay="0"/>
                                  </p:stCondLst>
                                  <p:childTnLst>
                                    <p:animEffect transition="out" filter="randombar(horizontal)">
                                      <p:cBhvr>
                                        <p:cTn id="32" dur="500"/>
                                        <p:tgtEl>
                                          <p:spTgt spid="40"/>
                                        </p:tgtEl>
                                      </p:cBhvr>
                                    </p:animEffect>
                                    <p:set>
                                      <p:cBhvr>
                                        <p:cTn id="33" dur="1" fill="hold">
                                          <p:stCondLst>
                                            <p:cond delay="499"/>
                                          </p:stCondLst>
                                        </p:cTn>
                                        <p:tgtEl>
                                          <p:spTgt spid="40"/>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4">
                                            <p:txEl>
                                              <p:pRg st="5" end="5"/>
                                            </p:txEl>
                                          </p:spTgt>
                                        </p:tgtEl>
                                        <p:attrNameLst>
                                          <p:attrName>style.visibility</p:attrName>
                                        </p:attrNameLst>
                                      </p:cBhvr>
                                      <p:to>
                                        <p:strVal val="visible"/>
                                      </p:to>
                                    </p:set>
                                    <p:animEffect transition="in" filter="randombar(horizontal)">
                                      <p:cBhvr>
                                        <p:cTn id="38" dur="500"/>
                                        <p:tgtEl>
                                          <p:spTgt spid="4">
                                            <p:txEl>
                                              <p:pRg st="5" end="5"/>
                                            </p:txEl>
                                          </p:spTgt>
                                        </p:tgtEl>
                                      </p:cBhvr>
                                    </p:animEffect>
                                  </p:childTnLst>
                                </p:cTn>
                              </p:par>
                              <p:par>
                                <p:cTn id="39" presetID="14" presetClass="exit" presetSubtype="10" fill="hold" grpId="1" nodeType="withEffect">
                                  <p:stCondLst>
                                    <p:cond delay="0"/>
                                  </p:stCondLst>
                                  <p:childTnLst>
                                    <p:animEffect transition="out" filter="randombar(horizontal)">
                                      <p:cBhvr>
                                        <p:cTn id="40" dur="500"/>
                                        <p:tgtEl>
                                          <p:spTgt spid="41"/>
                                        </p:tgtEl>
                                      </p:cBhvr>
                                    </p:animEffect>
                                    <p:set>
                                      <p:cBhvr>
                                        <p:cTn id="41" dur="1" fill="hold">
                                          <p:stCondLst>
                                            <p:cond delay="499"/>
                                          </p:stCondLst>
                                        </p:cTn>
                                        <p:tgtEl>
                                          <p:spTgt spid="41"/>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randombar(horizontal)">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4">
                                            <p:txEl>
                                              <p:pRg st="7" end="7"/>
                                            </p:txEl>
                                          </p:spTgt>
                                        </p:tgtEl>
                                        <p:attrNameLst>
                                          <p:attrName>style.visibility</p:attrName>
                                        </p:attrNameLst>
                                      </p:cBhvr>
                                      <p:to>
                                        <p:strVal val="visible"/>
                                      </p:to>
                                    </p:set>
                                    <p:animEffect transition="in" filter="randombar(horizontal)">
                                      <p:cBhvr>
                                        <p:cTn id="51"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9" grpId="0" animBg="1"/>
      <p:bldP spid="39" grpId="1" animBg="1"/>
      <p:bldP spid="40" grpId="0" animBg="1"/>
      <p:bldP spid="40" grpId="1" animBg="1"/>
      <p:bldP spid="41" grpId="0" animBg="1"/>
      <p:bldP spid="41"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作用域是控制域子集的处理方法</a:t>
            </a:r>
          </a:p>
        </p:txBody>
      </p:sp>
      <p:sp>
        <p:nvSpPr>
          <p:cNvPr id="3" name="内容占位符 2"/>
          <p:cNvSpPr>
            <a:spLocks noGrp="1"/>
          </p:cNvSpPr>
          <p:nvPr>
            <p:ph idx="1"/>
          </p:nvPr>
        </p:nvSpPr>
        <p:spPr/>
        <p:txBody>
          <a:bodyPr/>
          <a:lstStyle/>
          <a:p>
            <a:r>
              <a:rPr lang="zh-CN" altLang="en-US" dirty="0"/>
              <a:t>如果在设计过程中，发现作用范围不在控制范围内，可采用如下办法把作用范围转移到控制范围之内：</a:t>
            </a:r>
          </a:p>
          <a:p>
            <a:pPr lvl="1"/>
            <a:r>
              <a:rPr lang="zh-CN" altLang="en-US" dirty="0"/>
              <a:t>将判定上移或将判定所在模块合并到父模块中，使判定处于较高层次。</a:t>
            </a:r>
          </a:p>
          <a:p>
            <a:pPr lvl="1"/>
            <a:r>
              <a:rPr lang="zh-CN" altLang="en-US" dirty="0"/>
              <a:t>将受判定影响的模块下移到控制范围内。</a:t>
            </a:r>
          </a:p>
          <a:p>
            <a:pPr lvl="1"/>
            <a:r>
              <a:rPr lang="zh-CN" altLang="en-US" dirty="0"/>
              <a:t>尽可能减少高扇出结构，随着深度增大扇入</a:t>
            </a:r>
          </a:p>
          <a:p>
            <a:endParaRPr lang="zh-CN" altLang="en-US" dirty="0"/>
          </a:p>
        </p:txBody>
      </p:sp>
    </p:spTree>
    <p:extLst>
      <p:ext uri="{BB962C8B-B14F-4D97-AF65-F5344CB8AC3E}">
        <p14:creationId xmlns:p14="http://schemas.microsoft.com/office/powerpoint/2010/main" val="100892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典型的设计过程</a:t>
            </a:r>
          </a:p>
        </p:txBody>
      </p:sp>
      <p:sp>
        <p:nvSpPr>
          <p:cNvPr id="5" name="AutoShape 314"/>
          <p:cNvSpPr>
            <a:spLocks noChangeArrowheads="1"/>
          </p:cNvSpPr>
          <p:nvPr/>
        </p:nvSpPr>
        <p:spPr bwMode="auto">
          <a:xfrm>
            <a:off x="234198" y="1366227"/>
            <a:ext cx="2052000" cy="792163"/>
          </a:xfrm>
          <a:prstGeom prst="chevron">
            <a:avLst>
              <a:gd name="adj" fmla="val 70441"/>
            </a:avLst>
          </a:prstGeom>
          <a:solidFill>
            <a:srgbClr val="FF9900"/>
          </a:solidFill>
          <a:ln w="9525" algn="ctr">
            <a:solidFill>
              <a:srgbClr val="000000"/>
            </a:solidFill>
            <a:miter lim="800000"/>
            <a:headEnd/>
            <a:tailEnd/>
          </a:ln>
        </p:spPr>
        <p:txBody>
          <a:bodyPr wrap="none" anchor="ctr"/>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FontTx/>
              <a:buNone/>
            </a:pPr>
            <a:r>
              <a:rPr lang="zh-CN" altLang="en-US" sz="1600" b="0" dirty="0">
                <a:solidFill>
                  <a:srgbClr val="000000"/>
                </a:solidFill>
                <a:latin typeface="华文细黑" panose="02010600040101010101" pitchFamily="2" charset="-122"/>
                <a:ea typeface="华文细黑" panose="02010600040101010101" pitchFamily="2" charset="-122"/>
              </a:rPr>
              <a:t>      设计软件结构</a:t>
            </a:r>
          </a:p>
        </p:txBody>
      </p:sp>
      <p:sp>
        <p:nvSpPr>
          <p:cNvPr id="6" name="AutoShape 315"/>
          <p:cNvSpPr>
            <a:spLocks noChangeArrowheads="1"/>
          </p:cNvSpPr>
          <p:nvPr/>
        </p:nvSpPr>
        <p:spPr bwMode="auto">
          <a:xfrm>
            <a:off x="1882767" y="1366227"/>
            <a:ext cx="2052000" cy="792163"/>
          </a:xfrm>
          <a:prstGeom prst="chevron">
            <a:avLst>
              <a:gd name="adj" fmla="val 70441"/>
            </a:avLst>
          </a:prstGeom>
          <a:solidFill>
            <a:srgbClr val="99CCFF"/>
          </a:solidFill>
          <a:ln w="9525" algn="ctr">
            <a:solidFill>
              <a:srgbClr val="000000"/>
            </a:solidFill>
            <a:miter lim="800000"/>
            <a:headEnd/>
            <a:tailEnd/>
          </a:ln>
        </p:spPr>
        <p:txBody>
          <a:bodyPr wrap="none" anchor="ctr"/>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FontTx/>
              <a:buNone/>
            </a:pPr>
            <a:r>
              <a:rPr lang="zh-CN" altLang="en-US" sz="1600" b="0" dirty="0">
                <a:solidFill>
                  <a:srgbClr val="000000"/>
                </a:solidFill>
                <a:latin typeface="华文细黑" panose="02010600040101010101" pitchFamily="2" charset="-122"/>
                <a:ea typeface="华文细黑" panose="02010600040101010101" pitchFamily="2" charset="-122"/>
              </a:rPr>
              <a:t>    设计数据库</a:t>
            </a:r>
          </a:p>
        </p:txBody>
      </p:sp>
      <p:sp>
        <p:nvSpPr>
          <p:cNvPr id="7" name="AutoShape 316"/>
          <p:cNvSpPr>
            <a:spLocks noChangeArrowheads="1"/>
          </p:cNvSpPr>
          <p:nvPr/>
        </p:nvSpPr>
        <p:spPr bwMode="auto">
          <a:xfrm>
            <a:off x="3531336" y="1366227"/>
            <a:ext cx="2052000" cy="792163"/>
          </a:xfrm>
          <a:prstGeom prst="chevron">
            <a:avLst>
              <a:gd name="adj" fmla="val 70441"/>
            </a:avLst>
          </a:prstGeom>
          <a:solidFill>
            <a:srgbClr val="00FF00"/>
          </a:solidFill>
          <a:ln w="9525" algn="ctr">
            <a:solidFill>
              <a:srgbClr val="000000"/>
            </a:solidFill>
            <a:miter lim="800000"/>
            <a:headEnd/>
            <a:tailEnd/>
          </a:ln>
        </p:spPr>
        <p:txBody>
          <a:bodyPr wrap="none" anchor="ctr"/>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FontTx/>
              <a:buNone/>
            </a:pPr>
            <a:r>
              <a:rPr lang="zh-CN" altLang="en-US" sz="1600" b="0" dirty="0">
                <a:solidFill>
                  <a:srgbClr val="000000"/>
                </a:solidFill>
                <a:latin typeface="华文细黑" panose="02010600040101010101" pitchFamily="2" charset="-122"/>
                <a:ea typeface="华文细黑" panose="02010600040101010101" pitchFamily="2" charset="-122"/>
              </a:rPr>
              <a:t>      制定测试计划</a:t>
            </a:r>
          </a:p>
        </p:txBody>
      </p:sp>
      <p:sp>
        <p:nvSpPr>
          <p:cNvPr id="8" name="Rectangle 317"/>
          <p:cNvSpPr>
            <a:spLocks noChangeArrowheads="1"/>
          </p:cNvSpPr>
          <p:nvPr/>
        </p:nvSpPr>
        <p:spPr bwMode="auto">
          <a:xfrm>
            <a:off x="234198" y="2348279"/>
            <a:ext cx="1620000" cy="3384550"/>
          </a:xfrm>
          <a:prstGeom prst="rect">
            <a:avLst/>
          </a:prstGeom>
          <a:solidFill>
            <a:srgbClr val="FFFFFF"/>
          </a:solidFill>
          <a:ln w="9525" algn="ctr">
            <a:solidFill>
              <a:srgbClr val="000000"/>
            </a:solidFill>
            <a:miter lim="800000"/>
            <a:headEnd/>
            <a:tailEnd/>
          </a:ln>
          <a:effectLst>
            <a:outerShdw dist="107763" dir="2700000" algn="ctr" rotWithShape="0">
              <a:srgbClr val="808080">
                <a:alpha val="50000"/>
              </a:srgbClr>
            </a:outerShdw>
          </a:effectLst>
        </p:spPr>
        <p:txBody>
          <a:bodyPr wrap="none"/>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Pct val="100000"/>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9" name="Rectangle 318"/>
          <p:cNvSpPr>
            <a:spLocks noChangeArrowheads="1"/>
          </p:cNvSpPr>
          <p:nvPr/>
        </p:nvSpPr>
        <p:spPr bwMode="auto">
          <a:xfrm>
            <a:off x="1990767" y="2348279"/>
            <a:ext cx="1620000" cy="3384550"/>
          </a:xfrm>
          <a:prstGeom prst="rect">
            <a:avLst/>
          </a:prstGeom>
          <a:solidFill>
            <a:srgbClr val="FFFFFF"/>
          </a:solidFill>
          <a:ln w="9525" algn="ctr">
            <a:solidFill>
              <a:srgbClr val="000000"/>
            </a:solidFill>
            <a:miter lim="800000"/>
            <a:headEnd/>
            <a:tailEnd/>
          </a:ln>
          <a:effectLst>
            <a:outerShdw dist="107763" dir="2700000" algn="ctr" rotWithShape="0">
              <a:srgbClr val="808080">
                <a:alpha val="50000"/>
              </a:srgbClr>
            </a:outerShdw>
          </a:effectLst>
        </p:spPr>
        <p:txBody>
          <a:bodyPr wrap="none"/>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Pct val="100000"/>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0" name="Rectangle 319"/>
          <p:cNvSpPr>
            <a:spLocks noChangeArrowheads="1"/>
          </p:cNvSpPr>
          <p:nvPr/>
        </p:nvSpPr>
        <p:spPr bwMode="auto">
          <a:xfrm>
            <a:off x="3747336" y="2348279"/>
            <a:ext cx="1620000" cy="3384550"/>
          </a:xfrm>
          <a:prstGeom prst="rect">
            <a:avLst/>
          </a:prstGeom>
          <a:solidFill>
            <a:srgbClr val="FFFFFF"/>
          </a:solidFill>
          <a:ln w="9525" algn="ctr">
            <a:solidFill>
              <a:srgbClr val="000000"/>
            </a:solidFill>
            <a:miter lim="800000"/>
            <a:headEnd/>
            <a:tailEnd/>
          </a:ln>
          <a:effectLst>
            <a:outerShdw dist="107763" dir="2700000" algn="ctr" rotWithShape="0">
              <a:srgbClr val="808080">
                <a:alpha val="50000"/>
              </a:srgbClr>
            </a:outerShdw>
          </a:effectLst>
        </p:spPr>
        <p:txBody>
          <a:bodyPr wrap="none"/>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Pct val="100000"/>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1" name="Rectangle 320"/>
          <p:cNvSpPr>
            <a:spLocks noChangeArrowheads="1"/>
          </p:cNvSpPr>
          <p:nvPr/>
        </p:nvSpPr>
        <p:spPr bwMode="auto">
          <a:xfrm>
            <a:off x="5503905" y="2348279"/>
            <a:ext cx="1620000" cy="3384550"/>
          </a:xfrm>
          <a:prstGeom prst="rect">
            <a:avLst/>
          </a:prstGeom>
          <a:solidFill>
            <a:srgbClr val="FFFFFF"/>
          </a:solidFill>
          <a:ln w="9525" algn="ctr">
            <a:solidFill>
              <a:srgbClr val="000000"/>
            </a:solidFill>
            <a:miter lim="800000"/>
            <a:headEnd/>
            <a:tailEnd/>
          </a:ln>
          <a:effectLst>
            <a:outerShdw dist="107763" dir="2700000" algn="ctr" rotWithShape="0">
              <a:srgbClr val="808080">
                <a:alpha val="50000"/>
              </a:srgbClr>
            </a:outerShdw>
          </a:effectLst>
        </p:spPr>
        <p:txBody>
          <a:bodyPr wrap="none"/>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Pct val="100000"/>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7" name="AutoShape 316"/>
          <p:cNvSpPr>
            <a:spLocks noChangeArrowheads="1"/>
          </p:cNvSpPr>
          <p:nvPr/>
        </p:nvSpPr>
        <p:spPr bwMode="auto">
          <a:xfrm>
            <a:off x="5179905" y="1366227"/>
            <a:ext cx="2052000" cy="792163"/>
          </a:xfrm>
          <a:prstGeom prst="chevron">
            <a:avLst>
              <a:gd name="adj" fmla="val 70441"/>
            </a:avLst>
          </a:prstGeom>
          <a:solidFill>
            <a:schemeClr val="accent6">
              <a:lumMod val="20000"/>
              <a:lumOff val="80000"/>
            </a:schemeClr>
          </a:solidFill>
          <a:ln w="9525" algn="ctr">
            <a:solidFill>
              <a:srgbClr val="000000"/>
            </a:solidFill>
            <a:miter lim="800000"/>
            <a:headEnd/>
            <a:tailEnd/>
          </a:ln>
        </p:spPr>
        <p:txBody>
          <a:bodyPr wrap="none" anchor="ctr"/>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FontTx/>
              <a:buNone/>
            </a:pPr>
            <a:r>
              <a:rPr lang="zh-CN" altLang="en-US" sz="1600" b="0" dirty="0">
                <a:solidFill>
                  <a:srgbClr val="000000"/>
                </a:solidFill>
                <a:latin typeface="华文细黑" panose="02010600040101010101" pitchFamily="2" charset="-122"/>
                <a:ea typeface="华文细黑" panose="02010600040101010101" pitchFamily="2" charset="-122"/>
              </a:rPr>
              <a:t>   书写文档</a:t>
            </a:r>
          </a:p>
        </p:txBody>
      </p:sp>
      <p:sp>
        <p:nvSpPr>
          <p:cNvPr id="28" name="AutoShape 316"/>
          <p:cNvSpPr>
            <a:spLocks noChangeArrowheads="1"/>
          </p:cNvSpPr>
          <p:nvPr/>
        </p:nvSpPr>
        <p:spPr bwMode="auto">
          <a:xfrm>
            <a:off x="6828475" y="1366227"/>
            <a:ext cx="2052000" cy="792163"/>
          </a:xfrm>
          <a:prstGeom prst="chevron">
            <a:avLst>
              <a:gd name="adj" fmla="val 70441"/>
            </a:avLst>
          </a:prstGeom>
          <a:solidFill>
            <a:schemeClr val="accent6">
              <a:lumMod val="20000"/>
              <a:lumOff val="80000"/>
            </a:schemeClr>
          </a:solidFill>
          <a:ln w="9525" algn="ctr">
            <a:solidFill>
              <a:srgbClr val="000000"/>
            </a:solidFill>
            <a:miter lim="800000"/>
            <a:headEnd/>
            <a:tailEnd/>
          </a:ln>
        </p:spPr>
        <p:txBody>
          <a:bodyPr wrap="none" anchor="ctr"/>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FontTx/>
              <a:buNone/>
            </a:pPr>
            <a:r>
              <a:rPr lang="zh-CN" altLang="en-US" sz="1600" b="0" dirty="0">
                <a:solidFill>
                  <a:srgbClr val="000000"/>
                </a:solidFill>
                <a:latin typeface="华文细黑" panose="02010600040101010101" pitchFamily="2" charset="-122"/>
                <a:ea typeface="华文细黑" panose="02010600040101010101" pitchFamily="2" charset="-122"/>
              </a:rPr>
              <a:t>    审查和复审</a:t>
            </a:r>
          </a:p>
        </p:txBody>
      </p:sp>
      <p:sp>
        <p:nvSpPr>
          <p:cNvPr id="29" name="Rectangle 320"/>
          <p:cNvSpPr>
            <a:spLocks noChangeArrowheads="1"/>
          </p:cNvSpPr>
          <p:nvPr/>
        </p:nvSpPr>
        <p:spPr bwMode="auto">
          <a:xfrm>
            <a:off x="7260475" y="2348279"/>
            <a:ext cx="1620000" cy="3384550"/>
          </a:xfrm>
          <a:prstGeom prst="rect">
            <a:avLst/>
          </a:prstGeom>
          <a:solidFill>
            <a:srgbClr val="FFFFFF"/>
          </a:solidFill>
          <a:ln w="9525" algn="ctr">
            <a:solidFill>
              <a:srgbClr val="000000"/>
            </a:solidFill>
            <a:miter lim="800000"/>
            <a:headEnd/>
            <a:tailEnd/>
          </a:ln>
          <a:effectLst>
            <a:outerShdw dist="107763" dir="2700000" algn="ctr" rotWithShape="0">
              <a:srgbClr val="808080">
                <a:alpha val="50000"/>
              </a:srgbClr>
            </a:outerShdw>
          </a:effectLst>
        </p:spPr>
        <p:txBody>
          <a:bodyPr wrap="none"/>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Pct val="100000"/>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pic>
        <p:nvPicPr>
          <p:cNvPr id="33" name="图片 32"/>
          <p:cNvPicPr>
            <a:picLocks noChangeAspect="1"/>
          </p:cNvPicPr>
          <p:nvPr/>
        </p:nvPicPr>
        <p:blipFill>
          <a:blip r:embed="rId2"/>
          <a:stretch>
            <a:fillRect/>
          </a:stretch>
        </p:blipFill>
        <p:spPr>
          <a:xfrm>
            <a:off x="301418" y="4663439"/>
            <a:ext cx="1552779" cy="986241"/>
          </a:xfrm>
          <a:prstGeom prst="rect">
            <a:avLst/>
          </a:prstGeom>
        </p:spPr>
      </p:pic>
      <p:pic>
        <p:nvPicPr>
          <p:cNvPr id="35"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418" y="2553360"/>
            <a:ext cx="1420534" cy="8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416" y="3535502"/>
            <a:ext cx="1245897" cy="96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图片 37"/>
          <p:cNvPicPr>
            <a:picLocks noChangeAspect="1"/>
          </p:cNvPicPr>
          <p:nvPr/>
        </p:nvPicPr>
        <p:blipFill>
          <a:blip r:embed="rId5"/>
          <a:stretch>
            <a:fillRect/>
          </a:stretch>
        </p:blipFill>
        <p:spPr>
          <a:xfrm>
            <a:off x="2098353" y="3722502"/>
            <a:ext cx="1393606" cy="830580"/>
          </a:xfrm>
          <a:prstGeom prst="rect">
            <a:avLst/>
          </a:prstGeom>
        </p:spPr>
      </p:pic>
      <p:pic>
        <p:nvPicPr>
          <p:cNvPr id="45" name="图片 44"/>
          <p:cNvPicPr>
            <a:picLocks noChangeAspect="1"/>
          </p:cNvPicPr>
          <p:nvPr/>
        </p:nvPicPr>
        <p:blipFill>
          <a:blip r:embed="rId6"/>
          <a:stretch>
            <a:fillRect/>
          </a:stretch>
        </p:blipFill>
        <p:spPr>
          <a:xfrm>
            <a:off x="2023466" y="4768983"/>
            <a:ext cx="1548920" cy="722690"/>
          </a:xfrm>
          <a:prstGeom prst="rect">
            <a:avLst/>
          </a:prstGeom>
        </p:spPr>
      </p:pic>
      <p:pic>
        <p:nvPicPr>
          <p:cNvPr id="49" name="Picture 2" descr="image">
            <a:hlinkClick r:id="rId7"/>
          </p:cNvPr>
          <p:cNvPicPr>
            <a:picLocks noChangeAspect="1" noChangeArrowheads="1"/>
          </p:cNvPicPr>
          <p:nvPr/>
        </p:nvPicPr>
        <p:blipFill>
          <a:blip r:embed="rId8"/>
          <a:srcRect/>
          <a:stretch>
            <a:fillRect/>
          </a:stretch>
        </p:blipFill>
        <p:spPr bwMode="auto">
          <a:xfrm>
            <a:off x="3891623" y="2485953"/>
            <a:ext cx="1359892" cy="845484"/>
          </a:xfrm>
          <a:prstGeom prst="rect">
            <a:avLst/>
          </a:prstGeom>
          <a:noFill/>
          <a:ln w="9525">
            <a:noFill/>
            <a:miter lim="800000"/>
            <a:headEnd/>
            <a:tailEnd/>
          </a:ln>
        </p:spPr>
      </p:pic>
      <p:pic>
        <p:nvPicPr>
          <p:cNvPr id="54" name="图片 53"/>
          <p:cNvPicPr>
            <a:picLocks noChangeAspect="1"/>
          </p:cNvPicPr>
          <p:nvPr/>
        </p:nvPicPr>
        <p:blipFill>
          <a:blip r:embed="rId9"/>
          <a:stretch>
            <a:fillRect/>
          </a:stretch>
        </p:blipFill>
        <p:spPr>
          <a:xfrm>
            <a:off x="5581957" y="4017349"/>
            <a:ext cx="894769" cy="523742"/>
          </a:xfrm>
          <a:prstGeom prst="rect">
            <a:avLst/>
          </a:prstGeom>
        </p:spPr>
      </p:pic>
      <p:pic>
        <p:nvPicPr>
          <p:cNvPr id="56" name="图片 55"/>
          <p:cNvPicPr>
            <a:picLocks noChangeAspect="1"/>
          </p:cNvPicPr>
          <p:nvPr/>
        </p:nvPicPr>
        <p:blipFill>
          <a:blip r:embed="rId2"/>
          <a:stretch>
            <a:fillRect/>
          </a:stretch>
        </p:blipFill>
        <p:spPr>
          <a:xfrm>
            <a:off x="6389060" y="4459355"/>
            <a:ext cx="689541" cy="437959"/>
          </a:xfrm>
          <a:prstGeom prst="rect">
            <a:avLst/>
          </a:prstGeom>
        </p:spPr>
      </p:pic>
      <p:pic>
        <p:nvPicPr>
          <p:cNvPr id="57" name="图片 56"/>
          <p:cNvPicPr>
            <a:picLocks noChangeAspect="1"/>
          </p:cNvPicPr>
          <p:nvPr/>
        </p:nvPicPr>
        <p:blipFill>
          <a:blip r:embed="rId5"/>
          <a:stretch>
            <a:fillRect/>
          </a:stretch>
        </p:blipFill>
        <p:spPr>
          <a:xfrm>
            <a:off x="5565673" y="4776514"/>
            <a:ext cx="689402" cy="410879"/>
          </a:xfrm>
          <a:prstGeom prst="rect">
            <a:avLst/>
          </a:prstGeom>
        </p:spPr>
      </p:pic>
      <p:pic>
        <p:nvPicPr>
          <p:cNvPr id="58" name="图片 57"/>
          <p:cNvPicPr>
            <a:picLocks noChangeAspect="1"/>
          </p:cNvPicPr>
          <p:nvPr/>
        </p:nvPicPr>
        <p:blipFill>
          <a:blip r:embed="rId10"/>
          <a:stretch>
            <a:fillRect/>
          </a:stretch>
        </p:blipFill>
        <p:spPr>
          <a:xfrm>
            <a:off x="6205905" y="5209885"/>
            <a:ext cx="854984" cy="456996"/>
          </a:xfrm>
          <a:prstGeom prst="rect">
            <a:avLst/>
          </a:prstGeom>
        </p:spPr>
      </p:pic>
      <p:pic>
        <p:nvPicPr>
          <p:cNvPr id="59" name="图片 58"/>
          <p:cNvPicPr>
            <a:picLocks noChangeAspect="1"/>
          </p:cNvPicPr>
          <p:nvPr/>
        </p:nvPicPr>
        <p:blipFill>
          <a:blip r:embed="rId11"/>
          <a:stretch>
            <a:fillRect/>
          </a:stretch>
        </p:blipFill>
        <p:spPr>
          <a:xfrm>
            <a:off x="5581957" y="2425802"/>
            <a:ext cx="1051440" cy="905635"/>
          </a:xfrm>
          <a:prstGeom prst="rect">
            <a:avLst/>
          </a:prstGeom>
        </p:spPr>
      </p:pic>
      <p:pic>
        <p:nvPicPr>
          <p:cNvPr id="60" name="图片 59"/>
          <p:cNvPicPr>
            <a:picLocks noChangeAspect="1"/>
          </p:cNvPicPr>
          <p:nvPr/>
        </p:nvPicPr>
        <p:blipFill>
          <a:blip r:embed="rId12"/>
          <a:stretch>
            <a:fillRect/>
          </a:stretch>
        </p:blipFill>
        <p:spPr>
          <a:xfrm>
            <a:off x="5999746" y="2797865"/>
            <a:ext cx="1091642" cy="611095"/>
          </a:xfrm>
          <a:prstGeom prst="rect">
            <a:avLst/>
          </a:prstGeom>
        </p:spPr>
      </p:pic>
      <p:pic>
        <p:nvPicPr>
          <p:cNvPr id="61" name="图片 60"/>
          <p:cNvPicPr>
            <a:picLocks noChangeAspect="1"/>
          </p:cNvPicPr>
          <p:nvPr/>
        </p:nvPicPr>
        <p:blipFill>
          <a:blip r:embed="rId13"/>
          <a:stretch>
            <a:fillRect/>
          </a:stretch>
        </p:blipFill>
        <p:spPr>
          <a:xfrm>
            <a:off x="5552362" y="3411947"/>
            <a:ext cx="1375745" cy="506339"/>
          </a:xfrm>
          <a:prstGeom prst="rect">
            <a:avLst/>
          </a:prstGeom>
        </p:spPr>
      </p:pic>
      <p:pic>
        <p:nvPicPr>
          <p:cNvPr id="15370" name="Picture 10" descr="https://timgsa.baidu.com/timg?image&amp;quality=80&amp;size=b9999_10000&amp;sec=1572778322625&amp;di=e08279bf583a9b341fab818cae897c75&amp;imgtype=0&amp;src=http%3A%2F%2Fpic.mp.cc%2Fupload%2Fueditor%2Fimage%2F20171101%2F1509518395870107.jpg%3Fimageslim"/>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164493" y="5130328"/>
            <a:ext cx="647098" cy="485854"/>
          </a:xfrm>
          <a:prstGeom prst="rect">
            <a:avLst/>
          </a:prstGeom>
          <a:noFill/>
          <a:extLst>
            <a:ext uri="{909E8E84-426E-40DD-AFC4-6F175D3DCCD1}">
              <a14:hiddenFill xmlns:a14="http://schemas.microsoft.com/office/drawing/2010/main">
                <a:solidFill>
                  <a:srgbClr val="FFFFFF"/>
                </a:solidFill>
              </a14:hiddenFill>
            </a:ext>
          </a:extLst>
        </p:spPr>
      </p:pic>
      <p:pic>
        <p:nvPicPr>
          <p:cNvPr id="63" name="图片 62"/>
          <p:cNvPicPr>
            <a:picLocks noChangeAspect="1"/>
          </p:cNvPicPr>
          <p:nvPr/>
        </p:nvPicPr>
        <p:blipFill>
          <a:blip r:embed="rId15"/>
          <a:stretch>
            <a:fillRect/>
          </a:stretch>
        </p:blipFill>
        <p:spPr>
          <a:xfrm>
            <a:off x="7336317" y="3310044"/>
            <a:ext cx="1468315" cy="750959"/>
          </a:xfrm>
          <a:prstGeom prst="rect">
            <a:avLst/>
          </a:prstGeom>
        </p:spPr>
      </p:pic>
      <p:pic>
        <p:nvPicPr>
          <p:cNvPr id="15360" name="图片 15359"/>
          <p:cNvPicPr>
            <a:picLocks noChangeAspect="1"/>
          </p:cNvPicPr>
          <p:nvPr/>
        </p:nvPicPr>
        <p:blipFill>
          <a:blip r:embed="rId16"/>
          <a:stretch>
            <a:fillRect/>
          </a:stretch>
        </p:blipFill>
        <p:spPr>
          <a:xfrm>
            <a:off x="7336317" y="4184513"/>
            <a:ext cx="1475274" cy="829169"/>
          </a:xfrm>
          <a:prstGeom prst="rect">
            <a:avLst/>
          </a:prstGeom>
        </p:spPr>
      </p:pic>
      <p:pic>
        <p:nvPicPr>
          <p:cNvPr id="15361" name="图片 15360"/>
          <p:cNvPicPr>
            <a:picLocks noChangeAspect="1"/>
          </p:cNvPicPr>
          <p:nvPr/>
        </p:nvPicPr>
        <p:blipFill>
          <a:blip r:embed="rId17"/>
          <a:stretch>
            <a:fillRect/>
          </a:stretch>
        </p:blipFill>
        <p:spPr>
          <a:xfrm>
            <a:off x="3838907" y="4567467"/>
            <a:ext cx="1385914" cy="732793"/>
          </a:xfrm>
          <a:prstGeom prst="rect">
            <a:avLst/>
          </a:prstGeom>
        </p:spPr>
      </p:pic>
      <p:pic>
        <p:nvPicPr>
          <p:cNvPr id="15363" name="图片 15362"/>
          <p:cNvPicPr>
            <a:picLocks noChangeAspect="1"/>
          </p:cNvPicPr>
          <p:nvPr/>
        </p:nvPicPr>
        <p:blipFill>
          <a:blip r:embed="rId18"/>
          <a:stretch>
            <a:fillRect/>
          </a:stretch>
        </p:blipFill>
        <p:spPr>
          <a:xfrm>
            <a:off x="3870599" y="3516874"/>
            <a:ext cx="1288371" cy="806289"/>
          </a:xfrm>
          <a:prstGeom prst="rect">
            <a:avLst/>
          </a:prstGeom>
        </p:spPr>
      </p:pic>
      <p:pic>
        <p:nvPicPr>
          <p:cNvPr id="15365" name="图片 15364"/>
          <p:cNvPicPr>
            <a:picLocks noChangeAspect="1"/>
          </p:cNvPicPr>
          <p:nvPr/>
        </p:nvPicPr>
        <p:blipFill>
          <a:blip r:embed="rId19"/>
          <a:stretch>
            <a:fillRect/>
          </a:stretch>
        </p:blipFill>
        <p:spPr>
          <a:xfrm>
            <a:off x="7336317" y="2522170"/>
            <a:ext cx="1242753" cy="676734"/>
          </a:xfrm>
          <a:prstGeom prst="rect">
            <a:avLst/>
          </a:prstGeom>
        </p:spPr>
      </p:pic>
      <p:pic>
        <p:nvPicPr>
          <p:cNvPr id="15367" name="图片 15366"/>
          <p:cNvPicPr>
            <a:picLocks noChangeAspect="1"/>
          </p:cNvPicPr>
          <p:nvPr/>
        </p:nvPicPr>
        <p:blipFill>
          <a:blip r:embed="rId20"/>
          <a:stretch>
            <a:fillRect/>
          </a:stretch>
        </p:blipFill>
        <p:spPr>
          <a:xfrm>
            <a:off x="7329568" y="5200742"/>
            <a:ext cx="765833" cy="405441"/>
          </a:xfrm>
          <a:prstGeom prst="rect">
            <a:avLst/>
          </a:prstGeom>
        </p:spPr>
      </p:pic>
      <p:pic>
        <p:nvPicPr>
          <p:cNvPr id="15374" name="Picture 14" descr="https://ss0.bdstatic.com/70cFvHSh_Q1YnxGkpoWK1HF6hhy/it/u=1610182174,2776339434&amp;fm=26&amp;gp=0.jp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098353" y="2410129"/>
            <a:ext cx="1474033" cy="110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53629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5</a:t>
            </a:r>
            <a:r>
              <a:rPr lang="zh-CN" altLang="en-US" dirty="0"/>
              <a:t>）力争降低模块接口的复杂程度</a:t>
            </a:r>
          </a:p>
        </p:txBody>
      </p:sp>
      <p:sp>
        <p:nvSpPr>
          <p:cNvPr id="3" name="内容占位符 2"/>
          <p:cNvSpPr>
            <a:spLocks noGrp="1"/>
          </p:cNvSpPr>
          <p:nvPr>
            <p:ph idx="1"/>
          </p:nvPr>
        </p:nvSpPr>
        <p:spPr/>
        <p:txBody>
          <a:bodyPr/>
          <a:lstStyle/>
          <a:p>
            <a:r>
              <a:rPr lang="zh-CN" altLang="en-US" dirty="0"/>
              <a:t>应使得信息传递简单并且和模块的功能一致</a:t>
            </a:r>
          </a:p>
          <a:p>
            <a:r>
              <a:rPr lang="zh-CN" altLang="en-US" dirty="0"/>
              <a:t>接口复杂或者不一致（即看起来传递的数据之间没有联系），是紧耦合或者低内聚的征兆，应该重新分析此模块的独立性</a:t>
            </a:r>
          </a:p>
        </p:txBody>
      </p:sp>
    </p:spTree>
    <p:extLst>
      <p:ext uri="{BB962C8B-B14F-4D97-AF65-F5344CB8AC3E}">
        <p14:creationId xmlns:p14="http://schemas.microsoft.com/office/powerpoint/2010/main" val="278444594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6</a:t>
            </a:r>
            <a:r>
              <a:rPr lang="zh-CN" altLang="en-US" dirty="0"/>
              <a:t>）设计单入口单出口的模块</a:t>
            </a:r>
          </a:p>
        </p:txBody>
      </p:sp>
      <p:sp>
        <p:nvSpPr>
          <p:cNvPr id="3" name="内容占位符 2"/>
          <p:cNvSpPr>
            <a:spLocks noGrp="1"/>
          </p:cNvSpPr>
          <p:nvPr>
            <p:ph idx="1"/>
          </p:nvPr>
        </p:nvSpPr>
        <p:spPr/>
        <p:txBody>
          <a:bodyPr/>
          <a:lstStyle/>
          <a:p>
            <a:r>
              <a:rPr lang="zh-CN" altLang="en-US" dirty="0"/>
              <a:t>不要使模块间出现内容耦合</a:t>
            </a:r>
          </a:p>
          <a:p>
            <a:r>
              <a:rPr lang="zh-CN" altLang="en-US" dirty="0"/>
              <a:t>单入口单出口的模块，当从顶部进入模块并且从底部退出时，软件是比较容易理解的，因此也是比较容易维护的。</a:t>
            </a:r>
          </a:p>
        </p:txBody>
      </p:sp>
    </p:spTree>
    <p:extLst>
      <p:ext uri="{BB962C8B-B14F-4D97-AF65-F5344CB8AC3E}">
        <p14:creationId xmlns:p14="http://schemas.microsoft.com/office/powerpoint/2010/main" val="389058918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a:t>
            </a:r>
            <a:r>
              <a:rPr lang="en-US" altLang="zh-CN" dirty="0"/>
              <a:t>7</a:t>
            </a:r>
            <a:r>
              <a:rPr lang="zh-CN" altLang="en-US" dirty="0"/>
              <a:t>）模块功能应该可以预测</a:t>
            </a:r>
          </a:p>
        </p:txBody>
      </p:sp>
      <p:sp>
        <p:nvSpPr>
          <p:cNvPr id="3" name="内容占位符 2"/>
          <p:cNvSpPr>
            <a:spLocks noGrp="1"/>
          </p:cNvSpPr>
          <p:nvPr>
            <p:ph idx="1"/>
          </p:nvPr>
        </p:nvSpPr>
        <p:spPr/>
        <p:txBody>
          <a:bodyPr/>
          <a:lstStyle/>
          <a:p>
            <a:r>
              <a:rPr lang="zh-CN" altLang="en-US" dirty="0"/>
              <a:t>模块功能应该能够预测：即只要输入的数据相同就产生同样的输出</a:t>
            </a:r>
          </a:p>
          <a:p>
            <a:r>
              <a:rPr lang="zh-CN" altLang="en-US" dirty="0"/>
              <a:t>带有内部存储器的模块其功能不可预测，功能受到内部存储器的状态影响出现不同情况，而内部寄存器上级模块不可见，此种设计不易理解，并且难以测试和维护</a:t>
            </a:r>
            <a:endParaRPr lang="en-US" altLang="zh-CN" dirty="0"/>
          </a:p>
          <a:p>
            <a:r>
              <a:rPr lang="zh-CN" altLang="en-US" dirty="0"/>
              <a:t>此外，如果一个模块任意限制局部数据结构的大小，过分限制在控制流中可以做出的选择或者外部接口的模式，这种模块的功能就过于局限。</a:t>
            </a:r>
          </a:p>
        </p:txBody>
      </p:sp>
    </p:spTree>
    <p:extLst>
      <p:ext uri="{BB962C8B-B14F-4D97-AF65-F5344CB8AC3E}">
        <p14:creationId xmlns:p14="http://schemas.microsoft.com/office/powerpoint/2010/main" val="353429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smtClean="0"/>
              <a:t>5.4 </a:t>
            </a:r>
            <a:r>
              <a:rPr lang="zh-CN" altLang="en-US" dirty="0" smtClean="0">
                <a:latin typeface="+mj-ea"/>
              </a:rPr>
              <a:t>描绘</a:t>
            </a:r>
            <a:r>
              <a:rPr lang="zh-CN" altLang="en-US" dirty="0">
                <a:latin typeface="+mj-ea"/>
              </a:rPr>
              <a:t>软件结构的图形工具</a:t>
            </a:r>
          </a:p>
        </p:txBody>
      </p:sp>
      <p:pic>
        <p:nvPicPr>
          <p:cNvPr id="4" name="Picture 5" descr="j02343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2565400"/>
            <a:ext cx="3044825"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32977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5.4.1 </a:t>
            </a:r>
            <a:r>
              <a:rPr lang="zh-CN" altLang="en-US" dirty="0"/>
              <a:t>层次图和</a:t>
            </a:r>
            <a:r>
              <a:rPr lang="en-US" altLang="zh-CN" dirty="0"/>
              <a:t>HIPO</a:t>
            </a:r>
            <a:r>
              <a:rPr lang="zh-CN" altLang="en-US" dirty="0"/>
              <a:t>图</a:t>
            </a:r>
          </a:p>
        </p:txBody>
      </p:sp>
      <p:sp>
        <p:nvSpPr>
          <p:cNvPr id="3" name="内容占位符 2"/>
          <p:cNvSpPr>
            <a:spLocks noGrp="1"/>
          </p:cNvSpPr>
          <p:nvPr>
            <p:ph idx="1"/>
          </p:nvPr>
        </p:nvSpPr>
        <p:spPr/>
        <p:txBody>
          <a:bodyPr/>
          <a:lstStyle/>
          <a:p>
            <a:r>
              <a:rPr lang="zh-CN" altLang="en-US" dirty="0"/>
              <a:t>层次图用来描绘软件的层次结构。数据结构的层次方框图相同，但是表现的内容却完全不同</a:t>
            </a:r>
            <a:endParaRPr lang="en-US" altLang="zh-CN" dirty="0"/>
          </a:p>
          <a:p>
            <a:endParaRPr lang="zh-CN" altLang="en-US" dirty="0"/>
          </a:p>
          <a:p>
            <a:endParaRPr lang="zh-CN" altLang="en-US" dirty="0"/>
          </a:p>
        </p:txBody>
      </p:sp>
      <p:pic>
        <p:nvPicPr>
          <p:cNvPr id="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4070" y="2360615"/>
            <a:ext cx="7480322" cy="376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313875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HIPO</a:t>
            </a:r>
            <a:r>
              <a:rPr lang="zh-CN" altLang="en-US" dirty="0"/>
              <a:t>图</a:t>
            </a:r>
          </a:p>
        </p:txBody>
      </p:sp>
      <p:pic>
        <p:nvPicPr>
          <p:cNvPr id="5"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9331" y="2655889"/>
            <a:ext cx="7289799" cy="346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idx="1"/>
          </p:nvPr>
        </p:nvSpPr>
        <p:spPr/>
        <p:txBody>
          <a:bodyPr/>
          <a:lstStyle/>
          <a:p>
            <a:r>
              <a:rPr lang="en-US" altLang="zh-CN" sz="2400" dirty="0"/>
              <a:t>HIPO</a:t>
            </a:r>
            <a:r>
              <a:rPr lang="zh-CN" altLang="en-US" sz="2400" dirty="0"/>
              <a:t>图是美国</a:t>
            </a:r>
            <a:r>
              <a:rPr lang="en-US" altLang="zh-CN" sz="2400" dirty="0"/>
              <a:t>IBM</a:t>
            </a:r>
            <a:r>
              <a:rPr lang="zh-CN" altLang="en-US" sz="2400" dirty="0"/>
              <a:t>公司发明的“层次图加输入</a:t>
            </a:r>
            <a:r>
              <a:rPr lang="en-US" altLang="zh-CN" sz="2400" dirty="0"/>
              <a:t>/</a:t>
            </a:r>
            <a:r>
              <a:rPr lang="zh-CN" altLang="en-US" sz="2400" dirty="0"/>
              <a:t>处理</a:t>
            </a:r>
            <a:r>
              <a:rPr lang="en-US" altLang="zh-CN" sz="2400" dirty="0"/>
              <a:t>/</a:t>
            </a:r>
            <a:r>
              <a:rPr lang="zh-CN" altLang="en-US" sz="2400" dirty="0"/>
              <a:t>输出图”的英文缩写。为了能使</a:t>
            </a:r>
            <a:r>
              <a:rPr lang="en-US" altLang="zh-CN" sz="2400" dirty="0"/>
              <a:t>HIPO</a:t>
            </a:r>
            <a:r>
              <a:rPr lang="zh-CN" altLang="en-US" sz="2400" dirty="0"/>
              <a:t>图具有可追踪性，在</a:t>
            </a:r>
            <a:r>
              <a:rPr lang="en-US" altLang="zh-CN" sz="2400" dirty="0"/>
              <a:t>H</a:t>
            </a:r>
            <a:r>
              <a:rPr lang="zh-CN" altLang="en-US" sz="2400" dirty="0"/>
              <a:t>图</a:t>
            </a:r>
            <a:r>
              <a:rPr lang="en-US" altLang="zh-CN" sz="2400" dirty="0"/>
              <a:t>(</a:t>
            </a:r>
            <a:r>
              <a:rPr lang="zh-CN" altLang="en-US" sz="2400" dirty="0"/>
              <a:t>层次图</a:t>
            </a:r>
            <a:r>
              <a:rPr lang="en-US" altLang="zh-CN" sz="2400" dirty="0"/>
              <a:t>)</a:t>
            </a:r>
            <a:r>
              <a:rPr lang="zh-CN" altLang="en-US" sz="2400" dirty="0"/>
              <a:t>里除了最顶层的方框之外，每个方框都加了编号。</a:t>
            </a:r>
          </a:p>
          <a:p>
            <a:endParaRPr lang="zh-CN" altLang="en-US" dirty="0"/>
          </a:p>
          <a:p>
            <a:endParaRPr lang="zh-CN" altLang="en-US" dirty="0"/>
          </a:p>
        </p:txBody>
      </p:sp>
    </p:spTree>
    <p:extLst>
      <p:ext uri="{BB962C8B-B14F-4D97-AF65-F5344CB8AC3E}">
        <p14:creationId xmlns:p14="http://schemas.microsoft.com/office/powerpoint/2010/main" val="361364691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5.4.2 </a:t>
            </a:r>
            <a:r>
              <a:rPr lang="zh-CN" altLang="en-US" dirty="0"/>
              <a:t>结构图（</a:t>
            </a:r>
            <a:r>
              <a:rPr lang="en-US" altLang="zh-CN" dirty="0"/>
              <a:t>Structure Chart</a:t>
            </a:r>
            <a:r>
              <a:rPr lang="zh-CN" altLang="en-US" dirty="0"/>
              <a:t>）</a:t>
            </a:r>
          </a:p>
        </p:txBody>
      </p:sp>
      <p:sp>
        <p:nvSpPr>
          <p:cNvPr id="3" name="内容占位符 2"/>
          <p:cNvSpPr>
            <a:spLocks noGrp="1"/>
          </p:cNvSpPr>
          <p:nvPr>
            <p:ph idx="1"/>
          </p:nvPr>
        </p:nvSpPr>
        <p:spPr>
          <a:xfrm>
            <a:off x="454693" y="1410311"/>
            <a:ext cx="8207625" cy="4321175"/>
          </a:xfrm>
        </p:spPr>
        <p:txBody>
          <a:bodyPr/>
          <a:lstStyle/>
          <a:p>
            <a:r>
              <a:rPr lang="en-US" altLang="zh-CN" dirty="0"/>
              <a:t>Yourdon</a:t>
            </a:r>
            <a:r>
              <a:rPr lang="zh-CN" altLang="en-US" dirty="0"/>
              <a:t>提出的结构图</a:t>
            </a:r>
            <a:r>
              <a:rPr lang="en-US" altLang="zh-CN" dirty="0"/>
              <a:t>SC</a:t>
            </a:r>
            <a:r>
              <a:rPr lang="zh-CN" altLang="en-US" dirty="0"/>
              <a:t>（</a:t>
            </a:r>
            <a:r>
              <a:rPr lang="en-US" altLang="zh-CN" dirty="0"/>
              <a:t>Structure Chart </a:t>
            </a:r>
            <a:r>
              <a:rPr lang="zh-CN" altLang="en-US" dirty="0"/>
              <a:t>）是进行软件结构设计的工具。</a:t>
            </a:r>
          </a:p>
        </p:txBody>
      </p:sp>
      <p:pic>
        <p:nvPicPr>
          <p:cNvPr id="4"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9426" y="2598910"/>
            <a:ext cx="6130925" cy="308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组合 25"/>
          <p:cNvGrpSpPr/>
          <p:nvPr/>
        </p:nvGrpSpPr>
        <p:grpSpPr>
          <a:xfrm>
            <a:off x="6871823" y="1925692"/>
            <a:ext cx="1464606" cy="2018745"/>
            <a:chOff x="6672264" y="2285762"/>
            <a:chExt cx="2030412" cy="2855298"/>
          </a:xfrm>
        </p:grpSpPr>
        <p:grpSp>
          <p:nvGrpSpPr>
            <p:cNvPr id="25" name="组合 24"/>
            <p:cNvGrpSpPr/>
            <p:nvPr/>
          </p:nvGrpSpPr>
          <p:grpSpPr>
            <a:xfrm>
              <a:off x="6672264" y="2285762"/>
              <a:ext cx="2030412" cy="2855298"/>
              <a:chOff x="6672264" y="2285762"/>
              <a:chExt cx="2030412" cy="2855298"/>
            </a:xfrm>
          </p:grpSpPr>
          <p:sp>
            <p:nvSpPr>
              <p:cNvPr id="10" name="Rectangle 142"/>
              <p:cNvSpPr>
                <a:spLocks noChangeArrowheads="1"/>
              </p:cNvSpPr>
              <p:nvPr/>
            </p:nvSpPr>
            <p:spPr bwMode="auto">
              <a:xfrm>
                <a:off x="6672264" y="2285762"/>
                <a:ext cx="2030412" cy="2855298"/>
              </a:xfrm>
              <a:prstGeom prst="rect">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18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1" name="Rectangle 143"/>
              <p:cNvSpPr>
                <a:spLocks noChangeArrowheads="1"/>
              </p:cNvSpPr>
              <p:nvPr/>
            </p:nvSpPr>
            <p:spPr bwMode="auto">
              <a:xfrm>
                <a:off x="6808023" y="2877593"/>
                <a:ext cx="811568" cy="360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18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2" name="Text Box 144"/>
              <p:cNvSpPr txBox="1">
                <a:spLocks noChangeArrowheads="1"/>
              </p:cNvSpPr>
              <p:nvPr/>
            </p:nvSpPr>
            <p:spPr bwMode="auto">
              <a:xfrm>
                <a:off x="7688217" y="2849018"/>
                <a:ext cx="753796" cy="435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srgbClr val="000066"/>
                    </a:solidFill>
                    <a:effectLst/>
                    <a:uLnTx/>
                    <a:uFillTx/>
                    <a:latin typeface="Arial" panose="020B0604020202020204" pitchFamily="34" charset="0"/>
                    <a:ea typeface="宋体" panose="02010600030101010101" pitchFamily="2" charset="-122"/>
                  </a:rPr>
                  <a:t>模块</a:t>
                </a:r>
              </a:p>
            </p:txBody>
          </p:sp>
          <p:sp>
            <p:nvSpPr>
              <p:cNvPr id="13" name="Line 145"/>
              <p:cNvSpPr>
                <a:spLocks noChangeShapeType="1"/>
              </p:cNvSpPr>
              <p:nvPr/>
            </p:nvSpPr>
            <p:spPr bwMode="auto">
              <a:xfrm>
                <a:off x="6808023" y="3641180"/>
                <a:ext cx="81156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4" name="Text Box 146"/>
              <p:cNvSpPr txBox="1">
                <a:spLocks noChangeArrowheads="1"/>
              </p:cNvSpPr>
              <p:nvPr/>
            </p:nvSpPr>
            <p:spPr bwMode="auto">
              <a:xfrm>
                <a:off x="7689708" y="3431629"/>
                <a:ext cx="1002690" cy="435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0066"/>
                    </a:solidFill>
                    <a:effectLst/>
                    <a:uLnTx/>
                    <a:uFillTx/>
                    <a:latin typeface="Arial" panose="020B0604020202020204" pitchFamily="34" charset="0"/>
                    <a:ea typeface="宋体" panose="02010600030101010101" pitchFamily="2" charset="-122"/>
                  </a:rPr>
                  <a:t>控制流</a:t>
                </a:r>
              </a:p>
            </p:txBody>
          </p:sp>
          <p:sp>
            <p:nvSpPr>
              <p:cNvPr id="15" name="Text Box 147"/>
              <p:cNvSpPr txBox="1">
                <a:spLocks noChangeArrowheads="1"/>
              </p:cNvSpPr>
              <p:nvPr/>
            </p:nvSpPr>
            <p:spPr bwMode="auto">
              <a:xfrm>
                <a:off x="7688218" y="3936454"/>
                <a:ext cx="1002691" cy="435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a:ln>
                      <a:noFill/>
                    </a:ln>
                    <a:solidFill>
                      <a:srgbClr val="000066"/>
                    </a:solidFill>
                    <a:effectLst/>
                    <a:uLnTx/>
                    <a:uFillTx/>
                    <a:latin typeface="Arial" panose="020B0604020202020204" pitchFamily="34" charset="0"/>
                    <a:ea typeface="宋体" panose="02010600030101010101" pitchFamily="2" charset="-122"/>
                  </a:rPr>
                  <a:t>数据流</a:t>
                </a:r>
              </a:p>
            </p:txBody>
          </p:sp>
          <p:grpSp>
            <p:nvGrpSpPr>
              <p:cNvPr id="16" name="Group 148"/>
              <p:cNvGrpSpPr>
                <a:grpSpLocks/>
              </p:cNvGrpSpPr>
              <p:nvPr/>
            </p:nvGrpSpPr>
            <p:grpSpPr bwMode="auto">
              <a:xfrm>
                <a:off x="6740889" y="4104730"/>
                <a:ext cx="947327" cy="144463"/>
                <a:chOff x="4014" y="709"/>
                <a:chExt cx="635" cy="91"/>
              </a:xfrm>
            </p:grpSpPr>
            <p:sp>
              <p:nvSpPr>
                <p:cNvPr id="17" name="Line 149"/>
                <p:cNvSpPr>
                  <a:spLocks noChangeShapeType="1"/>
                </p:cNvSpPr>
                <p:nvPr/>
              </p:nvSpPr>
              <p:spPr bwMode="auto">
                <a:xfrm>
                  <a:off x="4105" y="754"/>
                  <a:ext cx="544" cy="0"/>
                </a:xfrm>
                <a:prstGeom prst="line">
                  <a:avLst/>
                </a:prstGeom>
                <a:noFill/>
                <a:ln w="9525">
                  <a:solidFill>
                    <a:srgbClr val="000000"/>
                  </a:solidFill>
                  <a:round/>
                  <a:headEnd type="none" w="sm" len="me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8" name="Oval 150"/>
                <p:cNvSpPr>
                  <a:spLocks noChangeArrowheads="1"/>
                </p:cNvSpPr>
                <p:nvPr/>
              </p:nvSpPr>
              <p:spPr bwMode="auto">
                <a:xfrm>
                  <a:off x="4014" y="709"/>
                  <a:ext cx="91" cy="91"/>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18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sp>
            <p:nvSpPr>
              <p:cNvPr id="19" name="Text Box 147"/>
              <p:cNvSpPr txBox="1">
                <a:spLocks noChangeArrowheads="1"/>
              </p:cNvSpPr>
              <p:nvPr/>
            </p:nvSpPr>
            <p:spPr bwMode="auto">
              <a:xfrm>
                <a:off x="7688218" y="4444455"/>
                <a:ext cx="1002691" cy="435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lang="zh-CN" altLang="en-US" sz="1400" kern="0" dirty="0">
                    <a:solidFill>
                      <a:srgbClr val="000066"/>
                    </a:solidFill>
                    <a:latin typeface="Arial" panose="020B0604020202020204" pitchFamily="34" charset="0"/>
                    <a:ea typeface="宋体" panose="02010600030101010101" pitchFamily="2" charset="-122"/>
                  </a:rPr>
                  <a:t>控制流</a:t>
                </a:r>
                <a:endParaRPr kumimoji="0" lang="zh-CN" altLang="en-US" sz="1400" b="1" i="0" u="none" strike="noStrike" kern="0" cap="none" spc="0" normalizeH="0" baseline="0" noProof="0" dirty="0">
                  <a:ln>
                    <a:noFill/>
                  </a:ln>
                  <a:solidFill>
                    <a:srgbClr val="000066"/>
                  </a:solidFill>
                  <a:effectLst/>
                  <a:uLnTx/>
                  <a:uFillTx/>
                  <a:latin typeface="Arial" panose="020B0604020202020204" pitchFamily="34" charset="0"/>
                  <a:ea typeface="宋体" panose="02010600030101010101" pitchFamily="2" charset="-122"/>
                </a:endParaRPr>
              </a:p>
            </p:txBody>
          </p:sp>
          <p:sp>
            <p:nvSpPr>
              <p:cNvPr id="21" name="Line 149"/>
              <p:cNvSpPr>
                <a:spLocks noChangeShapeType="1"/>
              </p:cNvSpPr>
              <p:nvPr/>
            </p:nvSpPr>
            <p:spPr bwMode="auto">
              <a:xfrm>
                <a:off x="6876648" y="4684168"/>
                <a:ext cx="811568" cy="0"/>
              </a:xfrm>
              <a:prstGeom prst="line">
                <a:avLst/>
              </a:prstGeom>
              <a:noFill/>
              <a:ln w="9525">
                <a:solidFill>
                  <a:srgbClr val="000000"/>
                </a:solidFill>
                <a:round/>
                <a:headEnd type="none" w="sm" len="me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2" name="Oval 150"/>
              <p:cNvSpPr>
                <a:spLocks noChangeArrowheads="1"/>
              </p:cNvSpPr>
              <p:nvPr/>
            </p:nvSpPr>
            <p:spPr bwMode="auto">
              <a:xfrm>
                <a:off x="6740889" y="4612730"/>
                <a:ext cx="135759" cy="144463"/>
              </a:xfrm>
              <a:prstGeom prst="ellipse">
                <a:avLst/>
              </a:prstGeom>
              <a:solidFill>
                <a:schemeClr val="tx1"/>
              </a:solidFill>
              <a:ln w="25400">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18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sp>
          <p:nvSpPr>
            <p:cNvPr id="24" name="文本框 23"/>
            <p:cNvSpPr txBox="1"/>
            <p:nvPr/>
          </p:nvSpPr>
          <p:spPr>
            <a:xfrm>
              <a:off x="7302500" y="2387600"/>
              <a:ext cx="800100" cy="435318"/>
            </a:xfrm>
            <a:prstGeom prst="rect">
              <a:avLst/>
            </a:prstGeom>
            <a:noFill/>
          </p:spPr>
          <p:txBody>
            <a:bodyPr wrap="square" rtlCol="0">
              <a:spAutoFit/>
            </a:bodyPr>
            <a:lstStyle/>
            <a:p>
              <a:r>
                <a:rPr lang="zh-CN" altLang="en-US" sz="1400" b="1" dirty="0">
                  <a:solidFill>
                    <a:srgbClr val="0000FF"/>
                  </a:solidFill>
                </a:rPr>
                <a:t>说明</a:t>
              </a:r>
            </a:p>
          </p:txBody>
        </p:sp>
      </p:grpSp>
      <p:graphicFrame>
        <p:nvGraphicFramePr>
          <p:cNvPr id="27" name="Object 153">
            <a:hlinkClick r:id="" action="ppaction://ole?verb=0"/>
          </p:cNvPr>
          <p:cNvGraphicFramePr>
            <a:graphicFrameLocks noChangeAspect="1"/>
          </p:cNvGraphicFramePr>
          <p:nvPr>
            <p:extLst>
              <p:ext uri="{D42A27DB-BD31-4B8C-83A1-F6EECF244321}">
                <p14:modId xmlns:p14="http://schemas.microsoft.com/office/powerpoint/2010/main" val="146334728"/>
              </p:ext>
            </p:extLst>
          </p:nvPr>
        </p:nvGraphicFramePr>
        <p:xfrm>
          <a:off x="6588376" y="3983960"/>
          <a:ext cx="2303462" cy="2168525"/>
        </p:xfrm>
        <a:graphic>
          <a:graphicData uri="http://schemas.openxmlformats.org/presentationml/2006/ole">
            <mc:AlternateContent xmlns:mc="http://schemas.openxmlformats.org/markup-compatibility/2006">
              <mc:Choice xmlns:v="urn:schemas-microsoft-com:vml" Requires="v">
                <p:oleObj spid="_x0000_s10385" name="演示文稿" r:id="rId4" imgW="4571972" imgH="3429047" progId="PowerPoint.Show.8">
                  <p:embed/>
                </p:oleObj>
              </mc:Choice>
              <mc:Fallback>
                <p:oleObj name="演示文稿" r:id="rId4" imgW="4571972" imgH="3429047" progId="PowerPoint.Show.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48438" t="35278"/>
                      <a:stretch>
                        <a:fillRect/>
                      </a:stretch>
                    </p:blipFill>
                    <p:spPr bwMode="auto">
                      <a:xfrm>
                        <a:off x="6588376" y="3983960"/>
                        <a:ext cx="2303462" cy="2168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3074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randombar(horizontal)">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结构图</a:t>
            </a:r>
            <a:r>
              <a:rPr lang="en-US" altLang="zh-CN" dirty="0"/>
              <a:t>(SC)</a:t>
            </a:r>
            <a:r>
              <a:rPr lang="zh-CN" altLang="en-US" dirty="0"/>
              <a:t>中描述的模块种类</a:t>
            </a:r>
          </a:p>
        </p:txBody>
      </p:sp>
      <p:grpSp>
        <p:nvGrpSpPr>
          <p:cNvPr id="4" name="Group 24"/>
          <p:cNvGrpSpPr>
            <a:grpSpLocks/>
          </p:cNvGrpSpPr>
          <p:nvPr/>
        </p:nvGrpSpPr>
        <p:grpSpPr bwMode="auto">
          <a:xfrm>
            <a:off x="838200" y="1651000"/>
            <a:ext cx="1914525" cy="1911350"/>
            <a:chOff x="1156" y="3116"/>
            <a:chExt cx="1206" cy="1204"/>
          </a:xfrm>
        </p:grpSpPr>
        <p:sp>
          <p:nvSpPr>
            <p:cNvPr id="5" name="Rectangle 25"/>
            <p:cNvSpPr>
              <a:spLocks noChangeArrowheads="1"/>
            </p:cNvSpPr>
            <p:nvPr/>
          </p:nvSpPr>
          <p:spPr bwMode="auto">
            <a:xfrm>
              <a:off x="1156" y="3535"/>
              <a:ext cx="1206" cy="36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传入模块</a:t>
              </a:r>
              <a:r>
                <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rPr>
                <a:t> </a:t>
              </a:r>
            </a:p>
          </p:txBody>
        </p:sp>
        <p:sp>
          <p:nvSpPr>
            <p:cNvPr id="6" name="Line 26"/>
            <p:cNvSpPr>
              <a:spLocks noChangeShapeType="1"/>
            </p:cNvSpPr>
            <p:nvPr/>
          </p:nvSpPr>
          <p:spPr bwMode="auto">
            <a:xfrm flipH="1">
              <a:off x="1295" y="3901"/>
              <a:ext cx="278" cy="419"/>
            </a:xfrm>
            <a:prstGeom prst="line">
              <a:avLst/>
            </a:prstGeom>
            <a:noFill/>
            <a:ln w="127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7" name="Line 27"/>
            <p:cNvSpPr>
              <a:spLocks noChangeShapeType="1"/>
            </p:cNvSpPr>
            <p:nvPr/>
          </p:nvSpPr>
          <p:spPr bwMode="auto">
            <a:xfrm flipV="1">
              <a:off x="1573" y="3954"/>
              <a:ext cx="186" cy="262"/>
            </a:xfrm>
            <a:prstGeom prst="line">
              <a:avLst/>
            </a:prstGeom>
            <a:noFill/>
            <a:ln w="127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8" name="Line 28"/>
            <p:cNvSpPr>
              <a:spLocks noChangeShapeType="1"/>
            </p:cNvSpPr>
            <p:nvPr/>
          </p:nvSpPr>
          <p:spPr bwMode="auto">
            <a:xfrm flipH="1">
              <a:off x="1712" y="3116"/>
              <a:ext cx="324" cy="419"/>
            </a:xfrm>
            <a:prstGeom prst="line">
              <a:avLst/>
            </a:prstGeom>
            <a:noFill/>
            <a:ln w="127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9" name="Oval 29"/>
            <p:cNvSpPr>
              <a:spLocks noChangeArrowheads="1"/>
            </p:cNvSpPr>
            <p:nvPr/>
          </p:nvSpPr>
          <p:spPr bwMode="auto">
            <a:xfrm>
              <a:off x="1527" y="4163"/>
              <a:ext cx="93" cy="104"/>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0" name="Oval 30"/>
            <p:cNvSpPr>
              <a:spLocks noChangeArrowheads="1"/>
            </p:cNvSpPr>
            <p:nvPr/>
          </p:nvSpPr>
          <p:spPr bwMode="auto">
            <a:xfrm flipH="1">
              <a:off x="1944" y="3325"/>
              <a:ext cx="93" cy="105"/>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1" name="Line 31"/>
            <p:cNvSpPr>
              <a:spLocks noChangeShapeType="1"/>
            </p:cNvSpPr>
            <p:nvPr/>
          </p:nvSpPr>
          <p:spPr bwMode="auto">
            <a:xfrm flipV="1">
              <a:off x="2037" y="3168"/>
              <a:ext cx="139" cy="157"/>
            </a:xfrm>
            <a:prstGeom prst="line">
              <a:avLst/>
            </a:prstGeom>
            <a:noFill/>
            <a:ln w="127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12" name="Rectangle 32"/>
          <p:cNvSpPr>
            <a:spLocks noChangeArrowheads="1"/>
          </p:cNvSpPr>
          <p:nvPr/>
        </p:nvSpPr>
        <p:spPr bwMode="auto">
          <a:xfrm>
            <a:off x="2982908" y="1651000"/>
            <a:ext cx="5724525" cy="200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500" b="1">
                <a:solidFill>
                  <a:schemeClr val="tx1"/>
                </a:solidFill>
                <a:latin typeface="楷体" panose="02010609060101010101" pitchFamily="49" charset="-122"/>
                <a:ea typeface="楷体" panose="02010609060101010101" pitchFamily="49" charset="-122"/>
              </a:defRPr>
            </a:lvl1pPr>
            <a:lvl2pPr marL="692150" indent="-347663"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342900" marR="0" lvl="0" indent="-342900" defTabSz="914400" eaLnBrk="1" fontAlgn="base" latinLnBrk="0" hangingPunct="1">
              <a:lnSpc>
                <a:spcPct val="100000"/>
              </a:lnSpc>
              <a:spcBef>
                <a:spcPct val="20000"/>
              </a:spcBef>
              <a:spcAft>
                <a:spcPct val="0"/>
              </a:spcAft>
              <a:buClr>
                <a:srgbClr val="FF3300"/>
              </a:buClr>
              <a:buSzPct val="70000"/>
              <a:buFont typeface="Wingdings" panose="05000000000000000000" pitchFamily="2" charset="2"/>
              <a:buNone/>
              <a:tabLst/>
              <a:defRPr/>
            </a:pPr>
            <a:r>
              <a:rPr kumimoji="0" lang="en-US" altLang="zh-CN" sz="2600" b="0" i="0" u="none" strike="noStrike" kern="0" cap="none" spc="0" normalizeH="0" baseline="0" noProof="0" dirty="0">
                <a:ln>
                  <a:noFill/>
                </a:ln>
                <a:solidFill>
                  <a:srgbClr val="FF0000"/>
                </a:solidFill>
                <a:effectLst/>
                <a:uLnTx/>
                <a:uFillTx/>
                <a:latin typeface="华文细黑" panose="02010600040101010101" pitchFamily="2" charset="-122"/>
                <a:ea typeface="华文细黑" panose="02010600040101010101" pitchFamily="2" charset="-122"/>
              </a:rPr>
              <a:t>(1) </a:t>
            </a:r>
            <a:r>
              <a:rPr kumimoji="0" lang="zh-CN" altLang="en-US" sz="2600" b="0" i="0" u="none" strike="noStrike" kern="0" cap="none" spc="0" normalizeH="0" baseline="0" noProof="0" dirty="0">
                <a:ln>
                  <a:noFill/>
                </a:ln>
                <a:solidFill>
                  <a:srgbClr val="FF0000"/>
                </a:solidFill>
                <a:effectLst/>
                <a:uLnTx/>
                <a:uFillTx/>
                <a:latin typeface="华文细黑" panose="02010600040101010101" pitchFamily="2" charset="-122"/>
                <a:ea typeface="华文细黑" panose="02010600040101010101" pitchFamily="2" charset="-122"/>
              </a:rPr>
              <a:t>传入模块：</a:t>
            </a:r>
          </a:p>
          <a:p>
            <a:pPr marL="692150" marR="0" lvl="1" indent="-347663" defTabSz="914400" eaLnBrk="1" fontAlgn="base" latinLnBrk="0" hangingPunct="1">
              <a:lnSpc>
                <a:spcPct val="100000"/>
              </a:lnSpc>
              <a:spcBef>
                <a:spcPct val="20000"/>
              </a:spcBef>
              <a:spcAft>
                <a:spcPct val="0"/>
              </a:spcAft>
              <a:buClr>
                <a:srgbClr val="669999"/>
              </a:buClr>
              <a:buSzPct val="70000"/>
              <a:buFont typeface="Wingdings" panose="05000000000000000000" pitchFamily="2" charset="2"/>
              <a:buChar char="Ø"/>
              <a:tabLst/>
              <a:defRPr/>
            </a:pPr>
            <a:r>
              <a:rPr kumimoji="0" lang="zh-CN" altLang="en-US" sz="22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从下属模块取得数据，经过某些处理，再将其传送给</a:t>
            </a:r>
            <a:r>
              <a:rPr kumimoji="0" lang="zh-CN" altLang="en-US" sz="2200" b="0" i="0" u="none" strike="noStrike" kern="0" cap="none" spc="0" normalizeH="0" baseline="0" noProof="0" dirty="0">
                <a:ln>
                  <a:noFill/>
                </a:ln>
                <a:solidFill>
                  <a:srgbClr val="006600"/>
                </a:solidFill>
                <a:effectLst/>
                <a:uLnTx/>
                <a:uFillTx/>
                <a:latin typeface="华文细黑" panose="02010600040101010101" pitchFamily="2" charset="-122"/>
                <a:ea typeface="华文细黑" panose="02010600040101010101" pitchFamily="2" charset="-122"/>
              </a:rPr>
              <a:t>上级</a:t>
            </a:r>
            <a:r>
              <a:rPr kumimoji="0" lang="zh-CN" altLang="en-US" sz="22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模块。</a:t>
            </a:r>
          </a:p>
          <a:p>
            <a:pPr marL="692150" marR="0" lvl="1" indent="-347663" defTabSz="914400" eaLnBrk="1" fontAlgn="base" latinLnBrk="0" hangingPunct="1">
              <a:lnSpc>
                <a:spcPct val="100000"/>
              </a:lnSpc>
              <a:spcBef>
                <a:spcPct val="20000"/>
              </a:spcBef>
              <a:spcAft>
                <a:spcPct val="0"/>
              </a:spcAft>
              <a:buClr>
                <a:srgbClr val="669999"/>
              </a:buClr>
              <a:buSzPct val="70000"/>
              <a:buFont typeface="Wingdings" panose="05000000000000000000" pitchFamily="2" charset="2"/>
              <a:buChar char="Ø"/>
              <a:tabLst/>
              <a:defRPr/>
            </a:pPr>
            <a:r>
              <a:rPr kumimoji="0" lang="zh-CN" altLang="en-US" sz="22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它传送的数据流叫做</a:t>
            </a:r>
            <a:r>
              <a:rPr kumimoji="0" lang="zh-CN" altLang="en-US" sz="2200" b="0" i="0" u="none" strike="noStrike" kern="0" cap="none" spc="0" normalizeH="0" baseline="0" noProof="0" dirty="0">
                <a:ln>
                  <a:noFill/>
                </a:ln>
                <a:solidFill>
                  <a:srgbClr val="A50021"/>
                </a:solidFill>
                <a:effectLst/>
                <a:uLnTx/>
                <a:uFillTx/>
                <a:latin typeface="华文细黑" panose="02010600040101010101" pitchFamily="2" charset="-122"/>
                <a:ea typeface="华文细黑" panose="02010600040101010101" pitchFamily="2" charset="-122"/>
              </a:rPr>
              <a:t>逻辑输入数据流。</a:t>
            </a:r>
          </a:p>
        </p:txBody>
      </p:sp>
      <p:grpSp>
        <p:nvGrpSpPr>
          <p:cNvPr id="13" name="Group 33"/>
          <p:cNvGrpSpPr>
            <a:grpSpLocks/>
          </p:cNvGrpSpPr>
          <p:nvPr/>
        </p:nvGrpSpPr>
        <p:grpSpPr bwMode="auto">
          <a:xfrm>
            <a:off x="838200" y="3860800"/>
            <a:ext cx="1914525" cy="1827213"/>
            <a:chOff x="4074" y="2551"/>
            <a:chExt cx="1206" cy="1151"/>
          </a:xfrm>
        </p:grpSpPr>
        <p:sp>
          <p:nvSpPr>
            <p:cNvPr id="14" name="Rectangle 34"/>
            <p:cNvSpPr>
              <a:spLocks noChangeArrowheads="1"/>
            </p:cNvSpPr>
            <p:nvPr/>
          </p:nvSpPr>
          <p:spPr bwMode="auto">
            <a:xfrm>
              <a:off x="4074" y="2918"/>
              <a:ext cx="1206" cy="36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传出模块</a:t>
              </a:r>
              <a:r>
                <a:rPr kumimoji="0" lang="zh-CN" altLang="en-US"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rPr>
                <a:t> </a:t>
              </a:r>
            </a:p>
          </p:txBody>
        </p:sp>
        <p:sp>
          <p:nvSpPr>
            <p:cNvPr id="15" name="Line 35"/>
            <p:cNvSpPr>
              <a:spLocks noChangeShapeType="1"/>
            </p:cNvSpPr>
            <p:nvPr/>
          </p:nvSpPr>
          <p:spPr bwMode="auto">
            <a:xfrm>
              <a:off x="4164" y="2551"/>
              <a:ext cx="417" cy="366"/>
            </a:xfrm>
            <a:prstGeom prst="line">
              <a:avLst/>
            </a:prstGeom>
            <a:noFill/>
            <a:ln w="127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6" name="Line 36"/>
            <p:cNvSpPr>
              <a:spLocks noChangeShapeType="1"/>
            </p:cNvSpPr>
            <p:nvPr/>
          </p:nvSpPr>
          <p:spPr bwMode="auto">
            <a:xfrm>
              <a:off x="4770" y="3284"/>
              <a:ext cx="417" cy="418"/>
            </a:xfrm>
            <a:prstGeom prst="line">
              <a:avLst/>
            </a:prstGeom>
            <a:noFill/>
            <a:ln w="127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7" name="Oval 37"/>
            <p:cNvSpPr>
              <a:spLocks noChangeArrowheads="1"/>
            </p:cNvSpPr>
            <p:nvPr/>
          </p:nvSpPr>
          <p:spPr bwMode="auto">
            <a:xfrm>
              <a:off x="4981" y="3327"/>
              <a:ext cx="93" cy="104"/>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8" name="Line 38"/>
            <p:cNvSpPr>
              <a:spLocks noChangeShapeType="1"/>
            </p:cNvSpPr>
            <p:nvPr/>
          </p:nvSpPr>
          <p:spPr bwMode="auto">
            <a:xfrm rot="-480000">
              <a:off x="5066" y="3400"/>
              <a:ext cx="136" cy="182"/>
            </a:xfrm>
            <a:prstGeom prst="line">
              <a:avLst/>
            </a:prstGeom>
            <a:noFill/>
            <a:ln w="127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9" name="Oval 39"/>
            <p:cNvSpPr>
              <a:spLocks noChangeArrowheads="1"/>
            </p:cNvSpPr>
            <p:nvPr/>
          </p:nvSpPr>
          <p:spPr bwMode="auto">
            <a:xfrm>
              <a:off x="4437" y="2618"/>
              <a:ext cx="93" cy="104"/>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0" name="Line 40"/>
            <p:cNvSpPr>
              <a:spLocks noChangeShapeType="1"/>
            </p:cNvSpPr>
            <p:nvPr/>
          </p:nvSpPr>
          <p:spPr bwMode="auto">
            <a:xfrm rot="-480000">
              <a:off x="4522" y="2691"/>
              <a:ext cx="136" cy="182"/>
            </a:xfrm>
            <a:prstGeom prst="line">
              <a:avLst/>
            </a:prstGeom>
            <a:noFill/>
            <a:ln w="127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21" name="Rectangle 41"/>
          <p:cNvSpPr>
            <a:spLocks noChangeArrowheads="1"/>
          </p:cNvSpPr>
          <p:nvPr/>
        </p:nvSpPr>
        <p:spPr bwMode="auto">
          <a:xfrm>
            <a:off x="2971800" y="3556000"/>
            <a:ext cx="57912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500" b="1">
                <a:solidFill>
                  <a:schemeClr val="tx1"/>
                </a:solidFill>
                <a:latin typeface="楷体" panose="02010609060101010101" pitchFamily="49" charset="-122"/>
                <a:ea typeface="楷体" panose="02010609060101010101" pitchFamily="49" charset="-122"/>
              </a:defRPr>
            </a:lvl1pPr>
            <a:lvl2pPr marL="692150" indent="-347663"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342900" marR="0" lvl="0" indent="-342900" defTabSz="914400" eaLnBrk="1" fontAlgn="base" latinLnBrk="0" hangingPunct="1">
              <a:lnSpc>
                <a:spcPct val="100000"/>
              </a:lnSpc>
              <a:spcBef>
                <a:spcPct val="20000"/>
              </a:spcBef>
              <a:spcAft>
                <a:spcPct val="0"/>
              </a:spcAft>
              <a:buClr>
                <a:srgbClr val="FF3300"/>
              </a:buClr>
              <a:buSzPct val="70000"/>
              <a:buFont typeface="Wingdings" panose="05000000000000000000" pitchFamily="2" charset="2"/>
              <a:buNone/>
              <a:tabLst/>
              <a:defRPr/>
            </a:pPr>
            <a:r>
              <a:rPr kumimoji="0" lang="en-US" altLang="zh-CN" sz="2600" b="0" i="0" u="none" strike="noStrike" kern="0" cap="none" spc="0" normalizeH="0" baseline="0" noProof="0" dirty="0">
                <a:ln>
                  <a:noFill/>
                </a:ln>
                <a:solidFill>
                  <a:srgbClr val="FF0000"/>
                </a:solidFill>
                <a:effectLst/>
                <a:uLnTx/>
                <a:uFillTx/>
                <a:latin typeface="华文细黑" panose="02010600040101010101" pitchFamily="2" charset="-122"/>
                <a:ea typeface="华文细黑" panose="02010600040101010101" pitchFamily="2" charset="-122"/>
              </a:rPr>
              <a:t>(2) </a:t>
            </a:r>
            <a:r>
              <a:rPr kumimoji="0" lang="zh-CN" altLang="en-US" sz="2600" b="0" i="0" u="none" strike="noStrike" kern="0" cap="none" spc="0" normalizeH="0" baseline="0" noProof="0" dirty="0">
                <a:ln>
                  <a:noFill/>
                </a:ln>
                <a:solidFill>
                  <a:srgbClr val="FF0000"/>
                </a:solidFill>
                <a:effectLst/>
                <a:uLnTx/>
                <a:uFillTx/>
                <a:latin typeface="华文细黑" panose="02010600040101010101" pitchFamily="2" charset="-122"/>
                <a:ea typeface="华文细黑" panose="02010600040101010101" pitchFamily="2" charset="-122"/>
              </a:rPr>
              <a:t>传出模块：</a:t>
            </a:r>
          </a:p>
          <a:p>
            <a:pPr marL="692150" marR="0" lvl="1" indent="-347663" defTabSz="914400" eaLnBrk="1" fontAlgn="base" latinLnBrk="0" hangingPunct="1">
              <a:lnSpc>
                <a:spcPct val="100000"/>
              </a:lnSpc>
              <a:spcBef>
                <a:spcPct val="20000"/>
              </a:spcBef>
              <a:spcAft>
                <a:spcPct val="0"/>
              </a:spcAft>
              <a:buClr>
                <a:srgbClr val="669999"/>
              </a:buClr>
              <a:buSzPct val="70000"/>
              <a:buFont typeface="Wingdings" panose="05000000000000000000" pitchFamily="2" charset="2"/>
              <a:buChar char="Ø"/>
              <a:tabLst/>
              <a:defRPr/>
            </a:pPr>
            <a:r>
              <a:rPr kumimoji="0" lang="zh-CN" altLang="en-US" sz="22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从上级模块获得数据，进行某些处理，再将其传送给</a:t>
            </a:r>
            <a:r>
              <a:rPr kumimoji="0" lang="zh-CN" altLang="en-US" sz="2200" b="0" i="0" u="none" strike="noStrike" kern="0" cap="none" spc="0" normalizeH="0" baseline="0" noProof="0" dirty="0">
                <a:ln>
                  <a:noFill/>
                </a:ln>
                <a:solidFill>
                  <a:srgbClr val="006600"/>
                </a:solidFill>
                <a:effectLst/>
                <a:uLnTx/>
                <a:uFillTx/>
                <a:latin typeface="华文细黑" panose="02010600040101010101" pitchFamily="2" charset="-122"/>
                <a:ea typeface="华文细黑" panose="02010600040101010101" pitchFamily="2" charset="-122"/>
              </a:rPr>
              <a:t>下属</a:t>
            </a:r>
            <a:r>
              <a:rPr kumimoji="0" lang="zh-CN" altLang="en-US" sz="22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模块。</a:t>
            </a:r>
          </a:p>
          <a:p>
            <a:pPr marL="692150" marR="0" lvl="1" indent="-347663" defTabSz="914400" eaLnBrk="1" fontAlgn="base" latinLnBrk="0" hangingPunct="1">
              <a:lnSpc>
                <a:spcPct val="100000"/>
              </a:lnSpc>
              <a:spcBef>
                <a:spcPct val="20000"/>
              </a:spcBef>
              <a:spcAft>
                <a:spcPct val="0"/>
              </a:spcAft>
              <a:buClr>
                <a:srgbClr val="669999"/>
              </a:buClr>
              <a:buSzPct val="70000"/>
              <a:buFont typeface="Wingdings" panose="05000000000000000000" pitchFamily="2" charset="2"/>
              <a:buChar char="Ø"/>
              <a:tabLst/>
              <a:defRPr/>
            </a:pPr>
            <a:r>
              <a:rPr kumimoji="0" lang="zh-CN" altLang="en-US" sz="22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它传送的数据流叫做</a:t>
            </a:r>
            <a:r>
              <a:rPr kumimoji="0" lang="zh-CN" altLang="en-US" sz="2200" b="0" i="0" u="none" strike="noStrike" kern="0" cap="none" spc="0" normalizeH="0" baseline="0" noProof="0" dirty="0">
                <a:ln>
                  <a:noFill/>
                </a:ln>
                <a:solidFill>
                  <a:srgbClr val="A50021"/>
                </a:solidFill>
                <a:effectLst/>
                <a:uLnTx/>
                <a:uFillTx/>
                <a:latin typeface="华文细黑" panose="02010600040101010101" pitchFamily="2" charset="-122"/>
                <a:ea typeface="华文细黑" panose="02010600040101010101" pitchFamily="2" charset="-122"/>
              </a:rPr>
              <a:t>逻辑输出数据流。</a:t>
            </a:r>
          </a:p>
        </p:txBody>
      </p:sp>
    </p:spTree>
    <p:extLst>
      <p:ext uri="{BB962C8B-B14F-4D97-AF65-F5344CB8AC3E}">
        <p14:creationId xmlns:p14="http://schemas.microsoft.com/office/powerpoint/2010/main" val="415751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blinds(horizontal)">
                                      <p:cBhvr>
                                        <p:cTn id="12" dur="500"/>
                                        <p:tgtEl>
                                          <p:spTgt spid="12">
                                            <p:txEl>
                                              <p:pRg st="0" end="0"/>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animEffect transition="in" filter="blinds(horizontal)">
                                      <p:cBhvr>
                                        <p:cTn id="15" dur="500"/>
                                        <p:tgtEl>
                                          <p:spTgt spid="12">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xEl>
                                              <p:pRg st="2" end="2"/>
                                            </p:txEl>
                                          </p:spTgt>
                                        </p:tgtEl>
                                        <p:attrNameLst>
                                          <p:attrName>style.visibility</p:attrName>
                                        </p:attrNameLst>
                                      </p:cBhvr>
                                      <p:to>
                                        <p:strVal val="visible"/>
                                      </p:to>
                                    </p:set>
                                    <p:animEffect transition="in" filter="blinds(horizontal)">
                                      <p:cBhvr>
                                        <p:cTn id="18" dur="500"/>
                                        <p:tgtEl>
                                          <p:spTgt spid="1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P spid="2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结构图</a:t>
            </a:r>
            <a:r>
              <a:rPr lang="en-US" altLang="zh-CN" dirty="0"/>
              <a:t>(SC)</a:t>
            </a:r>
            <a:r>
              <a:rPr lang="zh-CN" altLang="en-US" dirty="0"/>
              <a:t>中描述的模块种类</a:t>
            </a:r>
          </a:p>
        </p:txBody>
      </p:sp>
      <p:sp>
        <p:nvSpPr>
          <p:cNvPr id="22" name="Line 22"/>
          <p:cNvSpPr>
            <a:spLocks noChangeShapeType="1"/>
          </p:cNvSpPr>
          <p:nvPr/>
        </p:nvSpPr>
        <p:spPr bwMode="auto">
          <a:xfrm>
            <a:off x="1633538" y="1612900"/>
            <a:ext cx="0" cy="830263"/>
          </a:xfrm>
          <a:prstGeom prst="line">
            <a:avLst/>
          </a:prstGeom>
          <a:noFill/>
          <a:ln w="127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3" name="Rectangle 23"/>
          <p:cNvSpPr>
            <a:spLocks noChangeArrowheads="1"/>
          </p:cNvSpPr>
          <p:nvPr/>
        </p:nvSpPr>
        <p:spPr bwMode="auto">
          <a:xfrm>
            <a:off x="698500" y="2476500"/>
            <a:ext cx="1693863" cy="665163"/>
          </a:xfrm>
          <a:prstGeom prst="rect">
            <a:avLst/>
          </a:prstGeom>
          <a:noFill/>
          <a:ln w="19050"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变换 </a:t>
            </a:r>
          </a:p>
        </p:txBody>
      </p:sp>
      <p:sp>
        <p:nvSpPr>
          <p:cNvPr id="24" name="Oval 24"/>
          <p:cNvSpPr>
            <a:spLocks noChangeArrowheads="1"/>
          </p:cNvSpPr>
          <p:nvPr/>
        </p:nvSpPr>
        <p:spPr bwMode="auto">
          <a:xfrm>
            <a:off x="1344613" y="1828800"/>
            <a:ext cx="146050" cy="166688"/>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5" name="Oval 25"/>
          <p:cNvSpPr>
            <a:spLocks noChangeArrowheads="1"/>
          </p:cNvSpPr>
          <p:nvPr/>
        </p:nvSpPr>
        <p:spPr bwMode="auto">
          <a:xfrm>
            <a:off x="1779588" y="2160588"/>
            <a:ext cx="147637" cy="165100"/>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6" name="Line 26"/>
          <p:cNvSpPr>
            <a:spLocks noChangeShapeType="1"/>
          </p:cNvSpPr>
          <p:nvPr/>
        </p:nvSpPr>
        <p:spPr bwMode="auto">
          <a:xfrm flipV="1">
            <a:off x="1852613" y="1828800"/>
            <a:ext cx="0" cy="333375"/>
          </a:xfrm>
          <a:prstGeom prst="line">
            <a:avLst/>
          </a:prstGeom>
          <a:noFill/>
          <a:ln w="127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7" name="Line 27"/>
          <p:cNvSpPr>
            <a:spLocks noChangeShapeType="1"/>
          </p:cNvSpPr>
          <p:nvPr/>
        </p:nvSpPr>
        <p:spPr bwMode="auto">
          <a:xfrm flipH="1">
            <a:off x="1430338" y="2020888"/>
            <a:ext cx="0" cy="414337"/>
          </a:xfrm>
          <a:prstGeom prst="line">
            <a:avLst/>
          </a:prstGeom>
          <a:noFill/>
          <a:ln w="127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8" name="Rectangle 28"/>
          <p:cNvSpPr>
            <a:spLocks noChangeArrowheads="1"/>
          </p:cNvSpPr>
          <p:nvPr/>
        </p:nvSpPr>
        <p:spPr bwMode="auto">
          <a:xfrm>
            <a:off x="2698750" y="2043431"/>
            <a:ext cx="5822950" cy="162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987425" indent="-293688" eaLnBrk="0" hangingPunct="0">
              <a:defRPr sz="2500" b="1">
                <a:solidFill>
                  <a:schemeClr val="tx1"/>
                </a:solidFill>
                <a:latin typeface="楷体" panose="02010609060101010101" pitchFamily="49" charset="-122"/>
                <a:ea typeface="楷体" panose="02010609060101010101" pitchFamily="49" charset="-122"/>
              </a:defRPr>
            </a:lvl1pPr>
            <a:lvl2pPr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692150" lvl="1" indent="-347663" eaLnBrk="1" fontAlgn="base" hangingPunct="1">
              <a:spcBef>
                <a:spcPct val="20000"/>
              </a:spcBef>
              <a:spcAft>
                <a:spcPct val="0"/>
              </a:spcAft>
              <a:buClr>
                <a:srgbClr val="669999"/>
              </a:buClr>
              <a:buSzPct val="70000"/>
            </a:pPr>
            <a:r>
              <a:rPr lang="en-US" altLang="zh-CN" b="0" kern="0" dirty="0">
                <a:solidFill>
                  <a:srgbClr val="FF0000"/>
                </a:solidFill>
                <a:latin typeface="华文细黑" panose="02010600040101010101" pitchFamily="2" charset="-122"/>
                <a:ea typeface="华文细黑" panose="02010600040101010101" pitchFamily="2" charset="-122"/>
              </a:rPr>
              <a:t>(3)  </a:t>
            </a:r>
            <a:r>
              <a:rPr lang="zh-CN" altLang="en-US" b="0" kern="0" dirty="0">
                <a:solidFill>
                  <a:srgbClr val="FF0000"/>
                </a:solidFill>
                <a:latin typeface="华文细黑" panose="02010600040101010101" pitchFamily="2" charset="-122"/>
                <a:ea typeface="华文细黑" panose="02010600040101010101" pitchFamily="2" charset="-122"/>
              </a:rPr>
              <a:t>变换模块：</a:t>
            </a:r>
          </a:p>
          <a:p>
            <a:pPr marL="692150" lvl="1" indent="-347663" eaLnBrk="1" fontAlgn="base" hangingPunct="1">
              <a:spcBef>
                <a:spcPct val="20000"/>
              </a:spcBef>
              <a:spcAft>
                <a:spcPct val="0"/>
              </a:spcAft>
              <a:buClr>
                <a:srgbClr val="669999"/>
              </a:buClr>
              <a:buSzPct val="70000"/>
              <a:buFont typeface="Wingdings" panose="05000000000000000000" pitchFamily="2" charset="2"/>
              <a:buChar char="Ø"/>
            </a:pPr>
            <a:r>
              <a:rPr lang="zh-CN" altLang="en-US" sz="2200" b="0" kern="0" dirty="0">
                <a:solidFill>
                  <a:srgbClr val="0000FF"/>
                </a:solidFill>
                <a:latin typeface="华文细黑" panose="02010600040101010101" pitchFamily="2" charset="-122"/>
                <a:ea typeface="华文细黑" panose="02010600040101010101" pitchFamily="2" charset="-122"/>
              </a:rPr>
              <a:t>从上级模块取得数据，进行特定的处理，转换成其它形式，再传送回上级模块。</a:t>
            </a:r>
          </a:p>
          <a:p>
            <a:pPr marL="692150" lvl="1" indent="-347663" eaLnBrk="1" fontAlgn="base" hangingPunct="1">
              <a:spcBef>
                <a:spcPct val="20000"/>
              </a:spcBef>
              <a:spcAft>
                <a:spcPct val="0"/>
              </a:spcAft>
              <a:buClr>
                <a:srgbClr val="669999"/>
              </a:buClr>
              <a:buSzPct val="70000"/>
              <a:buFont typeface="Wingdings" panose="05000000000000000000" pitchFamily="2" charset="2"/>
              <a:buChar char="Ø"/>
            </a:pPr>
            <a:r>
              <a:rPr lang="zh-CN" altLang="en-US" sz="2200" b="0" kern="0" dirty="0">
                <a:solidFill>
                  <a:srgbClr val="0000FF"/>
                </a:solidFill>
                <a:latin typeface="华文细黑" panose="02010600040101010101" pitchFamily="2" charset="-122"/>
                <a:ea typeface="华文细黑" panose="02010600040101010101" pitchFamily="2" charset="-122"/>
              </a:rPr>
              <a:t>它加工的数据流叫做变换数据流。</a:t>
            </a:r>
          </a:p>
        </p:txBody>
      </p:sp>
      <p:grpSp>
        <p:nvGrpSpPr>
          <p:cNvPr id="29" name="Group 42"/>
          <p:cNvGrpSpPr>
            <a:grpSpLocks/>
          </p:cNvGrpSpPr>
          <p:nvPr/>
        </p:nvGrpSpPr>
        <p:grpSpPr bwMode="auto">
          <a:xfrm>
            <a:off x="469900" y="3543300"/>
            <a:ext cx="2228850" cy="1627188"/>
            <a:chOff x="288" y="2640"/>
            <a:chExt cx="1404" cy="1025"/>
          </a:xfrm>
        </p:grpSpPr>
        <p:sp>
          <p:nvSpPr>
            <p:cNvPr id="30" name="Line 30"/>
            <p:cNvSpPr>
              <a:spLocks noChangeShapeType="1"/>
            </p:cNvSpPr>
            <p:nvPr/>
          </p:nvSpPr>
          <p:spPr bwMode="auto">
            <a:xfrm flipH="1">
              <a:off x="321" y="3130"/>
              <a:ext cx="272" cy="535"/>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1" name="Oval 31"/>
            <p:cNvSpPr>
              <a:spLocks noChangeArrowheads="1"/>
            </p:cNvSpPr>
            <p:nvPr/>
          </p:nvSpPr>
          <p:spPr bwMode="auto">
            <a:xfrm>
              <a:off x="288" y="3353"/>
              <a:ext cx="93" cy="123"/>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2" name="Line 32"/>
            <p:cNvSpPr>
              <a:spLocks noChangeShapeType="1"/>
            </p:cNvSpPr>
            <p:nvPr/>
          </p:nvSpPr>
          <p:spPr bwMode="auto">
            <a:xfrm flipV="1">
              <a:off x="372" y="3201"/>
              <a:ext cx="90" cy="161"/>
            </a:xfrm>
            <a:prstGeom prst="line">
              <a:avLst/>
            </a:prstGeom>
            <a:noFill/>
            <a:ln w="1905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3" name="Line 33"/>
            <p:cNvSpPr>
              <a:spLocks noChangeShapeType="1"/>
            </p:cNvSpPr>
            <p:nvPr/>
          </p:nvSpPr>
          <p:spPr bwMode="auto">
            <a:xfrm>
              <a:off x="982" y="3135"/>
              <a:ext cx="0" cy="482"/>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4" name="Line 34"/>
            <p:cNvSpPr>
              <a:spLocks noChangeShapeType="1"/>
            </p:cNvSpPr>
            <p:nvPr/>
          </p:nvSpPr>
          <p:spPr bwMode="auto">
            <a:xfrm>
              <a:off x="1420" y="3152"/>
              <a:ext cx="272" cy="429"/>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5" name="Rectangle 35"/>
            <p:cNvSpPr>
              <a:spLocks noChangeArrowheads="1"/>
            </p:cNvSpPr>
            <p:nvPr/>
          </p:nvSpPr>
          <p:spPr bwMode="auto">
            <a:xfrm>
              <a:off x="469" y="2640"/>
              <a:ext cx="1067" cy="495"/>
            </a:xfrm>
            <a:prstGeom prst="rect">
              <a:avLst/>
            </a:prstGeom>
            <a:noFill/>
            <a:ln w="19050"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协调</a:t>
              </a:r>
              <a:r>
                <a:rPr kumimoji="0" lang="en-US" altLang="zh-CN"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a:t>
              </a:r>
              <a:r>
                <a:rPr kumimoji="0" lang="zh-CN" altLang="en-US" sz="24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控制 </a:t>
              </a:r>
            </a:p>
          </p:txBody>
        </p:sp>
        <p:sp>
          <p:nvSpPr>
            <p:cNvPr id="36" name="Oval 36"/>
            <p:cNvSpPr>
              <a:spLocks noChangeArrowheads="1"/>
            </p:cNvSpPr>
            <p:nvPr/>
          </p:nvSpPr>
          <p:spPr bwMode="auto">
            <a:xfrm>
              <a:off x="825" y="3199"/>
              <a:ext cx="93" cy="123"/>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7" name="Line 37"/>
            <p:cNvSpPr>
              <a:spLocks noChangeShapeType="1"/>
            </p:cNvSpPr>
            <p:nvPr/>
          </p:nvSpPr>
          <p:spPr bwMode="auto">
            <a:xfrm>
              <a:off x="864" y="3327"/>
              <a:ext cx="7" cy="313"/>
            </a:xfrm>
            <a:prstGeom prst="line">
              <a:avLst/>
            </a:prstGeom>
            <a:noFill/>
            <a:ln w="1905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8" name="Oval 38"/>
            <p:cNvSpPr>
              <a:spLocks noChangeArrowheads="1"/>
            </p:cNvSpPr>
            <p:nvPr/>
          </p:nvSpPr>
          <p:spPr bwMode="auto">
            <a:xfrm>
              <a:off x="1059" y="3406"/>
              <a:ext cx="93" cy="123"/>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9" name="Line 39"/>
            <p:cNvSpPr>
              <a:spLocks noChangeShapeType="1"/>
            </p:cNvSpPr>
            <p:nvPr/>
          </p:nvSpPr>
          <p:spPr bwMode="auto">
            <a:xfrm flipV="1">
              <a:off x="1105" y="3199"/>
              <a:ext cx="0" cy="217"/>
            </a:xfrm>
            <a:prstGeom prst="line">
              <a:avLst/>
            </a:prstGeom>
            <a:noFill/>
            <a:ln w="1905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40" name="Oval 40"/>
            <p:cNvSpPr>
              <a:spLocks noChangeArrowheads="1"/>
            </p:cNvSpPr>
            <p:nvPr/>
          </p:nvSpPr>
          <p:spPr bwMode="auto">
            <a:xfrm>
              <a:off x="1276" y="3191"/>
              <a:ext cx="93" cy="123"/>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41" name="Line 41"/>
            <p:cNvSpPr>
              <a:spLocks noChangeShapeType="1"/>
            </p:cNvSpPr>
            <p:nvPr/>
          </p:nvSpPr>
          <p:spPr bwMode="auto">
            <a:xfrm>
              <a:off x="1341" y="3282"/>
              <a:ext cx="136" cy="215"/>
            </a:xfrm>
            <a:prstGeom prst="line">
              <a:avLst/>
            </a:prstGeom>
            <a:noFill/>
            <a:ln w="1905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42" name="Rectangle 43"/>
          <p:cNvSpPr>
            <a:spLocks noChangeArrowheads="1"/>
          </p:cNvSpPr>
          <p:nvPr/>
        </p:nvSpPr>
        <p:spPr bwMode="auto">
          <a:xfrm>
            <a:off x="2779712" y="3892550"/>
            <a:ext cx="6019800" cy="158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500" b="1">
                <a:solidFill>
                  <a:schemeClr val="tx1"/>
                </a:solidFill>
                <a:latin typeface="楷体" panose="02010609060101010101" pitchFamily="49" charset="-122"/>
                <a:ea typeface="楷体" panose="02010609060101010101" pitchFamily="49" charset="-122"/>
              </a:defRPr>
            </a:lvl1pPr>
            <a:lvl2pPr marL="692150" indent="-347663" eaLnBrk="0" hangingPunct="0">
              <a:defRPr sz="2500" b="1">
                <a:solidFill>
                  <a:schemeClr val="tx1"/>
                </a:solidFill>
                <a:latin typeface="楷体" panose="02010609060101010101" pitchFamily="49" charset="-122"/>
                <a:ea typeface="楷体" panose="02010609060101010101" pitchFamily="49" charset="-122"/>
              </a:defRPr>
            </a:lvl2pPr>
            <a:lvl3pPr marL="987425" indent="-293688"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692150" marR="0" lvl="1" indent="-347663" defTabSz="914400" eaLnBrk="1" fontAlgn="base" latinLnBrk="0" hangingPunct="1">
              <a:lnSpc>
                <a:spcPct val="100000"/>
              </a:lnSpc>
              <a:spcBef>
                <a:spcPct val="20000"/>
              </a:spcBef>
              <a:spcAft>
                <a:spcPct val="0"/>
              </a:spcAft>
              <a:buClr>
                <a:srgbClr val="669999"/>
              </a:buClr>
              <a:buSzPct val="70000"/>
              <a:buFont typeface="Wingdings" panose="05000000000000000000" pitchFamily="2" charset="2"/>
              <a:buNone/>
              <a:tabLst/>
              <a:defRPr/>
            </a:pPr>
            <a:r>
              <a:rPr kumimoji="0" lang="en-US" altLang="zh-CN" sz="2500" b="0" i="0" u="none" strike="noStrike" kern="0" cap="none" spc="0" normalizeH="0" baseline="0" noProof="0" dirty="0">
                <a:ln>
                  <a:noFill/>
                </a:ln>
                <a:solidFill>
                  <a:srgbClr val="FF0000"/>
                </a:solidFill>
                <a:effectLst/>
                <a:uLnTx/>
                <a:uFillTx/>
                <a:latin typeface="华文细黑" panose="02010600040101010101" pitchFamily="2" charset="-122"/>
                <a:ea typeface="华文细黑" panose="02010600040101010101" pitchFamily="2" charset="-122"/>
              </a:rPr>
              <a:t>(4)  </a:t>
            </a:r>
            <a:r>
              <a:rPr kumimoji="0" lang="zh-CN" altLang="en-US" sz="2500" b="0" i="0" u="none" strike="noStrike" kern="0" cap="none" spc="0" normalizeH="0" baseline="0" noProof="0" dirty="0">
                <a:ln>
                  <a:noFill/>
                </a:ln>
                <a:solidFill>
                  <a:srgbClr val="FF0000"/>
                </a:solidFill>
                <a:effectLst/>
                <a:uLnTx/>
                <a:uFillTx/>
                <a:latin typeface="华文细黑" panose="02010600040101010101" pitchFamily="2" charset="-122"/>
                <a:ea typeface="华文细黑" panose="02010600040101010101" pitchFamily="2" charset="-122"/>
              </a:rPr>
              <a:t>协调</a:t>
            </a:r>
            <a:r>
              <a:rPr kumimoji="0" lang="en-US" altLang="zh-CN" sz="2500" b="0" i="0" u="none" strike="noStrike" kern="0" cap="none" spc="0" normalizeH="0" baseline="0" noProof="0" dirty="0">
                <a:ln>
                  <a:noFill/>
                </a:ln>
                <a:solidFill>
                  <a:srgbClr val="FF0000"/>
                </a:solidFill>
                <a:effectLst/>
                <a:uLnTx/>
                <a:uFillTx/>
                <a:latin typeface="华文细黑" panose="02010600040101010101" pitchFamily="2" charset="-122"/>
                <a:ea typeface="华文细黑" panose="02010600040101010101" pitchFamily="2" charset="-122"/>
              </a:rPr>
              <a:t>(</a:t>
            </a:r>
            <a:r>
              <a:rPr kumimoji="0" lang="zh-CN" altLang="en-US" sz="2500" b="0" i="0" u="none" strike="noStrike" kern="0" cap="none" spc="0" normalizeH="0" baseline="0" noProof="0" dirty="0">
                <a:ln>
                  <a:noFill/>
                </a:ln>
                <a:solidFill>
                  <a:srgbClr val="FF0000"/>
                </a:solidFill>
                <a:effectLst/>
                <a:uLnTx/>
                <a:uFillTx/>
                <a:latin typeface="华文细黑" panose="02010600040101010101" pitchFamily="2" charset="-122"/>
                <a:ea typeface="华文细黑" panose="02010600040101010101" pitchFamily="2" charset="-122"/>
              </a:rPr>
              <a:t>控制</a:t>
            </a:r>
            <a:r>
              <a:rPr kumimoji="0" lang="en-US" altLang="zh-CN" sz="2500" b="0" i="0" u="none" strike="noStrike" kern="0" cap="none" spc="0" normalizeH="0" baseline="0" noProof="0" dirty="0">
                <a:ln>
                  <a:noFill/>
                </a:ln>
                <a:solidFill>
                  <a:srgbClr val="FF0000"/>
                </a:solidFill>
                <a:effectLst/>
                <a:uLnTx/>
                <a:uFillTx/>
                <a:latin typeface="华文细黑" panose="02010600040101010101" pitchFamily="2" charset="-122"/>
                <a:ea typeface="华文细黑" panose="02010600040101010101" pitchFamily="2" charset="-122"/>
              </a:rPr>
              <a:t>)</a:t>
            </a:r>
            <a:r>
              <a:rPr kumimoji="0" lang="zh-CN" altLang="en-US" sz="2500" b="0" i="0" u="none" strike="noStrike" kern="0" cap="none" spc="0" normalizeH="0" baseline="0" noProof="0" dirty="0">
                <a:ln>
                  <a:noFill/>
                </a:ln>
                <a:solidFill>
                  <a:srgbClr val="FF0000"/>
                </a:solidFill>
                <a:effectLst/>
                <a:uLnTx/>
                <a:uFillTx/>
                <a:latin typeface="华文细黑" panose="02010600040101010101" pitchFamily="2" charset="-122"/>
                <a:ea typeface="华文细黑" panose="02010600040101010101" pitchFamily="2" charset="-122"/>
              </a:rPr>
              <a:t>模块：</a:t>
            </a:r>
          </a:p>
          <a:p>
            <a:pPr lvl="1" eaLnBrk="1" fontAlgn="base" hangingPunct="1">
              <a:spcBef>
                <a:spcPct val="20000"/>
              </a:spcBef>
              <a:spcAft>
                <a:spcPct val="0"/>
              </a:spcAft>
              <a:buClr>
                <a:srgbClr val="669999"/>
              </a:buClr>
              <a:buSzPct val="70000"/>
              <a:buFont typeface="Wingdings" panose="05000000000000000000" pitchFamily="2" charset="2"/>
              <a:buChar char="Ø"/>
            </a:pPr>
            <a:r>
              <a:rPr lang="zh-CN" altLang="en-US" sz="2200" b="0" kern="0" dirty="0">
                <a:solidFill>
                  <a:srgbClr val="0000FF"/>
                </a:solidFill>
                <a:latin typeface="华文细黑" panose="02010600040101010101" pitchFamily="2" charset="-122"/>
                <a:ea typeface="华文细黑" panose="02010600040101010101" pitchFamily="2" charset="-122"/>
              </a:rPr>
              <a:t>对所有下属模块进行协调和管理。</a:t>
            </a:r>
          </a:p>
        </p:txBody>
      </p:sp>
    </p:spTree>
    <p:extLst>
      <p:ext uri="{BB962C8B-B14F-4D97-AF65-F5344CB8AC3E}">
        <p14:creationId xmlns:p14="http://schemas.microsoft.com/office/powerpoint/2010/main" val="22111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linds(horizontal)">
                                      <p:cBhvr>
                                        <p:cTn id="10" dur="500"/>
                                        <p:tgtEl>
                                          <p:spTgt spid="2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linds(horizontal)">
                                      <p:cBhvr>
                                        <p:cTn id="13" dur="500"/>
                                        <p:tgtEl>
                                          <p:spTgt spid="2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linds(horizontal)">
                                      <p:cBhvr>
                                        <p:cTn id="19" dur="500"/>
                                        <p:tgtEl>
                                          <p:spTgt spid="2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linds(horizontal)">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Effect transition="in" filter="blinds(horizontal)">
                                      <p:cBhvr>
                                        <p:cTn id="27" dur="500"/>
                                        <p:tgtEl>
                                          <p:spTgt spid="28">
                                            <p:txEl>
                                              <p:pRg st="0" end="0"/>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28">
                                            <p:txEl>
                                              <p:pRg st="1" end="1"/>
                                            </p:txEl>
                                          </p:spTgt>
                                        </p:tgtEl>
                                        <p:attrNameLst>
                                          <p:attrName>style.visibility</p:attrName>
                                        </p:attrNameLst>
                                      </p:cBhvr>
                                      <p:to>
                                        <p:strVal val="visible"/>
                                      </p:to>
                                    </p:set>
                                    <p:animEffect transition="in" filter="blinds(horizontal)">
                                      <p:cBhvr>
                                        <p:cTn id="30" dur="500"/>
                                        <p:tgtEl>
                                          <p:spTgt spid="28">
                                            <p:txEl>
                                              <p:pRg st="1" end="1"/>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28">
                                            <p:txEl>
                                              <p:pRg st="2" end="2"/>
                                            </p:txEl>
                                          </p:spTgt>
                                        </p:tgtEl>
                                        <p:attrNameLst>
                                          <p:attrName>style.visibility</p:attrName>
                                        </p:attrNameLst>
                                      </p:cBhvr>
                                      <p:to>
                                        <p:strVal val="visible"/>
                                      </p:to>
                                    </p:set>
                                    <p:animEffect transition="in" filter="blinds(horizontal)">
                                      <p:cBhvr>
                                        <p:cTn id="33" dur="500"/>
                                        <p:tgtEl>
                                          <p:spTgt spid="28">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blinds(horizontal)">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blinds(horizontal)">
                                      <p:cBhvr>
                                        <p:cTn id="4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4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结构图</a:t>
            </a:r>
            <a:r>
              <a:rPr lang="en-US" altLang="zh-CN" dirty="0"/>
              <a:t>(SC)</a:t>
            </a:r>
            <a:r>
              <a:rPr lang="zh-CN" altLang="en-US" dirty="0"/>
              <a:t>中描述的模块种类</a:t>
            </a:r>
          </a:p>
        </p:txBody>
      </p:sp>
      <p:grpSp>
        <p:nvGrpSpPr>
          <p:cNvPr id="43" name="Group 30"/>
          <p:cNvGrpSpPr>
            <a:grpSpLocks/>
          </p:cNvGrpSpPr>
          <p:nvPr/>
        </p:nvGrpSpPr>
        <p:grpSpPr bwMode="auto">
          <a:xfrm>
            <a:off x="685800" y="2168524"/>
            <a:ext cx="1914525" cy="1246188"/>
            <a:chOff x="4286" y="1117"/>
            <a:chExt cx="1206" cy="785"/>
          </a:xfrm>
        </p:grpSpPr>
        <p:sp>
          <p:nvSpPr>
            <p:cNvPr id="44" name="Rectangle 31"/>
            <p:cNvSpPr>
              <a:spLocks noChangeArrowheads="1"/>
            </p:cNvSpPr>
            <p:nvPr/>
          </p:nvSpPr>
          <p:spPr bwMode="auto">
            <a:xfrm>
              <a:off x="4286" y="1536"/>
              <a:ext cx="1206" cy="366"/>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8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源</a:t>
              </a:r>
            </a:p>
          </p:txBody>
        </p:sp>
        <p:sp>
          <p:nvSpPr>
            <p:cNvPr id="45" name="Line 32"/>
            <p:cNvSpPr>
              <a:spLocks noChangeShapeType="1"/>
            </p:cNvSpPr>
            <p:nvPr/>
          </p:nvSpPr>
          <p:spPr bwMode="auto">
            <a:xfrm flipH="1">
              <a:off x="4842" y="1117"/>
              <a:ext cx="324" cy="419"/>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46" name="Oval 33"/>
            <p:cNvSpPr>
              <a:spLocks noChangeArrowheads="1"/>
            </p:cNvSpPr>
            <p:nvPr/>
          </p:nvSpPr>
          <p:spPr bwMode="auto">
            <a:xfrm flipH="1">
              <a:off x="5074" y="1326"/>
              <a:ext cx="93" cy="105"/>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47" name="Line 34"/>
            <p:cNvSpPr>
              <a:spLocks noChangeShapeType="1"/>
            </p:cNvSpPr>
            <p:nvPr/>
          </p:nvSpPr>
          <p:spPr bwMode="auto">
            <a:xfrm flipV="1">
              <a:off x="5167" y="1169"/>
              <a:ext cx="139" cy="157"/>
            </a:xfrm>
            <a:prstGeom prst="line">
              <a:avLst/>
            </a:prstGeom>
            <a:noFill/>
            <a:ln w="1905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48" name="Rectangle 35"/>
          <p:cNvSpPr>
            <a:spLocks noChangeArrowheads="1"/>
          </p:cNvSpPr>
          <p:nvPr/>
        </p:nvSpPr>
        <p:spPr bwMode="auto">
          <a:xfrm>
            <a:off x="2819400" y="2286000"/>
            <a:ext cx="5802313"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987425" indent="-293688"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342900" marR="0" lvl="0" indent="-342900" defTabSz="914400" eaLnBrk="1" fontAlgn="base" latinLnBrk="0" hangingPunct="1">
              <a:lnSpc>
                <a:spcPct val="100000"/>
              </a:lnSpc>
              <a:spcBef>
                <a:spcPct val="20000"/>
              </a:spcBef>
              <a:spcAft>
                <a:spcPct val="0"/>
              </a:spcAft>
              <a:buClr>
                <a:srgbClr val="FF3300"/>
              </a:buClr>
              <a:buSzPct val="70000"/>
              <a:buFont typeface="Wingdings" panose="05000000000000000000" pitchFamily="2" charset="2"/>
              <a:buNone/>
              <a:tabLst/>
              <a:defRPr/>
            </a:pPr>
            <a:r>
              <a:rPr kumimoji="0" lang="en-US" altLang="zh-CN" sz="3000" b="0" i="0" u="none" strike="noStrike" kern="0" cap="none" spc="0" normalizeH="0" baseline="0" noProof="0" dirty="0">
                <a:ln>
                  <a:noFill/>
                </a:ln>
                <a:solidFill>
                  <a:srgbClr val="FF0000"/>
                </a:solidFill>
                <a:effectLst/>
                <a:uLnTx/>
                <a:uFillTx/>
                <a:latin typeface="华文细黑" panose="02010600040101010101" pitchFamily="2" charset="-122"/>
                <a:ea typeface="华文细黑" panose="02010600040101010101" pitchFamily="2" charset="-122"/>
              </a:rPr>
              <a:t> (5) </a:t>
            </a:r>
            <a:r>
              <a:rPr kumimoji="0" lang="zh-CN" altLang="en-US" sz="3000" b="0" i="0" u="none" strike="noStrike" kern="0" cap="none" spc="0" normalizeH="0" baseline="0" noProof="0" dirty="0">
                <a:ln>
                  <a:noFill/>
                </a:ln>
                <a:solidFill>
                  <a:srgbClr val="FF0000"/>
                </a:solidFill>
                <a:effectLst/>
                <a:uLnTx/>
                <a:uFillTx/>
                <a:latin typeface="华文细黑" panose="02010600040101010101" pitchFamily="2" charset="-122"/>
                <a:ea typeface="华文细黑" panose="02010600040101010101" pitchFamily="2" charset="-122"/>
              </a:rPr>
              <a:t>源模块：</a:t>
            </a:r>
          </a:p>
          <a:p>
            <a:pPr marL="692150" marR="0" lvl="1" indent="-347663" eaLnBrk="1" fontAlgn="base" hangingPunct="1">
              <a:lnSpc>
                <a:spcPct val="100000"/>
              </a:lnSpc>
              <a:spcBef>
                <a:spcPct val="20000"/>
              </a:spcBef>
              <a:spcAft>
                <a:spcPct val="0"/>
              </a:spcAft>
              <a:buClr>
                <a:srgbClr val="669999"/>
              </a:buClr>
              <a:buSzPct val="70000"/>
              <a:buFont typeface="Wingdings" panose="05000000000000000000" pitchFamily="2" charset="2"/>
              <a:buChar char="Ø"/>
              <a:tabLst/>
              <a:defRPr/>
            </a:pPr>
            <a:r>
              <a:rPr lang="zh-CN" altLang="en-US" sz="2200" b="0" kern="0" dirty="0">
                <a:solidFill>
                  <a:srgbClr val="0000FF"/>
                </a:solidFill>
                <a:latin typeface="华文细黑" panose="02010600040101010101" pitchFamily="2" charset="-122"/>
                <a:ea typeface="华文细黑" panose="02010600040101010101" pitchFamily="2" charset="-122"/>
              </a:rPr>
              <a:t>不调用其他模块的传入模块，只适用于传入部分的开始端。</a:t>
            </a:r>
          </a:p>
        </p:txBody>
      </p:sp>
      <p:grpSp>
        <p:nvGrpSpPr>
          <p:cNvPr id="49" name="Group 36"/>
          <p:cNvGrpSpPr>
            <a:grpSpLocks/>
          </p:cNvGrpSpPr>
          <p:nvPr/>
        </p:nvGrpSpPr>
        <p:grpSpPr bwMode="auto">
          <a:xfrm>
            <a:off x="685800" y="3959223"/>
            <a:ext cx="1914525" cy="1163638"/>
            <a:chOff x="4074" y="2551"/>
            <a:chExt cx="1206" cy="733"/>
          </a:xfrm>
        </p:grpSpPr>
        <p:sp>
          <p:nvSpPr>
            <p:cNvPr id="50" name="Rectangle 37"/>
            <p:cNvSpPr>
              <a:spLocks noChangeArrowheads="1"/>
            </p:cNvSpPr>
            <p:nvPr/>
          </p:nvSpPr>
          <p:spPr bwMode="auto">
            <a:xfrm>
              <a:off x="4074" y="2918"/>
              <a:ext cx="1206" cy="366"/>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8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漏</a:t>
              </a:r>
            </a:p>
          </p:txBody>
        </p:sp>
        <p:sp>
          <p:nvSpPr>
            <p:cNvPr id="51" name="Line 38"/>
            <p:cNvSpPr>
              <a:spLocks noChangeShapeType="1"/>
            </p:cNvSpPr>
            <p:nvPr/>
          </p:nvSpPr>
          <p:spPr bwMode="auto">
            <a:xfrm>
              <a:off x="4164" y="2551"/>
              <a:ext cx="417" cy="366"/>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52" name="Oval 39"/>
            <p:cNvSpPr>
              <a:spLocks noChangeArrowheads="1"/>
            </p:cNvSpPr>
            <p:nvPr/>
          </p:nvSpPr>
          <p:spPr bwMode="auto">
            <a:xfrm>
              <a:off x="4437" y="2618"/>
              <a:ext cx="93" cy="104"/>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53" name="Line 40"/>
            <p:cNvSpPr>
              <a:spLocks noChangeShapeType="1"/>
            </p:cNvSpPr>
            <p:nvPr/>
          </p:nvSpPr>
          <p:spPr bwMode="auto">
            <a:xfrm rot="-480000">
              <a:off x="4522" y="2691"/>
              <a:ext cx="136" cy="182"/>
            </a:xfrm>
            <a:prstGeom prst="line">
              <a:avLst/>
            </a:prstGeom>
            <a:noFill/>
            <a:ln w="1905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54" name="Rectangle 41"/>
          <p:cNvSpPr>
            <a:spLocks noChangeArrowheads="1"/>
          </p:cNvSpPr>
          <p:nvPr/>
        </p:nvSpPr>
        <p:spPr bwMode="auto">
          <a:xfrm>
            <a:off x="2590800" y="4122738"/>
            <a:ext cx="586740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500" b="1">
                <a:solidFill>
                  <a:schemeClr val="tx1"/>
                </a:solidFill>
                <a:latin typeface="楷体" panose="02010609060101010101" pitchFamily="49" charset="-122"/>
                <a:ea typeface="楷体" panose="02010609060101010101" pitchFamily="49" charset="-122"/>
              </a:defRPr>
            </a:lvl1pPr>
            <a:lvl2pPr marL="692150" indent="-347663" eaLnBrk="0" hangingPunct="0">
              <a:defRPr sz="2500" b="1">
                <a:solidFill>
                  <a:schemeClr val="tx1"/>
                </a:solidFill>
                <a:latin typeface="楷体" panose="02010609060101010101" pitchFamily="49" charset="-122"/>
                <a:ea typeface="楷体" panose="02010609060101010101" pitchFamily="49" charset="-122"/>
              </a:defRPr>
            </a:lvl2pPr>
            <a:lvl3pPr marL="987425" indent="-293688"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692150" marR="0" lvl="1" indent="-347663" defTabSz="914400" eaLnBrk="1" fontAlgn="base" latinLnBrk="0" hangingPunct="1">
              <a:lnSpc>
                <a:spcPct val="100000"/>
              </a:lnSpc>
              <a:spcBef>
                <a:spcPct val="20000"/>
              </a:spcBef>
              <a:spcAft>
                <a:spcPct val="0"/>
              </a:spcAft>
              <a:buClr>
                <a:srgbClr val="669999"/>
              </a:buClr>
              <a:buSzPct val="70000"/>
              <a:buFont typeface="Wingdings" panose="05000000000000000000" pitchFamily="2" charset="2"/>
              <a:buNone/>
              <a:tabLst/>
              <a:defRPr/>
            </a:pPr>
            <a:r>
              <a:rPr kumimoji="0" lang="en-US" altLang="zh-CN" sz="3000" b="0" i="0" u="none" strike="noStrike" kern="0" cap="none" spc="0" normalizeH="0" baseline="0" noProof="0" dirty="0">
                <a:ln>
                  <a:noFill/>
                </a:ln>
                <a:solidFill>
                  <a:srgbClr val="FF0000"/>
                </a:solidFill>
                <a:effectLst/>
                <a:uLnTx/>
                <a:uFillTx/>
                <a:latin typeface="华文细黑" panose="02010600040101010101" pitchFamily="2" charset="-122"/>
                <a:ea typeface="华文细黑" panose="02010600040101010101" pitchFamily="2" charset="-122"/>
              </a:rPr>
              <a:t>(6) </a:t>
            </a:r>
            <a:r>
              <a:rPr kumimoji="0" lang="zh-CN" altLang="en-US" sz="3000" b="0" i="0" u="none" strike="noStrike" kern="0" cap="none" spc="0" normalizeH="0" baseline="0" noProof="0" dirty="0">
                <a:ln>
                  <a:noFill/>
                </a:ln>
                <a:solidFill>
                  <a:srgbClr val="FF0000"/>
                </a:solidFill>
                <a:effectLst/>
                <a:uLnTx/>
                <a:uFillTx/>
                <a:latin typeface="华文细黑" panose="02010600040101010101" pitchFamily="2" charset="-122"/>
                <a:ea typeface="华文细黑" panose="02010600040101010101" pitchFamily="2" charset="-122"/>
              </a:rPr>
              <a:t>漏模块：</a:t>
            </a:r>
          </a:p>
          <a:p>
            <a:pPr lvl="1" eaLnBrk="1" fontAlgn="base" hangingPunct="1">
              <a:spcBef>
                <a:spcPct val="20000"/>
              </a:spcBef>
              <a:spcAft>
                <a:spcPct val="0"/>
              </a:spcAft>
              <a:buClr>
                <a:srgbClr val="669999"/>
              </a:buClr>
              <a:buSzPct val="70000"/>
              <a:buFont typeface="Wingdings" panose="05000000000000000000" pitchFamily="2" charset="2"/>
              <a:buChar char="Ø"/>
            </a:pPr>
            <a:r>
              <a:rPr lang="zh-CN" altLang="en-US" sz="2200" b="0" kern="0" dirty="0">
                <a:solidFill>
                  <a:srgbClr val="0000FF"/>
                </a:solidFill>
                <a:latin typeface="华文细黑" panose="02010600040101010101" pitchFamily="2" charset="-122"/>
                <a:ea typeface="华文细黑" panose="02010600040101010101" pitchFamily="2" charset="-122"/>
              </a:rPr>
              <a:t>不调用其它模块的传出模块，只适用于传出部分的末端。</a:t>
            </a:r>
          </a:p>
        </p:txBody>
      </p:sp>
    </p:spTree>
    <p:extLst>
      <p:ext uri="{BB962C8B-B14F-4D97-AF65-F5344CB8AC3E}">
        <p14:creationId xmlns:p14="http://schemas.microsoft.com/office/powerpoint/2010/main" val="84490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linds(horizontal)">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8">
                                            <p:txEl>
                                              <p:pRg st="0" end="0"/>
                                            </p:txEl>
                                          </p:spTgt>
                                        </p:tgtEl>
                                        <p:attrNameLst>
                                          <p:attrName>style.visibility</p:attrName>
                                        </p:attrNameLst>
                                      </p:cBhvr>
                                      <p:to>
                                        <p:strVal val="visible"/>
                                      </p:to>
                                    </p:set>
                                    <p:animEffect transition="in" filter="blinds(horizontal)">
                                      <p:cBhvr>
                                        <p:cTn id="12" dur="500"/>
                                        <p:tgtEl>
                                          <p:spTgt spid="48">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8">
                                            <p:txEl>
                                              <p:pRg st="1" end="1"/>
                                            </p:txEl>
                                          </p:spTgt>
                                        </p:tgtEl>
                                        <p:attrNameLst>
                                          <p:attrName>style.visibility</p:attrName>
                                        </p:attrNameLst>
                                      </p:cBhvr>
                                      <p:to>
                                        <p:strVal val="visible"/>
                                      </p:to>
                                    </p:set>
                                    <p:animEffect transition="in" filter="blinds(horizontal)">
                                      <p:cBhvr>
                                        <p:cTn id="15" dur="500"/>
                                        <p:tgtEl>
                                          <p:spTgt spid="4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blinds(horizontal)">
                                      <p:cBhvr>
                                        <p:cTn id="20" dur="500"/>
                                        <p:tgtEl>
                                          <p:spTgt spid="4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blinds(horizontal)">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smtClean="0"/>
              <a:t>5.2 </a:t>
            </a:r>
            <a:r>
              <a:rPr lang="zh-CN" altLang="en-US" dirty="0" smtClean="0">
                <a:latin typeface="+mj-ea"/>
              </a:rPr>
              <a:t>设计</a:t>
            </a:r>
            <a:r>
              <a:rPr lang="zh-CN" altLang="en-US" dirty="0">
                <a:latin typeface="+mj-ea"/>
              </a:rPr>
              <a:t>原理</a:t>
            </a:r>
          </a:p>
        </p:txBody>
      </p:sp>
      <p:pic>
        <p:nvPicPr>
          <p:cNvPr id="11" name="Picture 4" descr="j019939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3213" y="2708275"/>
            <a:ext cx="32416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565085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结构图附加符号</a:t>
            </a:r>
          </a:p>
        </p:txBody>
      </p:sp>
      <p:grpSp>
        <p:nvGrpSpPr>
          <p:cNvPr id="7" name="Group 16"/>
          <p:cNvGrpSpPr>
            <a:grpSpLocks/>
          </p:cNvGrpSpPr>
          <p:nvPr/>
        </p:nvGrpSpPr>
        <p:grpSpPr bwMode="auto">
          <a:xfrm>
            <a:off x="838200" y="1654175"/>
            <a:ext cx="2736850" cy="1482725"/>
            <a:chOff x="1927" y="1071"/>
            <a:chExt cx="1724" cy="934"/>
          </a:xfrm>
        </p:grpSpPr>
        <p:sp>
          <p:nvSpPr>
            <p:cNvPr id="8" name="Rectangle 17"/>
            <p:cNvSpPr>
              <a:spLocks noChangeArrowheads="1"/>
            </p:cNvSpPr>
            <p:nvPr/>
          </p:nvSpPr>
          <p:spPr bwMode="auto">
            <a:xfrm>
              <a:off x="1927" y="1706"/>
              <a:ext cx="684" cy="29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B</a:t>
              </a:r>
            </a:p>
          </p:txBody>
        </p:sp>
        <p:sp>
          <p:nvSpPr>
            <p:cNvPr id="9" name="Rectangle 18"/>
            <p:cNvSpPr>
              <a:spLocks noChangeArrowheads="1"/>
            </p:cNvSpPr>
            <p:nvPr/>
          </p:nvSpPr>
          <p:spPr bwMode="auto">
            <a:xfrm>
              <a:off x="2967" y="1692"/>
              <a:ext cx="684" cy="29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C</a:t>
              </a:r>
            </a:p>
          </p:txBody>
        </p:sp>
        <p:sp>
          <p:nvSpPr>
            <p:cNvPr id="10" name="Line 19"/>
            <p:cNvSpPr>
              <a:spLocks noChangeShapeType="1"/>
            </p:cNvSpPr>
            <p:nvPr/>
          </p:nvSpPr>
          <p:spPr bwMode="auto">
            <a:xfrm flipH="1">
              <a:off x="2221" y="1386"/>
              <a:ext cx="470" cy="339"/>
            </a:xfrm>
            <a:prstGeom prst="line">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1" name="Line 20"/>
            <p:cNvSpPr>
              <a:spLocks noChangeShapeType="1"/>
            </p:cNvSpPr>
            <p:nvPr/>
          </p:nvSpPr>
          <p:spPr bwMode="auto">
            <a:xfrm>
              <a:off x="3063" y="1353"/>
              <a:ext cx="352" cy="339"/>
            </a:xfrm>
            <a:prstGeom prst="line">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2" name="Line 21"/>
            <p:cNvSpPr>
              <a:spLocks noChangeShapeType="1"/>
            </p:cNvSpPr>
            <p:nvPr/>
          </p:nvSpPr>
          <p:spPr bwMode="auto">
            <a:xfrm flipH="1">
              <a:off x="2200" y="1480"/>
              <a:ext cx="177" cy="124"/>
            </a:xfrm>
            <a:prstGeom prst="line">
              <a:avLst/>
            </a:prstGeom>
            <a:noFill/>
            <a:ln w="127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3" name="Oval 22"/>
            <p:cNvSpPr>
              <a:spLocks noChangeArrowheads="1"/>
            </p:cNvSpPr>
            <p:nvPr/>
          </p:nvSpPr>
          <p:spPr bwMode="auto">
            <a:xfrm>
              <a:off x="2377" y="1370"/>
              <a:ext cx="119" cy="131"/>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4" name="Rectangle 23"/>
            <p:cNvSpPr>
              <a:spLocks noChangeArrowheads="1"/>
            </p:cNvSpPr>
            <p:nvPr/>
          </p:nvSpPr>
          <p:spPr bwMode="auto">
            <a:xfrm>
              <a:off x="2535" y="1071"/>
              <a:ext cx="684" cy="29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A</a:t>
              </a:r>
            </a:p>
          </p:txBody>
        </p:sp>
        <p:sp>
          <p:nvSpPr>
            <p:cNvPr id="15" name="Text Box 24"/>
            <p:cNvSpPr txBox="1">
              <a:spLocks noChangeArrowheads="1"/>
            </p:cNvSpPr>
            <p:nvPr/>
          </p:nvSpPr>
          <p:spPr bwMode="auto">
            <a:xfrm>
              <a:off x="2003" y="1155"/>
              <a:ext cx="40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0" i="1"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X</a:t>
              </a:r>
              <a:r>
                <a:rPr kumimoji="0" lang="en-US" altLang="zh-CN"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a:t>
              </a:r>
              <a:r>
                <a:rPr kumimoji="0" lang="en-US" altLang="zh-CN" sz="2400" b="0" i="1"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Y</a:t>
              </a:r>
            </a:p>
          </p:txBody>
        </p:sp>
        <p:sp>
          <p:nvSpPr>
            <p:cNvPr id="16" name="Line 25"/>
            <p:cNvSpPr>
              <a:spLocks noChangeShapeType="1"/>
            </p:cNvSpPr>
            <p:nvPr/>
          </p:nvSpPr>
          <p:spPr bwMode="auto">
            <a:xfrm flipV="1">
              <a:off x="2689" y="1422"/>
              <a:ext cx="193" cy="136"/>
            </a:xfrm>
            <a:prstGeom prst="line">
              <a:avLst/>
            </a:prstGeom>
            <a:noFill/>
            <a:ln w="127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7" name="Oval 26"/>
            <p:cNvSpPr>
              <a:spLocks noChangeArrowheads="1"/>
            </p:cNvSpPr>
            <p:nvPr/>
          </p:nvSpPr>
          <p:spPr bwMode="auto">
            <a:xfrm>
              <a:off x="2562" y="1525"/>
              <a:ext cx="119" cy="13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8" name="Text Box 27"/>
            <p:cNvSpPr txBox="1">
              <a:spLocks noChangeArrowheads="1"/>
            </p:cNvSpPr>
            <p:nvPr/>
          </p:nvSpPr>
          <p:spPr bwMode="auto">
            <a:xfrm>
              <a:off x="3424" y="1298"/>
              <a:ext cx="20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0" i="1"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Z</a:t>
              </a:r>
            </a:p>
          </p:txBody>
        </p:sp>
        <p:sp>
          <p:nvSpPr>
            <p:cNvPr id="19" name="Line 28"/>
            <p:cNvSpPr>
              <a:spLocks noChangeShapeType="1"/>
            </p:cNvSpPr>
            <p:nvPr/>
          </p:nvSpPr>
          <p:spPr bwMode="auto">
            <a:xfrm>
              <a:off x="3344" y="1482"/>
              <a:ext cx="172" cy="141"/>
            </a:xfrm>
            <a:prstGeom prst="line">
              <a:avLst/>
            </a:prstGeom>
            <a:noFill/>
            <a:ln w="127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0" name="Oval 29"/>
            <p:cNvSpPr>
              <a:spLocks noChangeArrowheads="1"/>
            </p:cNvSpPr>
            <p:nvPr/>
          </p:nvSpPr>
          <p:spPr bwMode="auto">
            <a:xfrm>
              <a:off x="3239" y="1379"/>
              <a:ext cx="119" cy="131"/>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1" name="Text Box 30"/>
            <p:cNvSpPr txBox="1">
              <a:spLocks noChangeArrowheads="1"/>
            </p:cNvSpPr>
            <p:nvPr/>
          </p:nvSpPr>
          <p:spPr bwMode="auto">
            <a:xfrm>
              <a:off x="2653" y="1480"/>
              <a:ext cx="20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0" i="1"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Z</a:t>
              </a:r>
            </a:p>
          </p:txBody>
        </p:sp>
      </p:grpSp>
      <p:sp>
        <p:nvSpPr>
          <p:cNvPr id="22" name="Rectangle 32"/>
          <p:cNvSpPr>
            <a:spLocks noChangeArrowheads="1"/>
          </p:cNvSpPr>
          <p:nvPr/>
        </p:nvSpPr>
        <p:spPr bwMode="auto">
          <a:xfrm>
            <a:off x="914400" y="3213100"/>
            <a:ext cx="298639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987425" indent="-293688"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987425" marR="0" lvl="0" indent="-293688"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None/>
              <a:tabLst/>
              <a:defRPr/>
            </a:pPr>
            <a:r>
              <a:rPr kumimoji="0" lang="zh-CN" altLang="en-US" sz="2500" b="0" i="0" u="none" strike="noStrike" kern="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rPr>
              <a:t>（</a:t>
            </a:r>
            <a:r>
              <a:rPr kumimoji="0" lang="en-US" altLang="zh-CN" sz="2500" b="0" i="0" u="none" strike="noStrike" kern="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rPr>
              <a:t>1</a:t>
            </a:r>
            <a:r>
              <a:rPr kumimoji="0" lang="zh-CN" altLang="en-US" sz="2500" b="0" i="0" u="none" strike="noStrike" kern="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rPr>
              <a:t>）简单调用</a:t>
            </a:r>
          </a:p>
        </p:txBody>
      </p:sp>
      <p:grpSp>
        <p:nvGrpSpPr>
          <p:cNvPr id="23" name="Group 33"/>
          <p:cNvGrpSpPr>
            <a:grpSpLocks/>
          </p:cNvGrpSpPr>
          <p:nvPr/>
        </p:nvGrpSpPr>
        <p:grpSpPr bwMode="auto">
          <a:xfrm>
            <a:off x="431800" y="2755900"/>
            <a:ext cx="5495478" cy="2520950"/>
            <a:chOff x="1986" y="1434"/>
            <a:chExt cx="3586" cy="1588"/>
          </a:xfrm>
        </p:grpSpPr>
        <p:grpSp>
          <p:nvGrpSpPr>
            <p:cNvPr id="24" name="Group 34"/>
            <p:cNvGrpSpPr>
              <a:grpSpLocks/>
            </p:cNvGrpSpPr>
            <p:nvPr/>
          </p:nvGrpSpPr>
          <p:grpSpPr bwMode="auto">
            <a:xfrm>
              <a:off x="3204" y="2302"/>
              <a:ext cx="2064" cy="720"/>
              <a:chOff x="3204" y="2211"/>
              <a:chExt cx="2064" cy="720"/>
            </a:xfrm>
          </p:grpSpPr>
          <p:sp>
            <p:nvSpPr>
              <p:cNvPr id="29" name="Rectangle 35"/>
              <p:cNvSpPr>
                <a:spLocks noChangeArrowheads="1"/>
              </p:cNvSpPr>
              <p:nvPr/>
            </p:nvSpPr>
            <p:spPr bwMode="auto">
              <a:xfrm>
                <a:off x="3972" y="2211"/>
                <a:ext cx="528" cy="2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A</a:t>
                </a:r>
              </a:p>
            </p:txBody>
          </p:sp>
          <p:sp>
            <p:nvSpPr>
              <p:cNvPr id="30" name="Rectangle 36"/>
              <p:cNvSpPr>
                <a:spLocks noChangeArrowheads="1"/>
              </p:cNvSpPr>
              <p:nvPr/>
            </p:nvSpPr>
            <p:spPr bwMode="auto">
              <a:xfrm>
                <a:off x="3204" y="2691"/>
                <a:ext cx="528" cy="2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B</a:t>
                </a:r>
              </a:p>
            </p:txBody>
          </p:sp>
          <p:sp>
            <p:nvSpPr>
              <p:cNvPr id="31" name="Rectangle 37"/>
              <p:cNvSpPr>
                <a:spLocks noChangeArrowheads="1"/>
              </p:cNvSpPr>
              <p:nvPr/>
            </p:nvSpPr>
            <p:spPr bwMode="auto">
              <a:xfrm>
                <a:off x="3972" y="2691"/>
                <a:ext cx="528" cy="2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C</a:t>
                </a:r>
              </a:p>
            </p:txBody>
          </p:sp>
          <p:sp>
            <p:nvSpPr>
              <p:cNvPr id="32" name="Rectangle 38"/>
              <p:cNvSpPr>
                <a:spLocks noChangeArrowheads="1"/>
              </p:cNvSpPr>
              <p:nvPr/>
            </p:nvSpPr>
            <p:spPr bwMode="auto">
              <a:xfrm>
                <a:off x="4740" y="2691"/>
                <a:ext cx="528" cy="2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D</a:t>
                </a:r>
              </a:p>
            </p:txBody>
          </p:sp>
          <p:sp>
            <p:nvSpPr>
              <p:cNvPr id="33" name="Line 39"/>
              <p:cNvSpPr>
                <a:spLocks noChangeShapeType="1"/>
              </p:cNvSpPr>
              <p:nvPr/>
            </p:nvSpPr>
            <p:spPr bwMode="auto">
              <a:xfrm flipH="1">
                <a:off x="3540" y="2451"/>
                <a:ext cx="528" cy="240"/>
              </a:xfrm>
              <a:prstGeom prst="line">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4" name="AutoShape 40"/>
              <p:cNvSpPr>
                <a:spLocks noChangeArrowheads="1"/>
              </p:cNvSpPr>
              <p:nvPr/>
            </p:nvSpPr>
            <p:spPr bwMode="auto">
              <a:xfrm>
                <a:off x="3972" y="2403"/>
                <a:ext cx="144" cy="144"/>
              </a:xfrm>
              <a:prstGeom prst="diamond">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5" name="Line 41"/>
              <p:cNvSpPr>
                <a:spLocks noChangeShapeType="1"/>
              </p:cNvSpPr>
              <p:nvPr/>
            </p:nvSpPr>
            <p:spPr bwMode="auto">
              <a:xfrm flipH="1">
                <a:off x="4212" y="2499"/>
                <a:ext cx="96" cy="192"/>
              </a:xfrm>
              <a:prstGeom prst="line">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6" name="Line 42"/>
              <p:cNvSpPr>
                <a:spLocks noChangeShapeType="1"/>
              </p:cNvSpPr>
              <p:nvPr/>
            </p:nvSpPr>
            <p:spPr bwMode="auto">
              <a:xfrm>
                <a:off x="4356" y="2499"/>
                <a:ext cx="624" cy="192"/>
              </a:xfrm>
              <a:prstGeom prst="line">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7" name="AutoShape 43"/>
              <p:cNvSpPr>
                <a:spLocks noChangeArrowheads="1"/>
              </p:cNvSpPr>
              <p:nvPr/>
            </p:nvSpPr>
            <p:spPr bwMode="auto">
              <a:xfrm>
                <a:off x="4260" y="2403"/>
                <a:ext cx="144" cy="144"/>
              </a:xfrm>
              <a:prstGeom prst="diamond">
                <a:avLst/>
              </a:prstGeom>
              <a:solidFill>
                <a:srgbClr val="FF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25" name="Rectangle 44"/>
            <p:cNvSpPr>
              <a:spLocks noChangeArrowheads="1"/>
            </p:cNvSpPr>
            <p:nvPr/>
          </p:nvSpPr>
          <p:spPr bwMode="auto">
            <a:xfrm>
              <a:off x="1986" y="2296"/>
              <a:ext cx="1489" cy="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400" b="0" i="0" u="none" strike="noStrike" kern="0" cap="none" spc="0" normalizeH="0" baseline="0" noProof="0" dirty="0">
                  <a:ln>
                    <a:noFill/>
                  </a:ln>
                  <a:solidFill>
                    <a:srgbClr val="000066"/>
                  </a:solidFill>
                  <a:effectLst/>
                  <a:uLnTx/>
                  <a:uFillTx/>
                  <a:latin typeface="华文细黑" panose="02010600040101010101" pitchFamily="2" charset="-122"/>
                  <a:ea typeface="华文细黑" panose="02010600040101010101" pitchFamily="2" charset="-122"/>
                </a:rPr>
                <a:t>A</a:t>
              </a:r>
              <a:r>
                <a:rPr kumimoji="1" lang="zh-CN" altLang="en-US" sz="2400" b="0" i="0" u="none" strike="noStrike" kern="0" cap="none" spc="0" normalizeH="0" baseline="0" noProof="0" dirty="0">
                  <a:ln>
                    <a:noFill/>
                  </a:ln>
                  <a:solidFill>
                    <a:srgbClr val="000066"/>
                  </a:solidFill>
                  <a:effectLst/>
                  <a:uLnTx/>
                  <a:uFillTx/>
                  <a:latin typeface="华文细黑" panose="02010600040101010101" pitchFamily="2" charset="-122"/>
                  <a:ea typeface="华文细黑" panose="02010600040101010101" pitchFamily="2" charset="-122"/>
                </a:rPr>
                <a:t>根据内部判断</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dirty="0">
                  <a:ln>
                    <a:noFill/>
                  </a:ln>
                  <a:solidFill>
                    <a:srgbClr val="000066"/>
                  </a:solidFill>
                  <a:effectLst/>
                  <a:uLnTx/>
                  <a:uFillTx/>
                  <a:latin typeface="华文细黑" panose="02010600040101010101" pitchFamily="2" charset="-122"/>
                  <a:ea typeface="华文细黑" panose="02010600040101010101" pitchFamily="2" charset="-122"/>
                </a:rPr>
                <a:t>决定是否调用</a:t>
              </a:r>
              <a:r>
                <a:rPr kumimoji="1" lang="en-US" altLang="zh-CN" sz="2400" b="0" i="0" u="none" strike="noStrike" kern="0" cap="none" spc="0" normalizeH="0" baseline="0" noProof="0" dirty="0">
                  <a:ln>
                    <a:noFill/>
                  </a:ln>
                  <a:solidFill>
                    <a:srgbClr val="000066"/>
                  </a:solidFill>
                  <a:effectLst/>
                  <a:uLnTx/>
                  <a:uFillTx/>
                  <a:latin typeface="华文细黑" panose="02010600040101010101" pitchFamily="2" charset="-122"/>
                  <a:ea typeface="华文细黑" panose="02010600040101010101" pitchFamily="2" charset="-122"/>
                </a:rPr>
                <a:t>B</a:t>
              </a:r>
            </a:p>
          </p:txBody>
        </p:sp>
        <p:sp>
          <p:nvSpPr>
            <p:cNvPr id="26" name="Rectangle 45"/>
            <p:cNvSpPr>
              <a:spLocks noChangeArrowheads="1"/>
            </p:cNvSpPr>
            <p:nvPr/>
          </p:nvSpPr>
          <p:spPr bwMode="auto">
            <a:xfrm>
              <a:off x="4649" y="1434"/>
              <a:ext cx="923" cy="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0488" tIns="44450" rIns="90488" bIns="4445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A</a:t>
              </a:r>
              <a:r>
                <a:rPr kumimoji="1" lang="zh-CN" altLang="en-US"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按另一</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判定结果</a:t>
              </a:r>
            </a:p>
            <a:p>
              <a:pPr marL="0" marR="0" lvl="0" indent="0" defTabSz="914400" eaLnBrk="0" fontAlgn="base" latinLnBrk="0" hangingPunct="0">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选择调用</a:t>
              </a:r>
            </a:p>
            <a:p>
              <a:pPr marL="0" marR="0" lvl="0" indent="0" defTabSz="914400" eaLnBrk="0" fontAlgn="base" latinLnBrk="0" hangingPunct="0">
                <a:lnSpc>
                  <a:spcPct val="100000"/>
                </a:lnSpc>
                <a:spcBef>
                  <a:spcPct val="0"/>
                </a:spcBef>
                <a:spcAft>
                  <a:spcPct val="0"/>
                </a:spcAft>
                <a:buClrTx/>
                <a:buSzTx/>
                <a:buFontTx/>
                <a:buNone/>
                <a:tabLst/>
                <a:defRPr/>
              </a:pPr>
              <a:r>
                <a:rPr kumimoji="1" lang="en-US" altLang="zh-CN"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C</a:t>
              </a:r>
              <a:r>
                <a:rPr kumimoji="1" lang="zh-CN" altLang="en-US"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或</a:t>
              </a:r>
              <a:r>
                <a:rPr kumimoji="1" lang="en-US" altLang="zh-CN"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D</a:t>
              </a:r>
            </a:p>
          </p:txBody>
        </p:sp>
        <p:sp>
          <p:nvSpPr>
            <p:cNvPr id="27" name="Line 46"/>
            <p:cNvSpPr>
              <a:spLocks noChangeShapeType="1"/>
            </p:cNvSpPr>
            <p:nvPr/>
          </p:nvSpPr>
          <p:spPr bwMode="auto">
            <a:xfrm>
              <a:off x="3152" y="2523"/>
              <a:ext cx="771" cy="0"/>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8" name="Line 47"/>
            <p:cNvSpPr>
              <a:spLocks noChangeShapeType="1"/>
            </p:cNvSpPr>
            <p:nvPr/>
          </p:nvSpPr>
          <p:spPr bwMode="auto">
            <a:xfrm flipH="1">
              <a:off x="4422" y="2206"/>
              <a:ext cx="318" cy="317"/>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38" name="Rectangle 49"/>
          <p:cNvSpPr>
            <a:spLocks noChangeArrowheads="1"/>
          </p:cNvSpPr>
          <p:nvPr/>
        </p:nvSpPr>
        <p:spPr bwMode="auto">
          <a:xfrm>
            <a:off x="1066800" y="5422900"/>
            <a:ext cx="298639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987425" indent="-293688"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987425" marR="0" lvl="0" indent="-293688"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None/>
              <a:tabLst/>
              <a:defRPr/>
            </a:pPr>
            <a:r>
              <a:rPr kumimoji="0" lang="zh-CN" altLang="en-US" sz="2500" b="0" i="0" u="none" strike="noStrike" kern="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rPr>
              <a:t>（</a:t>
            </a:r>
            <a:r>
              <a:rPr kumimoji="0" lang="en-US" altLang="zh-CN" sz="2500" b="0" i="0" u="none" strike="noStrike" kern="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rPr>
              <a:t>2</a:t>
            </a:r>
            <a:r>
              <a:rPr kumimoji="0" lang="zh-CN" altLang="en-US" sz="2500" b="0" i="0" u="none" strike="noStrike" kern="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rPr>
              <a:t>）选择调用</a:t>
            </a:r>
          </a:p>
        </p:txBody>
      </p:sp>
      <p:grpSp>
        <p:nvGrpSpPr>
          <p:cNvPr id="39" name="Group 57"/>
          <p:cNvGrpSpPr>
            <a:grpSpLocks/>
          </p:cNvGrpSpPr>
          <p:nvPr/>
        </p:nvGrpSpPr>
        <p:grpSpPr bwMode="auto">
          <a:xfrm>
            <a:off x="5873750" y="3902075"/>
            <a:ext cx="2743200" cy="1447800"/>
            <a:chOff x="1728" y="3024"/>
            <a:chExt cx="1728" cy="912"/>
          </a:xfrm>
        </p:grpSpPr>
        <p:sp>
          <p:nvSpPr>
            <p:cNvPr id="40" name="Rectangle 58"/>
            <p:cNvSpPr>
              <a:spLocks noChangeArrowheads="1"/>
            </p:cNvSpPr>
            <p:nvPr/>
          </p:nvSpPr>
          <p:spPr bwMode="auto">
            <a:xfrm>
              <a:off x="2304" y="3024"/>
              <a:ext cx="528" cy="240"/>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A</a:t>
              </a:r>
            </a:p>
          </p:txBody>
        </p:sp>
        <p:sp>
          <p:nvSpPr>
            <p:cNvPr id="41" name="Rectangle 59"/>
            <p:cNvSpPr>
              <a:spLocks noChangeArrowheads="1"/>
            </p:cNvSpPr>
            <p:nvPr/>
          </p:nvSpPr>
          <p:spPr bwMode="auto">
            <a:xfrm>
              <a:off x="1728" y="3696"/>
              <a:ext cx="528" cy="240"/>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B</a:t>
              </a:r>
            </a:p>
          </p:txBody>
        </p:sp>
        <p:sp>
          <p:nvSpPr>
            <p:cNvPr id="42" name="Rectangle 60"/>
            <p:cNvSpPr>
              <a:spLocks noChangeArrowheads="1"/>
            </p:cNvSpPr>
            <p:nvPr/>
          </p:nvSpPr>
          <p:spPr bwMode="auto">
            <a:xfrm>
              <a:off x="2928" y="3696"/>
              <a:ext cx="528" cy="240"/>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C</a:t>
              </a:r>
            </a:p>
          </p:txBody>
        </p:sp>
        <p:sp>
          <p:nvSpPr>
            <p:cNvPr id="43" name="Line 61"/>
            <p:cNvSpPr>
              <a:spLocks noChangeShapeType="1"/>
            </p:cNvSpPr>
            <p:nvPr/>
          </p:nvSpPr>
          <p:spPr bwMode="auto">
            <a:xfrm flipH="1">
              <a:off x="2016" y="3264"/>
              <a:ext cx="480" cy="432"/>
            </a:xfrm>
            <a:prstGeom prst="line">
              <a:avLst/>
            </a:prstGeom>
            <a:noFill/>
            <a:ln w="2857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44" name="Line 62"/>
            <p:cNvSpPr>
              <a:spLocks noChangeShapeType="1"/>
            </p:cNvSpPr>
            <p:nvPr/>
          </p:nvSpPr>
          <p:spPr bwMode="auto">
            <a:xfrm>
              <a:off x="2640" y="3264"/>
              <a:ext cx="528" cy="432"/>
            </a:xfrm>
            <a:prstGeom prst="line">
              <a:avLst/>
            </a:prstGeom>
            <a:noFill/>
            <a:ln w="2857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45" name="AutoShape 63"/>
            <p:cNvSpPr>
              <a:spLocks noChangeArrowheads="1"/>
            </p:cNvSpPr>
            <p:nvPr/>
          </p:nvSpPr>
          <p:spPr bwMode="auto">
            <a:xfrm rot="10800000" flipH="1">
              <a:off x="2376" y="3221"/>
              <a:ext cx="427" cy="240"/>
            </a:xfrm>
            <a:custGeom>
              <a:avLst/>
              <a:gdLst>
                <a:gd name="T0" fmla="*/ 5 w 21600"/>
                <a:gd name="T1" fmla="*/ 0 h 21600"/>
                <a:gd name="T2" fmla="*/ 1 w 21600"/>
                <a:gd name="T3" fmla="*/ 2 h 21600"/>
                <a:gd name="T4" fmla="*/ 5 w 21600"/>
                <a:gd name="T5" fmla="*/ 0 h 21600"/>
                <a:gd name="T6" fmla="*/ 7 w 21600"/>
                <a:gd name="T7" fmla="*/ 3 h 21600"/>
                <a:gd name="T8" fmla="*/ 5 w 21600"/>
                <a:gd name="T9" fmla="*/ 3 h 21600"/>
                <a:gd name="T10" fmla="*/ 6 w 21600"/>
                <a:gd name="T11" fmla="*/ 2 h 21600"/>
                <a:gd name="T12" fmla="*/ 0 60000 65536"/>
                <a:gd name="T13" fmla="*/ 0 60000 65536"/>
                <a:gd name="T14" fmla="*/ 0 60000 65536"/>
                <a:gd name="T15" fmla="*/ 0 60000 65536"/>
                <a:gd name="T16" fmla="*/ 0 60000 65536"/>
                <a:gd name="T17" fmla="*/ 0 60000 65536"/>
                <a:gd name="T18" fmla="*/ 3187 w 21600"/>
                <a:gd name="T19" fmla="*/ 3150 h 21600"/>
                <a:gd name="T20" fmla="*/ 18413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629" y="20459"/>
                  </a:moveTo>
                  <a:cubicBezTo>
                    <a:pt x="19288" y="18630"/>
                    <a:pt x="21600" y="14890"/>
                    <a:pt x="21600" y="10800"/>
                  </a:cubicBezTo>
                  <a:cubicBezTo>
                    <a:pt x="21600" y="4835"/>
                    <a:pt x="16764" y="0"/>
                    <a:pt x="10800" y="0"/>
                  </a:cubicBezTo>
                  <a:cubicBezTo>
                    <a:pt x="4835" y="0"/>
                    <a:pt x="0" y="4835"/>
                    <a:pt x="0" y="10800"/>
                  </a:cubicBezTo>
                  <a:cubicBezTo>
                    <a:pt x="-1" y="13617"/>
                    <a:pt x="1101" y="16324"/>
                    <a:pt x="3068" y="18341"/>
                  </a:cubicBezTo>
                  <a:cubicBezTo>
                    <a:pt x="1101" y="16324"/>
                    <a:pt x="0" y="13617"/>
                    <a:pt x="0" y="10800"/>
                  </a:cubicBezTo>
                  <a:cubicBezTo>
                    <a:pt x="0" y="4835"/>
                    <a:pt x="4835" y="0"/>
                    <a:pt x="10800" y="0"/>
                  </a:cubicBezTo>
                  <a:cubicBezTo>
                    <a:pt x="16764" y="0"/>
                    <a:pt x="21600" y="4835"/>
                    <a:pt x="21600" y="10800"/>
                  </a:cubicBezTo>
                  <a:cubicBezTo>
                    <a:pt x="21600" y="14890"/>
                    <a:pt x="19288" y="18630"/>
                    <a:pt x="15629" y="20459"/>
                  </a:cubicBezTo>
                  <a:lnTo>
                    <a:pt x="16837" y="22874"/>
                  </a:lnTo>
                  <a:lnTo>
                    <a:pt x="13214" y="21666"/>
                  </a:lnTo>
                  <a:lnTo>
                    <a:pt x="14422" y="18044"/>
                  </a:lnTo>
                  <a:lnTo>
                    <a:pt x="15629" y="20459"/>
                  </a:lnTo>
                  <a:close/>
                </a:path>
              </a:pathLst>
            </a:custGeom>
            <a:solidFill>
              <a:srgbClr val="FFFFFF"/>
            </a:solidFill>
            <a:ln w="2857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grpSp>
      <p:sp>
        <p:nvSpPr>
          <p:cNvPr id="46" name="Rectangle 64"/>
          <p:cNvSpPr>
            <a:spLocks noChangeArrowheads="1"/>
          </p:cNvSpPr>
          <p:nvPr/>
        </p:nvSpPr>
        <p:spPr bwMode="auto">
          <a:xfrm>
            <a:off x="5943600" y="1612900"/>
            <a:ext cx="3071355" cy="82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fontAlgn="base">
              <a:spcBef>
                <a:spcPct val="0"/>
              </a:spcBef>
              <a:spcAft>
                <a:spcPct val="0"/>
              </a:spcAft>
            </a:pPr>
            <a:r>
              <a:rPr kumimoji="1" lang="en-US" altLang="zh-CN" sz="2400" b="0">
                <a:solidFill>
                  <a:srgbClr val="000066"/>
                </a:solidFill>
                <a:latin typeface="华文细黑" panose="02010600040101010101" pitchFamily="2" charset="-122"/>
                <a:ea typeface="华文细黑" panose="02010600040101010101" pitchFamily="2" charset="-122"/>
              </a:rPr>
              <a:t>A</a:t>
            </a:r>
            <a:r>
              <a:rPr kumimoji="1" lang="zh-CN" altLang="en-US" sz="2400" b="0">
                <a:solidFill>
                  <a:srgbClr val="000066"/>
                </a:solidFill>
                <a:latin typeface="华文细黑" panose="02010600040101010101" pitchFamily="2" charset="-122"/>
                <a:ea typeface="华文细黑" panose="02010600040101010101" pitchFamily="2" charset="-122"/>
              </a:rPr>
              <a:t>根据内在的循环</a:t>
            </a:r>
          </a:p>
          <a:p>
            <a:pPr fontAlgn="base">
              <a:spcBef>
                <a:spcPct val="0"/>
              </a:spcBef>
              <a:spcAft>
                <a:spcPct val="0"/>
              </a:spcAft>
            </a:pPr>
            <a:r>
              <a:rPr kumimoji="1" lang="zh-CN" altLang="en-US" sz="2400" b="0">
                <a:solidFill>
                  <a:srgbClr val="000066"/>
                </a:solidFill>
                <a:latin typeface="华文细黑" panose="02010600040101010101" pitchFamily="2" charset="-122"/>
                <a:ea typeface="华文细黑" panose="02010600040101010101" pitchFamily="2" charset="-122"/>
              </a:rPr>
              <a:t>重复调用</a:t>
            </a:r>
            <a:r>
              <a:rPr kumimoji="1" lang="en-US" altLang="zh-CN" sz="2400" b="0">
                <a:solidFill>
                  <a:srgbClr val="000066"/>
                </a:solidFill>
                <a:latin typeface="华文细黑" panose="02010600040101010101" pitchFamily="2" charset="-122"/>
                <a:ea typeface="华文细黑" panose="02010600040101010101" pitchFamily="2" charset="-122"/>
              </a:rPr>
              <a:t>B</a:t>
            </a:r>
            <a:r>
              <a:rPr kumimoji="1" lang="zh-CN" altLang="en-US" sz="2400" b="0">
                <a:solidFill>
                  <a:srgbClr val="000066"/>
                </a:solidFill>
                <a:latin typeface="华文细黑" panose="02010600040101010101" pitchFamily="2" charset="-122"/>
                <a:ea typeface="华文细黑" panose="02010600040101010101" pitchFamily="2" charset="-122"/>
              </a:rPr>
              <a:t>、</a:t>
            </a:r>
            <a:r>
              <a:rPr kumimoji="1" lang="en-US" altLang="zh-CN" sz="2400" b="0">
                <a:solidFill>
                  <a:srgbClr val="000066"/>
                </a:solidFill>
                <a:latin typeface="华文细黑" panose="02010600040101010101" pitchFamily="2" charset="-122"/>
                <a:ea typeface="华文细黑" panose="02010600040101010101" pitchFamily="2" charset="-122"/>
              </a:rPr>
              <a:t>C</a:t>
            </a:r>
            <a:r>
              <a:rPr kumimoji="1" lang="zh-CN" altLang="en-US" sz="2400" b="0">
                <a:solidFill>
                  <a:srgbClr val="000066"/>
                </a:solidFill>
                <a:latin typeface="华文细黑" panose="02010600040101010101" pitchFamily="2" charset="-122"/>
                <a:ea typeface="华文细黑" panose="02010600040101010101" pitchFamily="2" charset="-122"/>
              </a:rPr>
              <a:t>等模块</a:t>
            </a:r>
          </a:p>
        </p:txBody>
      </p:sp>
      <p:sp>
        <p:nvSpPr>
          <p:cNvPr id="47" name="Line 65"/>
          <p:cNvSpPr>
            <a:spLocks noChangeShapeType="1"/>
          </p:cNvSpPr>
          <p:nvPr/>
        </p:nvSpPr>
        <p:spPr bwMode="auto">
          <a:xfrm flipH="1">
            <a:off x="7620000" y="2374900"/>
            <a:ext cx="381000" cy="2097088"/>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48" name="Rectangle 66"/>
          <p:cNvSpPr>
            <a:spLocks noChangeArrowheads="1"/>
          </p:cNvSpPr>
          <p:nvPr/>
        </p:nvSpPr>
        <p:spPr bwMode="auto">
          <a:xfrm>
            <a:off x="5410200" y="5422900"/>
            <a:ext cx="298639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987425" indent="-293688"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987425" marR="0" lvl="0" indent="-293688"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None/>
              <a:tabLst/>
              <a:defRPr/>
            </a:pPr>
            <a:r>
              <a:rPr kumimoji="0" lang="zh-CN" altLang="en-US" sz="2500" b="0" i="0" u="none" strike="noStrike" kern="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rPr>
              <a:t>（</a:t>
            </a:r>
            <a:r>
              <a:rPr kumimoji="0" lang="en-US" altLang="zh-CN" sz="2500" b="0" i="0" u="none" strike="noStrike" kern="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rPr>
              <a:t>3</a:t>
            </a:r>
            <a:r>
              <a:rPr kumimoji="0" lang="zh-CN" altLang="en-US" sz="2500" b="0" i="0" u="none" strike="noStrike" kern="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rPr>
              <a:t>）循环调用</a:t>
            </a:r>
          </a:p>
        </p:txBody>
      </p:sp>
    </p:spTree>
    <p:extLst>
      <p:ext uri="{BB962C8B-B14F-4D97-AF65-F5344CB8AC3E}">
        <p14:creationId xmlns:p14="http://schemas.microsoft.com/office/powerpoint/2010/main" val="104145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linds(horizontal)">
                                      <p:cBhvr>
                                        <p:cTn id="15" dur="500"/>
                                        <p:tgtEl>
                                          <p:spTgt spid="2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blinds(horizontal)">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blinds(horizontal)">
                                      <p:cBhvr>
                                        <p:cTn id="23" dur="500"/>
                                        <p:tgtEl>
                                          <p:spTgt spid="3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blinds(horizontal)">
                                      <p:cBhvr>
                                        <p:cTn id="26" dur="500"/>
                                        <p:tgtEl>
                                          <p:spTgt spid="4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blinds(horizontal)">
                                      <p:cBhvr>
                                        <p:cTn id="29" dur="500"/>
                                        <p:tgtEl>
                                          <p:spTgt spid="47"/>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blinds(horizontal)">
                                      <p:cBhvr>
                                        <p:cTn id="3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8" grpId="0"/>
      <p:bldP spid="46" grpId="0"/>
      <p:bldP spid="47" grpId="0" animBg="1"/>
      <p:bldP spid="4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层次图和结构图应用场合</a:t>
            </a:r>
          </a:p>
        </p:txBody>
      </p:sp>
      <p:sp>
        <p:nvSpPr>
          <p:cNvPr id="3" name="内容占位符 2"/>
          <p:cNvSpPr>
            <a:spLocks noGrp="1"/>
          </p:cNvSpPr>
          <p:nvPr>
            <p:ph idx="1"/>
          </p:nvPr>
        </p:nvSpPr>
        <p:spPr/>
        <p:txBody>
          <a:bodyPr/>
          <a:lstStyle/>
          <a:p>
            <a:r>
              <a:rPr lang="zh-CN" altLang="en-US" dirty="0"/>
              <a:t>层次图和结构图并不严格表示模块的调用次序，并不指明什么时候调用下层模块</a:t>
            </a:r>
          </a:p>
          <a:p>
            <a:r>
              <a:rPr lang="zh-CN" altLang="en-US" dirty="0"/>
              <a:t>层次图作为描绘软件结构的文档；而结构图并不合适描述，因为结构图中包含太多的信息降低了清晰度。</a:t>
            </a:r>
          </a:p>
          <a:p>
            <a:r>
              <a:rPr lang="zh-CN" altLang="en-US" dirty="0"/>
              <a:t>由层次图导出结构图的过程，可以作为检查设计正确性和评价模块独立性的方法</a:t>
            </a:r>
          </a:p>
          <a:p>
            <a:endParaRPr lang="zh-CN" altLang="en-US" dirty="0"/>
          </a:p>
        </p:txBody>
      </p:sp>
    </p:spTree>
    <p:extLst>
      <p:ext uri="{BB962C8B-B14F-4D97-AF65-F5344CB8AC3E}">
        <p14:creationId xmlns:p14="http://schemas.microsoft.com/office/powerpoint/2010/main" val="736553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smtClean="0"/>
              <a:t>5.5 </a:t>
            </a:r>
            <a:r>
              <a:rPr lang="zh-CN" altLang="en-US" dirty="0" smtClean="0">
                <a:latin typeface="+mj-ea"/>
              </a:rPr>
              <a:t>面向</a:t>
            </a:r>
            <a:r>
              <a:rPr lang="zh-CN" altLang="en-US" dirty="0">
                <a:latin typeface="+mj-ea"/>
              </a:rPr>
              <a:t>数据流的设计方法</a:t>
            </a:r>
          </a:p>
        </p:txBody>
      </p:sp>
      <p:pic>
        <p:nvPicPr>
          <p:cNvPr id="4" name="Picture 4" descr="j023750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675" y="2708275"/>
            <a:ext cx="269875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073652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面向数据流的设计方法简介</a:t>
            </a:r>
          </a:p>
        </p:txBody>
      </p:sp>
      <p:sp>
        <p:nvSpPr>
          <p:cNvPr id="4" name="Oval 4"/>
          <p:cNvSpPr>
            <a:spLocks noChangeArrowheads="1"/>
          </p:cNvSpPr>
          <p:nvPr/>
        </p:nvSpPr>
        <p:spPr bwMode="auto">
          <a:xfrm>
            <a:off x="1079500" y="2286000"/>
            <a:ext cx="304800" cy="301625"/>
          </a:xfrm>
          <a:prstGeom prst="ellipse">
            <a:avLst/>
          </a:prstGeom>
          <a:solidFill>
            <a:srgbClr val="808080"/>
          </a:solidFill>
          <a:ln w="25400">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5" name="Oval 5"/>
          <p:cNvSpPr>
            <a:spLocks noChangeArrowheads="1"/>
          </p:cNvSpPr>
          <p:nvPr/>
        </p:nvSpPr>
        <p:spPr bwMode="auto">
          <a:xfrm>
            <a:off x="1066800" y="2274888"/>
            <a:ext cx="330200" cy="323850"/>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6" name="Oval 6"/>
          <p:cNvSpPr>
            <a:spLocks noChangeArrowheads="1"/>
          </p:cNvSpPr>
          <p:nvPr/>
        </p:nvSpPr>
        <p:spPr bwMode="auto">
          <a:xfrm>
            <a:off x="508000" y="2082800"/>
            <a:ext cx="304800" cy="301625"/>
          </a:xfrm>
          <a:prstGeom prst="ellipse">
            <a:avLst/>
          </a:prstGeom>
          <a:solidFill>
            <a:srgbClr val="808080"/>
          </a:solidFill>
          <a:ln w="25400">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7" name="Oval 7"/>
          <p:cNvSpPr>
            <a:spLocks noChangeArrowheads="1"/>
          </p:cNvSpPr>
          <p:nvPr/>
        </p:nvSpPr>
        <p:spPr bwMode="auto">
          <a:xfrm>
            <a:off x="495300" y="2071688"/>
            <a:ext cx="330200" cy="323850"/>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8" name="Oval 8"/>
          <p:cNvSpPr>
            <a:spLocks noChangeArrowheads="1"/>
          </p:cNvSpPr>
          <p:nvPr/>
        </p:nvSpPr>
        <p:spPr bwMode="auto">
          <a:xfrm>
            <a:off x="2476500" y="2184400"/>
            <a:ext cx="304800" cy="301625"/>
          </a:xfrm>
          <a:prstGeom prst="ellipse">
            <a:avLst/>
          </a:prstGeom>
          <a:solidFill>
            <a:srgbClr val="7E9CE8"/>
          </a:solidFill>
          <a:ln w="25400">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9" name="Oval 9"/>
          <p:cNvSpPr>
            <a:spLocks noChangeArrowheads="1"/>
          </p:cNvSpPr>
          <p:nvPr/>
        </p:nvSpPr>
        <p:spPr bwMode="auto">
          <a:xfrm>
            <a:off x="2463800" y="2173288"/>
            <a:ext cx="330200" cy="323850"/>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0" name="Oval 10"/>
          <p:cNvSpPr>
            <a:spLocks noChangeArrowheads="1"/>
          </p:cNvSpPr>
          <p:nvPr/>
        </p:nvSpPr>
        <p:spPr bwMode="auto">
          <a:xfrm>
            <a:off x="3162300" y="1957388"/>
            <a:ext cx="304800" cy="292100"/>
          </a:xfrm>
          <a:prstGeom prst="ellipse">
            <a:avLst/>
          </a:prstGeom>
          <a:solidFill>
            <a:srgbClr val="D8D8EC"/>
          </a:solidFill>
          <a:ln w="25400">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1" name="Oval 11"/>
          <p:cNvSpPr>
            <a:spLocks noChangeArrowheads="1"/>
          </p:cNvSpPr>
          <p:nvPr/>
        </p:nvSpPr>
        <p:spPr bwMode="auto">
          <a:xfrm>
            <a:off x="3149600" y="1946275"/>
            <a:ext cx="330200" cy="314325"/>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2" name="Oval 12"/>
          <p:cNvSpPr>
            <a:spLocks noChangeArrowheads="1"/>
          </p:cNvSpPr>
          <p:nvPr/>
        </p:nvSpPr>
        <p:spPr bwMode="auto">
          <a:xfrm>
            <a:off x="3937000" y="2014538"/>
            <a:ext cx="304800" cy="290512"/>
          </a:xfrm>
          <a:prstGeom prst="ellipse">
            <a:avLst/>
          </a:prstGeom>
          <a:solidFill>
            <a:srgbClr val="FFFFFF"/>
          </a:solidFill>
          <a:ln w="25400">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3" name="Oval 13"/>
          <p:cNvSpPr>
            <a:spLocks noChangeArrowheads="1"/>
          </p:cNvSpPr>
          <p:nvPr/>
        </p:nvSpPr>
        <p:spPr bwMode="auto">
          <a:xfrm>
            <a:off x="3924300" y="2003425"/>
            <a:ext cx="330200" cy="312738"/>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4" name="Oval 14"/>
          <p:cNvSpPr>
            <a:spLocks noChangeArrowheads="1"/>
          </p:cNvSpPr>
          <p:nvPr/>
        </p:nvSpPr>
        <p:spPr bwMode="auto">
          <a:xfrm>
            <a:off x="2387600" y="2827338"/>
            <a:ext cx="304800" cy="290512"/>
          </a:xfrm>
          <a:prstGeom prst="ellipse">
            <a:avLst/>
          </a:prstGeom>
          <a:solidFill>
            <a:srgbClr val="B3B900"/>
          </a:solidFill>
          <a:ln w="25400">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5" name="Oval 15"/>
          <p:cNvSpPr>
            <a:spLocks noChangeArrowheads="1"/>
          </p:cNvSpPr>
          <p:nvPr/>
        </p:nvSpPr>
        <p:spPr bwMode="auto">
          <a:xfrm>
            <a:off x="2374900" y="2816225"/>
            <a:ext cx="330200" cy="312738"/>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6" name="Oval 16"/>
          <p:cNvSpPr>
            <a:spLocks noChangeArrowheads="1"/>
          </p:cNvSpPr>
          <p:nvPr/>
        </p:nvSpPr>
        <p:spPr bwMode="auto">
          <a:xfrm>
            <a:off x="3098800" y="2928938"/>
            <a:ext cx="304800" cy="290512"/>
          </a:xfrm>
          <a:prstGeom prst="ellipse">
            <a:avLst/>
          </a:prstGeom>
          <a:solidFill>
            <a:srgbClr val="EAEC5E"/>
          </a:solidFill>
          <a:ln w="25400">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7" name="Oval 17"/>
          <p:cNvSpPr>
            <a:spLocks noChangeArrowheads="1"/>
          </p:cNvSpPr>
          <p:nvPr/>
        </p:nvSpPr>
        <p:spPr bwMode="auto">
          <a:xfrm>
            <a:off x="3086100" y="2917825"/>
            <a:ext cx="330200" cy="312738"/>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8" name="Oval 18"/>
          <p:cNvSpPr>
            <a:spLocks noChangeArrowheads="1"/>
          </p:cNvSpPr>
          <p:nvPr/>
        </p:nvSpPr>
        <p:spPr bwMode="auto">
          <a:xfrm>
            <a:off x="3644900" y="2566988"/>
            <a:ext cx="304800" cy="292100"/>
          </a:xfrm>
          <a:prstGeom prst="ellipse">
            <a:avLst/>
          </a:prstGeom>
          <a:solidFill>
            <a:srgbClr val="3366FF"/>
          </a:solidFill>
          <a:ln w="25400">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9" name="Oval 19"/>
          <p:cNvSpPr>
            <a:spLocks noChangeArrowheads="1"/>
          </p:cNvSpPr>
          <p:nvPr/>
        </p:nvSpPr>
        <p:spPr bwMode="auto">
          <a:xfrm>
            <a:off x="3632200" y="2555875"/>
            <a:ext cx="330200" cy="314325"/>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0" name="Oval 20"/>
          <p:cNvSpPr>
            <a:spLocks noChangeArrowheads="1"/>
          </p:cNvSpPr>
          <p:nvPr/>
        </p:nvSpPr>
        <p:spPr bwMode="auto">
          <a:xfrm>
            <a:off x="3619500" y="3335338"/>
            <a:ext cx="304800" cy="290512"/>
          </a:xfrm>
          <a:prstGeom prst="ellipse">
            <a:avLst/>
          </a:prstGeom>
          <a:solidFill>
            <a:srgbClr val="3366FF"/>
          </a:solidFill>
          <a:ln w="25400">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1" name="Oval 21"/>
          <p:cNvSpPr>
            <a:spLocks noChangeArrowheads="1"/>
          </p:cNvSpPr>
          <p:nvPr/>
        </p:nvSpPr>
        <p:spPr bwMode="auto">
          <a:xfrm>
            <a:off x="3606800" y="3324225"/>
            <a:ext cx="330200" cy="312738"/>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2" name="Oval 22"/>
          <p:cNvSpPr>
            <a:spLocks noChangeArrowheads="1"/>
          </p:cNvSpPr>
          <p:nvPr/>
        </p:nvSpPr>
        <p:spPr bwMode="auto">
          <a:xfrm>
            <a:off x="4216400" y="2973388"/>
            <a:ext cx="304800" cy="292100"/>
          </a:xfrm>
          <a:prstGeom prst="ellipse">
            <a:avLst/>
          </a:prstGeom>
          <a:solidFill>
            <a:srgbClr val="3366FF"/>
          </a:solidFill>
          <a:ln w="25400">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3" name="Oval 23"/>
          <p:cNvSpPr>
            <a:spLocks noChangeArrowheads="1"/>
          </p:cNvSpPr>
          <p:nvPr/>
        </p:nvSpPr>
        <p:spPr bwMode="auto">
          <a:xfrm>
            <a:off x="4203700" y="2962275"/>
            <a:ext cx="330200" cy="314325"/>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4" name="Oval 24"/>
          <p:cNvSpPr>
            <a:spLocks noChangeArrowheads="1"/>
          </p:cNvSpPr>
          <p:nvPr/>
        </p:nvSpPr>
        <p:spPr bwMode="auto">
          <a:xfrm>
            <a:off x="1790700" y="3255963"/>
            <a:ext cx="304800" cy="290512"/>
          </a:xfrm>
          <a:prstGeom prst="ellipse">
            <a:avLst/>
          </a:prstGeom>
          <a:solidFill>
            <a:srgbClr val="33CCCC"/>
          </a:solidFill>
          <a:ln w="25400">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5" name="Oval 25"/>
          <p:cNvSpPr>
            <a:spLocks noChangeArrowheads="1"/>
          </p:cNvSpPr>
          <p:nvPr/>
        </p:nvSpPr>
        <p:spPr bwMode="auto">
          <a:xfrm>
            <a:off x="1778000" y="3244850"/>
            <a:ext cx="330200" cy="312738"/>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6" name="Oval 26"/>
          <p:cNvSpPr>
            <a:spLocks noChangeArrowheads="1"/>
          </p:cNvSpPr>
          <p:nvPr/>
        </p:nvSpPr>
        <p:spPr bwMode="auto">
          <a:xfrm>
            <a:off x="2159000" y="3786188"/>
            <a:ext cx="304800" cy="292100"/>
          </a:xfrm>
          <a:prstGeom prst="ellipse">
            <a:avLst/>
          </a:prstGeom>
          <a:solidFill>
            <a:srgbClr val="6E0043"/>
          </a:solidFill>
          <a:ln w="25400">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7" name="Oval 27"/>
          <p:cNvSpPr>
            <a:spLocks noChangeArrowheads="1"/>
          </p:cNvSpPr>
          <p:nvPr/>
        </p:nvSpPr>
        <p:spPr bwMode="auto">
          <a:xfrm>
            <a:off x="2146300" y="3775075"/>
            <a:ext cx="330200" cy="314325"/>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8" name="Oval 28"/>
          <p:cNvSpPr>
            <a:spLocks noChangeArrowheads="1"/>
          </p:cNvSpPr>
          <p:nvPr/>
        </p:nvSpPr>
        <p:spPr bwMode="auto">
          <a:xfrm>
            <a:off x="2730500" y="4046538"/>
            <a:ext cx="304800" cy="290512"/>
          </a:xfrm>
          <a:prstGeom prst="ellipse">
            <a:avLst/>
          </a:prstGeom>
          <a:solidFill>
            <a:srgbClr val="D93192"/>
          </a:solidFill>
          <a:ln w="25400">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9" name="Oval 29"/>
          <p:cNvSpPr>
            <a:spLocks noChangeArrowheads="1"/>
          </p:cNvSpPr>
          <p:nvPr/>
        </p:nvSpPr>
        <p:spPr bwMode="auto">
          <a:xfrm>
            <a:off x="2717800" y="4035425"/>
            <a:ext cx="330200" cy="312738"/>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nvGrpSpPr>
          <p:cNvPr id="30" name="Group 30"/>
          <p:cNvGrpSpPr>
            <a:grpSpLocks/>
          </p:cNvGrpSpPr>
          <p:nvPr/>
        </p:nvGrpSpPr>
        <p:grpSpPr bwMode="auto">
          <a:xfrm>
            <a:off x="152400" y="2136775"/>
            <a:ext cx="293688" cy="80963"/>
            <a:chOff x="728" y="1101"/>
            <a:chExt cx="185" cy="51"/>
          </a:xfrm>
        </p:grpSpPr>
        <p:sp>
          <p:nvSpPr>
            <p:cNvPr id="31" name="Freeform 31"/>
            <p:cNvSpPr>
              <a:spLocks/>
            </p:cNvSpPr>
            <p:nvPr/>
          </p:nvSpPr>
          <p:spPr bwMode="auto">
            <a:xfrm>
              <a:off x="784" y="1101"/>
              <a:ext cx="129" cy="51"/>
            </a:xfrm>
            <a:custGeom>
              <a:avLst/>
              <a:gdLst>
                <a:gd name="T0" fmla="*/ 128 w 129"/>
                <a:gd name="T1" fmla="*/ 38 h 51"/>
                <a:gd name="T2" fmla="*/ 0 w 129"/>
                <a:gd name="T3" fmla="*/ 50 h 51"/>
                <a:gd name="T4" fmla="*/ 0 w 129"/>
                <a:gd name="T5" fmla="*/ 25 h 51"/>
                <a:gd name="T6" fmla="*/ 8 w 129"/>
                <a:gd name="T7" fmla="*/ 0 h 51"/>
                <a:gd name="T8" fmla="*/ 128 w 129"/>
                <a:gd name="T9" fmla="*/ 38 h 51"/>
                <a:gd name="T10" fmla="*/ 0 60000 65536"/>
                <a:gd name="T11" fmla="*/ 0 60000 65536"/>
                <a:gd name="T12" fmla="*/ 0 60000 65536"/>
                <a:gd name="T13" fmla="*/ 0 60000 65536"/>
                <a:gd name="T14" fmla="*/ 0 60000 65536"/>
                <a:gd name="T15" fmla="*/ 0 w 129"/>
                <a:gd name="T16" fmla="*/ 0 h 51"/>
                <a:gd name="T17" fmla="*/ 129 w 129"/>
                <a:gd name="T18" fmla="*/ 51 h 51"/>
              </a:gdLst>
              <a:ahLst/>
              <a:cxnLst>
                <a:cxn ang="T10">
                  <a:pos x="T0" y="T1"/>
                </a:cxn>
                <a:cxn ang="T11">
                  <a:pos x="T2" y="T3"/>
                </a:cxn>
                <a:cxn ang="T12">
                  <a:pos x="T4" y="T5"/>
                </a:cxn>
                <a:cxn ang="T13">
                  <a:pos x="T6" y="T7"/>
                </a:cxn>
                <a:cxn ang="T14">
                  <a:pos x="T8" y="T9"/>
                </a:cxn>
              </a:cxnLst>
              <a:rect l="T15" t="T16" r="T17" b="T18"/>
              <a:pathLst>
                <a:path w="129" h="51">
                  <a:moveTo>
                    <a:pt x="128" y="38"/>
                  </a:moveTo>
                  <a:lnTo>
                    <a:pt x="0" y="50"/>
                  </a:lnTo>
                  <a:lnTo>
                    <a:pt x="0" y="25"/>
                  </a:lnTo>
                  <a:lnTo>
                    <a:pt x="8" y="0"/>
                  </a:lnTo>
                  <a:lnTo>
                    <a:pt x="128" y="38"/>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32" name="Line 32"/>
            <p:cNvSpPr>
              <a:spLocks noChangeShapeType="1"/>
            </p:cNvSpPr>
            <p:nvPr/>
          </p:nvSpPr>
          <p:spPr bwMode="auto">
            <a:xfrm>
              <a:off x="728" y="1123"/>
              <a:ext cx="48" cy="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33" name="Group 33"/>
          <p:cNvGrpSpPr>
            <a:grpSpLocks/>
          </p:cNvGrpSpPr>
          <p:nvPr/>
        </p:nvGrpSpPr>
        <p:grpSpPr bwMode="auto">
          <a:xfrm>
            <a:off x="1435100" y="3322638"/>
            <a:ext cx="306388" cy="92075"/>
            <a:chOff x="1536" y="1848"/>
            <a:chExt cx="193" cy="58"/>
          </a:xfrm>
        </p:grpSpPr>
        <p:sp>
          <p:nvSpPr>
            <p:cNvPr id="34" name="Freeform 34"/>
            <p:cNvSpPr>
              <a:spLocks/>
            </p:cNvSpPr>
            <p:nvPr/>
          </p:nvSpPr>
          <p:spPr bwMode="auto">
            <a:xfrm>
              <a:off x="1592" y="1848"/>
              <a:ext cx="137" cy="58"/>
            </a:xfrm>
            <a:custGeom>
              <a:avLst/>
              <a:gdLst>
                <a:gd name="T0" fmla="*/ 136 w 137"/>
                <a:gd name="T1" fmla="*/ 38 h 58"/>
                <a:gd name="T2" fmla="*/ 0 w 137"/>
                <a:gd name="T3" fmla="*/ 57 h 58"/>
                <a:gd name="T4" fmla="*/ 8 w 137"/>
                <a:gd name="T5" fmla="*/ 32 h 58"/>
                <a:gd name="T6" fmla="*/ 8 w 137"/>
                <a:gd name="T7" fmla="*/ 0 h 58"/>
                <a:gd name="T8" fmla="*/ 136 w 137"/>
                <a:gd name="T9" fmla="*/ 38 h 58"/>
                <a:gd name="T10" fmla="*/ 0 60000 65536"/>
                <a:gd name="T11" fmla="*/ 0 60000 65536"/>
                <a:gd name="T12" fmla="*/ 0 60000 65536"/>
                <a:gd name="T13" fmla="*/ 0 60000 65536"/>
                <a:gd name="T14" fmla="*/ 0 60000 65536"/>
                <a:gd name="T15" fmla="*/ 0 w 137"/>
                <a:gd name="T16" fmla="*/ 0 h 58"/>
                <a:gd name="T17" fmla="*/ 137 w 137"/>
                <a:gd name="T18" fmla="*/ 58 h 58"/>
              </a:gdLst>
              <a:ahLst/>
              <a:cxnLst>
                <a:cxn ang="T10">
                  <a:pos x="T0" y="T1"/>
                </a:cxn>
                <a:cxn ang="T11">
                  <a:pos x="T2" y="T3"/>
                </a:cxn>
                <a:cxn ang="T12">
                  <a:pos x="T4" y="T5"/>
                </a:cxn>
                <a:cxn ang="T13">
                  <a:pos x="T6" y="T7"/>
                </a:cxn>
                <a:cxn ang="T14">
                  <a:pos x="T8" y="T9"/>
                </a:cxn>
              </a:cxnLst>
              <a:rect l="T15" t="T16" r="T17" b="T18"/>
              <a:pathLst>
                <a:path w="137" h="58">
                  <a:moveTo>
                    <a:pt x="136" y="38"/>
                  </a:moveTo>
                  <a:lnTo>
                    <a:pt x="0" y="57"/>
                  </a:lnTo>
                  <a:lnTo>
                    <a:pt x="8" y="32"/>
                  </a:lnTo>
                  <a:lnTo>
                    <a:pt x="8" y="0"/>
                  </a:lnTo>
                  <a:lnTo>
                    <a:pt x="136" y="38"/>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35" name="Line 35"/>
            <p:cNvSpPr>
              <a:spLocks noChangeShapeType="1"/>
            </p:cNvSpPr>
            <p:nvPr/>
          </p:nvSpPr>
          <p:spPr bwMode="auto">
            <a:xfrm>
              <a:off x="1536" y="1876"/>
              <a:ext cx="56" cy="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36" name="Group 36"/>
          <p:cNvGrpSpPr>
            <a:grpSpLocks/>
          </p:cNvGrpSpPr>
          <p:nvPr/>
        </p:nvGrpSpPr>
        <p:grpSpPr bwMode="auto">
          <a:xfrm>
            <a:off x="2146300" y="2205038"/>
            <a:ext cx="306388" cy="92075"/>
            <a:chOff x="1984" y="1144"/>
            <a:chExt cx="193" cy="58"/>
          </a:xfrm>
        </p:grpSpPr>
        <p:sp>
          <p:nvSpPr>
            <p:cNvPr id="37" name="Freeform 37"/>
            <p:cNvSpPr>
              <a:spLocks/>
            </p:cNvSpPr>
            <p:nvPr/>
          </p:nvSpPr>
          <p:spPr bwMode="auto">
            <a:xfrm>
              <a:off x="2040" y="1144"/>
              <a:ext cx="137" cy="58"/>
            </a:xfrm>
            <a:custGeom>
              <a:avLst/>
              <a:gdLst>
                <a:gd name="T0" fmla="*/ 136 w 137"/>
                <a:gd name="T1" fmla="*/ 38 h 58"/>
                <a:gd name="T2" fmla="*/ 0 w 137"/>
                <a:gd name="T3" fmla="*/ 57 h 58"/>
                <a:gd name="T4" fmla="*/ 8 w 137"/>
                <a:gd name="T5" fmla="*/ 32 h 58"/>
                <a:gd name="T6" fmla="*/ 8 w 137"/>
                <a:gd name="T7" fmla="*/ 0 h 58"/>
                <a:gd name="T8" fmla="*/ 136 w 137"/>
                <a:gd name="T9" fmla="*/ 38 h 58"/>
                <a:gd name="T10" fmla="*/ 0 60000 65536"/>
                <a:gd name="T11" fmla="*/ 0 60000 65536"/>
                <a:gd name="T12" fmla="*/ 0 60000 65536"/>
                <a:gd name="T13" fmla="*/ 0 60000 65536"/>
                <a:gd name="T14" fmla="*/ 0 60000 65536"/>
                <a:gd name="T15" fmla="*/ 0 w 137"/>
                <a:gd name="T16" fmla="*/ 0 h 58"/>
                <a:gd name="T17" fmla="*/ 137 w 137"/>
                <a:gd name="T18" fmla="*/ 58 h 58"/>
              </a:gdLst>
              <a:ahLst/>
              <a:cxnLst>
                <a:cxn ang="T10">
                  <a:pos x="T0" y="T1"/>
                </a:cxn>
                <a:cxn ang="T11">
                  <a:pos x="T2" y="T3"/>
                </a:cxn>
                <a:cxn ang="T12">
                  <a:pos x="T4" y="T5"/>
                </a:cxn>
                <a:cxn ang="T13">
                  <a:pos x="T6" y="T7"/>
                </a:cxn>
                <a:cxn ang="T14">
                  <a:pos x="T8" y="T9"/>
                </a:cxn>
              </a:cxnLst>
              <a:rect l="T15" t="T16" r="T17" b="T18"/>
              <a:pathLst>
                <a:path w="137" h="58">
                  <a:moveTo>
                    <a:pt x="136" y="38"/>
                  </a:moveTo>
                  <a:lnTo>
                    <a:pt x="0" y="57"/>
                  </a:lnTo>
                  <a:lnTo>
                    <a:pt x="8" y="32"/>
                  </a:lnTo>
                  <a:lnTo>
                    <a:pt x="8" y="0"/>
                  </a:lnTo>
                  <a:lnTo>
                    <a:pt x="136" y="38"/>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38" name="Line 38"/>
            <p:cNvSpPr>
              <a:spLocks noChangeShapeType="1"/>
            </p:cNvSpPr>
            <p:nvPr/>
          </p:nvSpPr>
          <p:spPr bwMode="auto">
            <a:xfrm>
              <a:off x="1984" y="1172"/>
              <a:ext cx="56" cy="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39" name="Group 39"/>
          <p:cNvGrpSpPr>
            <a:grpSpLocks/>
          </p:cNvGrpSpPr>
          <p:nvPr/>
        </p:nvGrpSpPr>
        <p:grpSpPr bwMode="auto">
          <a:xfrm>
            <a:off x="838200" y="2273300"/>
            <a:ext cx="242888" cy="92075"/>
            <a:chOff x="1160" y="1187"/>
            <a:chExt cx="153" cy="58"/>
          </a:xfrm>
        </p:grpSpPr>
        <p:sp>
          <p:nvSpPr>
            <p:cNvPr id="40" name="Freeform 40"/>
            <p:cNvSpPr>
              <a:spLocks/>
            </p:cNvSpPr>
            <p:nvPr/>
          </p:nvSpPr>
          <p:spPr bwMode="auto">
            <a:xfrm>
              <a:off x="1176" y="1187"/>
              <a:ext cx="137" cy="58"/>
            </a:xfrm>
            <a:custGeom>
              <a:avLst/>
              <a:gdLst>
                <a:gd name="T0" fmla="*/ 136 w 137"/>
                <a:gd name="T1" fmla="*/ 57 h 58"/>
                <a:gd name="T2" fmla="*/ 0 w 137"/>
                <a:gd name="T3" fmla="*/ 51 h 58"/>
                <a:gd name="T4" fmla="*/ 15 w 137"/>
                <a:gd name="T5" fmla="*/ 25 h 58"/>
                <a:gd name="T6" fmla="*/ 23 w 137"/>
                <a:gd name="T7" fmla="*/ 0 h 58"/>
                <a:gd name="T8" fmla="*/ 136 w 137"/>
                <a:gd name="T9" fmla="*/ 57 h 58"/>
                <a:gd name="T10" fmla="*/ 0 60000 65536"/>
                <a:gd name="T11" fmla="*/ 0 60000 65536"/>
                <a:gd name="T12" fmla="*/ 0 60000 65536"/>
                <a:gd name="T13" fmla="*/ 0 60000 65536"/>
                <a:gd name="T14" fmla="*/ 0 60000 65536"/>
                <a:gd name="T15" fmla="*/ 0 w 137"/>
                <a:gd name="T16" fmla="*/ 0 h 58"/>
                <a:gd name="T17" fmla="*/ 137 w 137"/>
                <a:gd name="T18" fmla="*/ 58 h 58"/>
              </a:gdLst>
              <a:ahLst/>
              <a:cxnLst>
                <a:cxn ang="T10">
                  <a:pos x="T0" y="T1"/>
                </a:cxn>
                <a:cxn ang="T11">
                  <a:pos x="T2" y="T3"/>
                </a:cxn>
                <a:cxn ang="T12">
                  <a:pos x="T4" y="T5"/>
                </a:cxn>
                <a:cxn ang="T13">
                  <a:pos x="T6" y="T7"/>
                </a:cxn>
                <a:cxn ang="T14">
                  <a:pos x="T8" y="T9"/>
                </a:cxn>
              </a:cxnLst>
              <a:rect l="T15" t="T16" r="T17" b="T18"/>
              <a:pathLst>
                <a:path w="137" h="58">
                  <a:moveTo>
                    <a:pt x="136" y="57"/>
                  </a:moveTo>
                  <a:lnTo>
                    <a:pt x="0" y="51"/>
                  </a:lnTo>
                  <a:lnTo>
                    <a:pt x="15" y="25"/>
                  </a:lnTo>
                  <a:lnTo>
                    <a:pt x="23" y="0"/>
                  </a:lnTo>
                  <a:lnTo>
                    <a:pt x="136" y="57"/>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41" name="Line 41"/>
            <p:cNvSpPr>
              <a:spLocks noChangeShapeType="1"/>
            </p:cNvSpPr>
            <p:nvPr/>
          </p:nvSpPr>
          <p:spPr bwMode="auto">
            <a:xfrm>
              <a:off x="1160" y="1209"/>
              <a:ext cx="32" cy="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42" name="Group 42"/>
          <p:cNvGrpSpPr>
            <a:grpSpLocks/>
          </p:cNvGrpSpPr>
          <p:nvPr/>
        </p:nvGrpSpPr>
        <p:grpSpPr bwMode="auto">
          <a:xfrm>
            <a:off x="1409700" y="2476500"/>
            <a:ext cx="242888" cy="125413"/>
            <a:chOff x="1520" y="1315"/>
            <a:chExt cx="153" cy="79"/>
          </a:xfrm>
        </p:grpSpPr>
        <p:sp>
          <p:nvSpPr>
            <p:cNvPr id="43" name="Freeform 43"/>
            <p:cNvSpPr>
              <a:spLocks/>
            </p:cNvSpPr>
            <p:nvPr/>
          </p:nvSpPr>
          <p:spPr bwMode="auto">
            <a:xfrm>
              <a:off x="1544" y="1315"/>
              <a:ext cx="129" cy="79"/>
            </a:xfrm>
            <a:custGeom>
              <a:avLst/>
              <a:gdLst>
                <a:gd name="T0" fmla="*/ 128 w 129"/>
                <a:gd name="T1" fmla="*/ 78 h 79"/>
                <a:gd name="T2" fmla="*/ 0 w 129"/>
                <a:gd name="T3" fmla="*/ 46 h 79"/>
                <a:gd name="T4" fmla="*/ 15 w 129"/>
                <a:gd name="T5" fmla="*/ 20 h 79"/>
                <a:gd name="T6" fmla="*/ 30 w 129"/>
                <a:gd name="T7" fmla="*/ 0 h 79"/>
                <a:gd name="T8" fmla="*/ 128 w 129"/>
                <a:gd name="T9" fmla="*/ 78 h 79"/>
                <a:gd name="T10" fmla="*/ 0 60000 65536"/>
                <a:gd name="T11" fmla="*/ 0 60000 65536"/>
                <a:gd name="T12" fmla="*/ 0 60000 65536"/>
                <a:gd name="T13" fmla="*/ 0 60000 65536"/>
                <a:gd name="T14" fmla="*/ 0 60000 65536"/>
                <a:gd name="T15" fmla="*/ 0 w 129"/>
                <a:gd name="T16" fmla="*/ 0 h 79"/>
                <a:gd name="T17" fmla="*/ 129 w 129"/>
                <a:gd name="T18" fmla="*/ 79 h 79"/>
              </a:gdLst>
              <a:ahLst/>
              <a:cxnLst>
                <a:cxn ang="T10">
                  <a:pos x="T0" y="T1"/>
                </a:cxn>
                <a:cxn ang="T11">
                  <a:pos x="T2" y="T3"/>
                </a:cxn>
                <a:cxn ang="T12">
                  <a:pos x="T4" y="T5"/>
                </a:cxn>
                <a:cxn ang="T13">
                  <a:pos x="T6" y="T7"/>
                </a:cxn>
                <a:cxn ang="T14">
                  <a:pos x="T8" y="T9"/>
                </a:cxn>
              </a:cxnLst>
              <a:rect l="T15" t="T16" r="T17" b="T18"/>
              <a:pathLst>
                <a:path w="129" h="79">
                  <a:moveTo>
                    <a:pt x="128" y="78"/>
                  </a:moveTo>
                  <a:lnTo>
                    <a:pt x="0" y="46"/>
                  </a:lnTo>
                  <a:lnTo>
                    <a:pt x="15" y="20"/>
                  </a:lnTo>
                  <a:lnTo>
                    <a:pt x="30" y="0"/>
                  </a:lnTo>
                  <a:lnTo>
                    <a:pt x="128" y="78"/>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44" name="Line 44"/>
            <p:cNvSpPr>
              <a:spLocks noChangeShapeType="1"/>
            </p:cNvSpPr>
            <p:nvPr/>
          </p:nvSpPr>
          <p:spPr bwMode="auto">
            <a:xfrm>
              <a:off x="1520" y="1316"/>
              <a:ext cx="40" cy="1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45" name="Group 45"/>
          <p:cNvGrpSpPr>
            <a:grpSpLocks/>
          </p:cNvGrpSpPr>
          <p:nvPr/>
        </p:nvGrpSpPr>
        <p:grpSpPr bwMode="auto">
          <a:xfrm>
            <a:off x="1981200" y="2770188"/>
            <a:ext cx="382588" cy="103187"/>
            <a:chOff x="1880" y="1500"/>
            <a:chExt cx="241" cy="65"/>
          </a:xfrm>
        </p:grpSpPr>
        <p:sp>
          <p:nvSpPr>
            <p:cNvPr id="46" name="Freeform 46"/>
            <p:cNvSpPr>
              <a:spLocks/>
            </p:cNvSpPr>
            <p:nvPr/>
          </p:nvSpPr>
          <p:spPr bwMode="auto">
            <a:xfrm>
              <a:off x="1992" y="1507"/>
              <a:ext cx="129" cy="58"/>
            </a:xfrm>
            <a:custGeom>
              <a:avLst/>
              <a:gdLst>
                <a:gd name="T0" fmla="*/ 128 w 129"/>
                <a:gd name="T1" fmla="*/ 57 h 58"/>
                <a:gd name="T2" fmla="*/ 0 w 129"/>
                <a:gd name="T3" fmla="*/ 51 h 58"/>
                <a:gd name="T4" fmla="*/ 8 w 129"/>
                <a:gd name="T5" fmla="*/ 25 h 58"/>
                <a:gd name="T6" fmla="*/ 15 w 129"/>
                <a:gd name="T7" fmla="*/ 0 h 58"/>
                <a:gd name="T8" fmla="*/ 128 w 129"/>
                <a:gd name="T9" fmla="*/ 57 h 58"/>
                <a:gd name="T10" fmla="*/ 0 60000 65536"/>
                <a:gd name="T11" fmla="*/ 0 60000 65536"/>
                <a:gd name="T12" fmla="*/ 0 60000 65536"/>
                <a:gd name="T13" fmla="*/ 0 60000 65536"/>
                <a:gd name="T14" fmla="*/ 0 60000 65536"/>
                <a:gd name="T15" fmla="*/ 0 w 129"/>
                <a:gd name="T16" fmla="*/ 0 h 58"/>
                <a:gd name="T17" fmla="*/ 129 w 129"/>
                <a:gd name="T18" fmla="*/ 58 h 58"/>
              </a:gdLst>
              <a:ahLst/>
              <a:cxnLst>
                <a:cxn ang="T10">
                  <a:pos x="T0" y="T1"/>
                </a:cxn>
                <a:cxn ang="T11">
                  <a:pos x="T2" y="T3"/>
                </a:cxn>
                <a:cxn ang="T12">
                  <a:pos x="T4" y="T5"/>
                </a:cxn>
                <a:cxn ang="T13">
                  <a:pos x="T6" y="T7"/>
                </a:cxn>
                <a:cxn ang="T14">
                  <a:pos x="T8" y="T9"/>
                </a:cxn>
              </a:cxnLst>
              <a:rect l="T15" t="T16" r="T17" b="T18"/>
              <a:pathLst>
                <a:path w="129" h="58">
                  <a:moveTo>
                    <a:pt x="128" y="57"/>
                  </a:moveTo>
                  <a:lnTo>
                    <a:pt x="0" y="51"/>
                  </a:lnTo>
                  <a:lnTo>
                    <a:pt x="8" y="25"/>
                  </a:lnTo>
                  <a:lnTo>
                    <a:pt x="15" y="0"/>
                  </a:lnTo>
                  <a:lnTo>
                    <a:pt x="128" y="57"/>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47" name="Line 47"/>
            <p:cNvSpPr>
              <a:spLocks noChangeShapeType="1"/>
            </p:cNvSpPr>
            <p:nvPr/>
          </p:nvSpPr>
          <p:spPr bwMode="auto">
            <a:xfrm>
              <a:off x="1880" y="1500"/>
              <a:ext cx="112" cy="2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48" name="Group 48"/>
          <p:cNvGrpSpPr>
            <a:grpSpLocks/>
          </p:cNvGrpSpPr>
          <p:nvPr/>
        </p:nvGrpSpPr>
        <p:grpSpPr bwMode="auto">
          <a:xfrm>
            <a:off x="1943100" y="2430463"/>
            <a:ext cx="509588" cy="203200"/>
            <a:chOff x="1856" y="1286"/>
            <a:chExt cx="321" cy="128"/>
          </a:xfrm>
        </p:grpSpPr>
        <p:sp>
          <p:nvSpPr>
            <p:cNvPr id="49" name="Freeform 49"/>
            <p:cNvSpPr>
              <a:spLocks/>
            </p:cNvSpPr>
            <p:nvPr/>
          </p:nvSpPr>
          <p:spPr bwMode="auto">
            <a:xfrm>
              <a:off x="2048" y="1286"/>
              <a:ext cx="129" cy="72"/>
            </a:xfrm>
            <a:custGeom>
              <a:avLst/>
              <a:gdLst>
                <a:gd name="T0" fmla="*/ 128 w 129"/>
                <a:gd name="T1" fmla="*/ 0 h 72"/>
                <a:gd name="T2" fmla="*/ 23 w 129"/>
                <a:gd name="T3" fmla="*/ 71 h 72"/>
                <a:gd name="T4" fmla="*/ 8 w 129"/>
                <a:gd name="T5" fmla="*/ 45 h 72"/>
                <a:gd name="T6" fmla="*/ 0 w 129"/>
                <a:gd name="T7" fmla="*/ 19 h 72"/>
                <a:gd name="T8" fmla="*/ 128 w 129"/>
                <a:gd name="T9" fmla="*/ 0 h 72"/>
                <a:gd name="T10" fmla="*/ 0 60000 65536"/>
                <a:gd name="T11" fmla="*/ 0 60000 65536"/>
                <a:gd name="T12" fmla="*/ 0 60000 65536"/>
                <a:gd name="T13" fmla="*/ 0 60000 65536"/>
                <a:gd name="T14" fmla="*/ 0 60000 65536"/>
                <a:gd name="T15" fmla="*/ 0 w 129"/>
                <a:gd name="T16" fmla="*/ 0 h 72"/>
                <a:gd name="T17" fmla="*/ 129 w 129"/>
                <a:gd name="T18" fmla="*/ 72 h 72"/>
              </a:gdLst>
              <a:ahLst/>
              <a:cxnLst>
                <a:cxn ang="T10">
                  <a:pos x="T0" y="T1"/>
                </a:cxn>
                <a:cxn ang="T11">
                  <a:pos x="T2" y="T3"/>
                </a:cxn>
                <a:cxn ang="T12">
                  <a:pos x="T4" y="T5"/>
                </a:cxn>
                <a:cxn ang="T13">
                  <a:pos x="T6" y="T7"/>
                </a:cxn>
                <a:cxn ang="T14">
                  <a:pos x="T8" y="T9"/>
                </a:cxn>
              </a:cxnLst>
              <a:rect l="T15" t="T16" r="T17" b="T18"/>
              <a:pathLst>
                <a:path w="129" h="72">
                  <a:moveTo>
                    <a:pt x="128" y="0"/>
                  </a:moveTo>
                  <a:lnTo>
                    <a:pt x="23" y="71"/>
                  </a:lnTo>
                  <a:lnTo>
                    <a:pt x="8" y="45"/>
                  </a:lnTo>
                  <a:lnTo>
                    <a:pt x="0" y="19"/>
                  </a:lnTo>
                  <a:lnTo>
                    <a:pt x="128" y="0"/>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50" name="Line 50"/>
            <p:cNvSpPr>
              <a:spLocks noChangeShapeType="1"/>
            </p:cNvSpPr>
            <p:nvPr/>
          </p:nvSpPr>
          <p:spPr bwMode="auto">
            <a:xfrm flipV="1">
              <a:off x="1856" y="1336"/>
              <a:ext cx="192" cy="7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51" name="Group 51"/>
          <p:cNvGrpSpPr>
            <a:grpSpLocks/>
          </p:cNvGrpSpPr>
          <p:nvPr/>
        </p:nvGrpSpPr>
        <p:grpSpPr bwMode="auto">
          <a:xfrm>
            <a:off x="1828800" y="2860675"/>
            <a:ext cx="103188" cy="350838"/>
            <a:chOff x="1784" y="1557"/>
            <a:chExt cx="65" cy="221"/>
          </a:xfrm>
        </p:grpSpPr>
        <p:sp>
          <p:nvSpPr>
            <p:cNvPr id="52" name="Freeform 52"/>
            <p:cNvSpPr>
              <a:spLocks/>
            </p:cNvSpPr>
            <p:nvPr/>
          </p:nvSpPr>
          <p:spPr bwMode="auto">
            <a:xfrm>
              <a:off x="1784" y="1656"/>
              <a:ext cx="65" cy="122"/>
            </a:xfrm>
            <a:custGeom>
              <a:avLst/>
              <a:gdLst>
                <a:gd name="T0" fmla="*/ 50 w 65"/>
                <a:gd name="T1" fmla="*/ 121 h 122"/>
                <a:gd name="T2" fmla="*/ 0 w 65"/>
                <a:gd name="T3" fmla="*/ 7 h 122"/>
                <a:gd name="T4" fmla="*/ 36 w 65"/>
                <a:gd name="T5" fmla="*/ 7 h 122"/>
                <a:gd name="T6" fmla="*/ 64 w 65"/>
                <a:gd name="T7" fmla="*/ 0 h 122"/>
                <a:gd name="T8" fmla="*/ 50 w 65"/>
                <a:gd name="T9" fmla="*/ 121 h 122"/>
                <a:gd name="T10" fmla="*/ 0 60000 65536"/>
                <a:gd name="T11" fmla="*/ 0 60000 65536"/>
                <a:gd name="T12" fmla="*/ 0 60000 65536"/>
                <a:gd name="T13" fmla="*/ 0 60000 65536"/>
                <a:gd name="T14" fmla="*/ 0 60000 65536"/>
                <a:gd name="T15" fmla="*/ 0 w 65"/>
                <a:gd name="T16" fmla="*/ 0 h 122"/>
                <a:gd name="T17" fmla="*/ 65 w 65"/>
                <a:gd name="T18" fmla="*/ 122 h 122"/>
              </a:gdLst>
              <a:ahLst/>
              <a:cxnLst>
                <a:cxn ang="T10">
                  <a:pos x="T0" y="T1"/>
                </a:cxn>
                <a:cxn ang="T11">
                  <a:pos x="T2" y="T3"/>
                </a:cxn>
                <a:cxn ang="T12">
                  <a:pos x="T4" y="T5"/>
                </a:cxn>
                <a:cxn ang="T13">
                  <a:pos x="T6" y="T7"/>
                </a:cxn>
                <a:cxn ang="T14">
                  <a:pos x="T8" y="T9"/>
                </a:cxn>
              </a:cxnLst>
              <a:rect l="T15" t="T16" r="T17" b="T18"/>
              <a:pathLst>
                <a:path w="65" h="122">
                  <a:moveTo>
                    <a:pt x="50" y="121"/>
                  </a:moveTo>
                  <a:lnTo>
                    <a:pt x="0" y="7"/>
                  </a:lnTo>
                  <a:lnTo>
                    <a:pt x="36" y="7"/>
                  </a:lnTo>
                  <a:lnTo>
                    <a:pt x="64" y="0"/>
                  </a:lnTo>
                  <a:lnTo>
                    <a:pt x="50" y="121"/>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53" name="Line 53"/>
            <p:cNvSpPr>
              <a:spLocks noChangeShapeType="1"/>
            </p:cNvSpPr>
            <p:nvPr/>
          </p:nvSpPr>
          <p:spPr bwMode="auto">
            <a:xfrm>
              <a:off x="1816" y="1557"/>
              <a:ext cx="0" cy="9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54" name="Group 54"/>
          <p:cNvGrpSpPr>
            <a:grpSpLocks/>
          </p:cNvGrpSpPr>
          <p:nvPr/>
        </p:nvGrpSpPr>
        <p:grpSpPr bwMode="auto">
          <a:xfrm>
            <a:off x="2806700" y="2171700"/>
            <a:ext cx="306388" cy="103188"/>
            <a:chOff x="2400" y="1123"/>
            <a:chExt cx="193" cy="65"/>
          </a:xfrm>
        </p:grpSpPr>
        <p:sp>
          <p:nvSpPr>
            <p:cNvPr id="55" name="Freeform 55"/>
            <p:cNvSpPr>
              <a:spLocks/>
            </p:cNvSpPr>
            <p:nvPr/>
          </p:nvSpPr>
          <p:spPr bwMode="auto">
            <a:xfrm>
              <a:off x="2456" y="1123"/>
              <a:ext cx="137" cy="65"/>
            </a:xfrm>
            <a:custGeom>
              <a:avLst/>
              <a:gdLst>
                <a:gd name="T0" fmla="*/ 136 w 137"/>
                <a:gd name="T1" fmla="*/ 0 h 65"/>
                <a:gd name="T2" fmla="*/ 23 w 137"/>
                <a:gd name="T3" fmla="*/ 64 h 65"/>
                <a:gd name="T4" fmla="*/ 15 w 137"/>
                <a:gd name="T5" fmla="*/ 38 h 65"/>
                <a:gd name="T6" fmla="*/ 0 w 137"/>
                <a:gd name="T7" fmla="*/ 13 h 65"/>
                <a:gd name="T8" fmla="*/ 136 w 137"/>
                <a:gd name="T9" fmla="*/ 0 h 65"/>
                <a:gd name="T10" fmla="*/ 0 60000 65536"/>
                <a:gd name="T11" fmla="*/ 0 60000 65536"/>
                <a:gd name="T12" fmla="*/ 0 60000 65536"/>
                <a:gd name="T13" fmla="*/ 0 60000 65536"/>
                <a:gd name="T14" fmla="*/ 0 60000 65536"/>
                <a:gd name="T15" fmla="*/ 0 w 137"/>
                <a:gd name="T16" fmla="*/ 0 h 65"/>
                <a:gd name="T17" fmla="*/ 137 w 137"/>
                <a:gd name="T18" fmla="*/ 65 h 65"/>
              </a:gdLst>
              <a:ahLst/>
              <a:cxnLst>
                <a:cxn ang="T10">
                  <a:pos x="T0" y="T1"/>
                </a:cxn>
                <a:cxn ang="T11">
                  <a:pos x="T2" y="T3"/>
                </a:cxn>
                <a:cxn ang="T12">
                  <a:pos x="T4" y="T5"/>
                </a:cxn>
                <a:cxn ang="T13">
                  <a:pos x="T6" y="T7"/>
                </a:cxn>
                <a:cxn ang="T14">
                  <a:pos x="T8" y="T9"/>
                </a:cxn>
              </a:cxnLst>
              <a:rect l="T15" t="T16" r="T17" b="T18"/>
              <a:pathLst>
                <a:path w="137" h="65">
                  <a:moveTo>
                    <a:pt x="136" y="0"/>
                  </a:moveTo>
                  <a:lnTo>
                    <a:pt x="23" y="64"/>
                  </a:lnTo>
                  <a:lnTo>
                    <a:pt x="15" y="38"/>
                  </a:lnTo>
                  <a:lnTo>
                    <a:pt x="0" y="13"/>
                  </a:lnTo>
                  <a:lnTo>
                    <a:pt x="136" y="0"/>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56" name="Line 56"/>
            <p:cNvSpPr>
              <a:spLocks noChangeShapeType="1"/>
            </p:cNvSpPr>
            <p:nvPr/>
          </p:nvSpPr>
          <p:spPr bwMode="auto">
            <a:xfrm flipV="1">
              <a:off x="2400" y="1165"/>
              <a:ext cx="64" cy="2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57" name="Group 57"/>
          <p:cNvGrpSpPr>
            <a:grpSpLocks/>
          </p:cNvGrpSpPr>
          <p:nvPr/>
        </p:nvGrpSpPr>
        <p:grpSpPr bwMode="auto">
          <a:xfrm>
            <a:off x="3517900" y="2092325"/>
            <a:ext cx="395288" cy="80963"/>
            <a:chOff x="2848" y="1073"/>
            <a:chExt cx="249" cy="51"/>
          </a:xfrm>
        </p:grpSpPr>
        <p:sp>
          <p:nvSpPr>
            <p:cNvPr id="58" name="Freeform 58"/>
            <p:cNvSpPr>
              <a:spLocks/>
            </p:cNvSpPr>
            <p:nvPr/>
          </p:nvSpPr>
          <p:spPr bwMode="auto">
            <a:xfrm>
              <a:off x="2960" y="1073"/>
              <a:ext cx="137" cy="51"/>
            </a:xfrm>
            <a:custGeom>
              <a:avLst/>
              <a:gdLst>
                <a:gd name="T0" fmla="*/ 136 w 137"/>
                <a:gd name="T1" fmla="*/ 31 h 51"/>
                <a:gd name="T2" fmla="*/ 0 w 137"/>
                <a:gd name="T3" fmla="*/ 50 h 51"/>
                <a:gd name="T4" fmla="*/ 8 w 137"/>
                <a:gd name="T5" fmla="*/ 25 h 51"/>
                <a:gd name="T6" fmla="*/ 8 w 137"/>
                <a:gd name="T7" fmla="*/ 0 h 51"/>
                <a:gd name="T8" fmla="*/ 136 w 137"/>
                <a:gd name="T9" fmla="*/ 31 h 51"/>
                <a:gd name="T10" fmla="*/ 0 60000 65536"/>
                <a:gd name="T11" fmla="*/ 0 60000 65536"/>
                <a:gd name="T12" fmla="*/ 0 60000 65536"/>
                <a:gd name="T13" fmla="*/ 0 60000 65536"/>
                <a:gd name="T14" fmla="*/ 0 60000 65536"/>
                <a:gd name="T15" fmla="*/ 0 w 137"/>
                <a:gd name="T16" fmla="*/ 0 h 51"/>
                <a:gd name="T17" fmla="*/ 137 w 137"/>
                <a:gd name="T18" fmla="*/ 51 h 51"/>
              </a:gdLst>
              <a:ahLst/>
              <a:cxnLst>
                <a:cxn ang="T10">
                  <a:pos x="T0" y="T1"/>
                </a:cxn>
                <a:cxn ang="T11">
                  <a:pos x="T2" y="T3"/>
                </a:cxn>
                <a:cxn ang="T12">
                  <a:pos x="T4" y="T5"/>
                </a:cxn>
                <a:cxn ang="T13">
                  <a:pos x="T6" y="T7"/>
                </a:cxn>
                <a:cxn ang="T14">
                  <a:pos x="T8" y="T9"/>
                </a:cxn>
              </a:cxnLst>
              <a:rect l="T15" t="T16" r="T17" b="T18"/>
              <a:pathLst>
                <a:path w="137" h="51">
                  <a:moveTo>
                    <a:pt x="136" y="31"/>
                  </a:moveTo>
                  <a:lnTo>
                    <a:pt x="0" y="50"/>
                  </a:lnTo>
                  <a:lnTo>
                    <a:pt x="8" y="25"/>
                  </a:lnTo>
                  <a:lnTo>
                    <a:pt x="8" y="0"/>
                  </a:lnTo>
                  <a:lnTo>
                    <a:pt x="136" y="31"/>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59" name="Line 59"/>
            <p:cNvSpPr>
              <a:spLocks noChangeShapeType="1"/>
            </p:cNvSpPr>
            <p:nvPr/>
          </p:nvSpPr>
          <p:spPr bwMode="auto">
            <a:xfrm>
              <a:off x="2848" y="1094"/>
              <a:ext cx="112" cy="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60" name="Group 60"/>
          <p:cNvGrpSpPr>
            <a:grpSpLocks/>
          </p:cNvGrpSpPr>
          <p:nvPr/>
        </p:nvGrpSpPr>
        <p:grpSpPr bwMode="auto">
          <a:xfrm>
            <a:off x="4267200" y="2136775"/>
            <a:ext cx="382588" cy="92075"/>
            <a:chOff x="3320" y="1101"/>
            <a:chExt cx="241" cy="58"/>
          </a:xfrm>
        </p:grpSpPr>
        <p:sp>
          <p:nvSpPr>
            <p:cNvPr id="61" name="Freeform 61"/>
            <p:cNvSpPr>
              <a:spLocks/>
            </p:cNvSpPr>
            <p:nvPr/>
          </p:nvSpPr>
          <p:spPr bwMode="auto">
            <a:xfrm>
              <a:off x="3432" y="1101"/>
              <a:ext cx="129" cy="58"/>
            </a:xfrm>
            <a:custGeom>
              <a:avLst/>
              <a:gdLst>
                <a:gd name="T0" fmla="*/ 128 w 129"/>
                <a:gd name="T1" fmla="*/ 38 h 58"/>
                <a:gd name="T2" fmla="*/ 0 w 129"/>
                <a:gd name="T3" fmla="*/ 57 h 58"/>
                <a:gd name="T4" fmla="*/ 0 w 129"/>
                <a:gd name="T5" fmla="*/ 25 h 58"/>
                <a:gd name="T6" fmla="*/ 0 w 129"/>
                <a:gd name="T7" fmla="*/ 0 h 58"/>
                <a:gd name="T8" fmla="*/ 128 w 129"/>
                <a:gd name="T9" fmla="*/ 38 h 58"/>
                <a:gd name="T10" fmla="*/ 0 60000 65536"/>
                <a:gd name="T11" fmla="*/ 0 60000 65536"/>
                <a:gd name="T12" fmla="*/ 0 60000 65536"/>
                <a:gd name="T13" fmla="*/ 0 60000 65536"/>
                <a:gd name="T14" fmla="*/ 0 60000 65536"/>
                <a:gd name="T15" fmla="*/ 0 w 129"/>
                <a:gd name="T16" fmla="*/ 0 h 58"/>
                <a:gd name="T17" fmla="*/ 129 w 129"/>
                <a:gd name="T18" fmla="*/ 58 h 58"/>
              </a:gdLst>
              <a:ahLst/>
              <a:cxnLst>
                <a:cxn ang="T10">
                  <a:pos x="T0" y="T1"/>
                </a:cxn>
                <a:cxn ang="T11">
                  <a:pos x="T2" y="T3"/>
                </a:cxn>
                <a:cxn ang="T12">
                  <a:pos x="T4" y="T5"/>
                </a:cxn>
                <a:cxn ang="T13">
                  <a:pos x="T6" y="T7"/>
                </a:cxn>
                <a:cxn ang="T14">
                  <a:pos x="T8" y="T9"/>
                </a:cxn>
              </a:cxnLst>
              <a:rect l="T15" t="T16" r="T17" b="T18"/>
              <a:pathLst>
                <a:path w="129" h="58">
                  <a:moveTo>
                    <a:pt x="128" y="38"/>
                  </a:moveTo>
                  <a:lnTo>
                    <a:pt x="0" y="57"/>
                  </a:lnTo>
                  <a:lnTo>
                    <a:pt x="0" y="25"/>
                  </a:lnTo>
                  <a:lnTo>
                    <a:pt x="0" y="0"/>
                  </a:lnTo>
                  <a:lnTo>
                    <a:pt x="128" y="38"/>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62" name="Line 62"/>
            <p:cNvSpPr>
              <a:spLocks noChangeShapeType="1"/>
            </p:cNvSpPr>
            <p:nvPr/>
          </p:nvSpPr>
          <p:spPr bwMode="auto">
            <a:xfrm>
              <a:off x="3320" y="1123"/>
              <a:ext cx="104" cy="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63" name="Group 63"/>
          <p:cNvGrpSpPr>
            <a:grpSpLocks/>
          </p:cNvGrpSpPr>
          <p:nvPr/>
        </p:nvGrpSpPr>
        <p:grpSpPr bwMode="auto">
          <a:xfrm>
            <a:off x="4572000" y="3130550"/>
            <a:ext cx="395288" cy="80963"/>
            <a:chOff x="3512" y="1727"/>
            <a:chExt cx="249" cy="51"/>
          </a:xfrm>
        </p:grpSpPr>
        <p:sp>
          <p:nvSpPr>
            <p:cNvPr id="64" name="Freeform 64"/>
            <p:cNvSpPr>
              <a:spLocks/>
            </p:cNvSpPr>
            <p:nvPr/>
          </p:nvSpPr>
          <p:spPr bwMode="auto">
            <a:xfrm>
              <a:off x="3632" y="1727"/>
              <a:ext cx="129" cy="51"/>
            </a:xfrm>
            <a:custGeom>
              <a:avLst/>
              <a:gdLst>
                <a:gd name="T0" fmla="*/ 128 w 129"/>
                <a:gd name="T1" fmla="*/ 31 h 51"/>
                <a:gd name="T2" fmla="*/ 0 w 129"/>
                <a:gd name="T3" fmla="*/ 50 h 51"/>
                <a:gd name="T4" fmla="*/ 0 w 129"/>
                <a:gd name="T5" fmla="*/ 25 h 51"/>
                <a:gd name="T6" fmla="*/ 0 w 129"/>
                <a:gd name="T7" fmla="*/ 0 h 51"/>
                <a:gd name="T8" fmla="*/ 128 w 129"/>
                <a:gd name="T9" fmla="*/ 31 h 51"/>
                <a:gd name="T10" fmla="*/ 0 60000 65536"/>
                <a:gd name="T11" fmla="*/ 0 60000 65536"/>
                <a:gd name="T12" fmla="*/ 0 60000 65536"/>
                <a:gd name="T13" fmla="*/ 0 60000 65536"/>
                <a:gd name="T14" fmla="*/ 0 60000 65536"/>
                <a:gd name="T15" fmla="*/ 0 w 129"/>
                <a:gd name="T16" fmla="*/ 0 h 51"/>
                <a:gd name="T17" fmla="*/ 129 w 129"/>
                <a:gd name="T18" fmla="*/ 51 h 51"/>
              </a:gdLst>
              <a:ahLst/>
              <a:cxnLst>
                <a:cxn ang="T10">
                  <a:pos x="T0" y="T1"/>
                </a:cxn>
                <a:cxn ang="T11">
                  <a:pos x="T2" y="T3"/>
                </a:cxn>
                <a:cxn ang="T12">
                  <a:pos x="T4" y="T5"/>
                </a:cxn>
                <a:cxn ang="T13">
                  <a:pos x="T6" y="T7"/>
                </a:cxn>
                <a:cxn ang="T14">
                  <a:pos x="T8" y="T9"/>
                </a:cxn>
              </a:cxnLst>
              <a:rect l="T15" t="T16" r="T17" b="T18"/>
              <a:pathLst>
                <a:path w="129" h="51">
                  <a:moveTo>
                    <a:pt x="128" y="31"/>
                  </a:moveTo>
                  <a:lnTo>
                    <a:pt x="0" y="50"/>
                  </a:lnTo>
                  <a:lnTo>
                    <a:pt x="0" y="25"/>
                  </a:lnTo>
                  <a:lnTo>
                    <a:pt x="0" y="0"/>
                  </a:lnTo>
                  <a:lnTo>
                    <a:pt x="128" y="31"/>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65" name="Line 65"/>
            <p:cNvSpPr>
              <a:spLocks noChangeShapeType="1"/>
            </p:cNvSpPr>
            <p:nvPr/>
          </p:nvSpPr>
          <p:spPr bwMode="auto">
            <a:xfrm>
              <a:off x="3512" y="1748"/>
              <a:ext cx="112" cy="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66" name="Group 66"/>
          <p:cNvGrpSpPr>
            <a:grpSpLocks/>
          </p:cNvGrpSpPr>
          <p:nvPr/>
        </p:nvGrpSpPr>
        <p:grpSpPr bwMode="auto">
          <a:xfrm>
            <a:off x="2743200" y="2960688"/>
            <a:ext cx="306388" cy="80962"/>
            <a:chOff x="2360" y="1620"/>
            <a:chExt cx="193" cy="51"/>
          </a:xfrm>
        </p:grpSpPr>
        <p:sp>
          <p:nvSpPr>
            <p:cNvPr id="67" name="Freeform 67"/>
            <p:cNvSpPr>
              <a:spLocks/>
            </p:cNvSpPr>
            <p:nvPr/>
          </p:nvSpPr>
          <p:spPr bwMode="auto">
            <a:xfrm>
              <a:off x="2424" y="1620"/>
              <a:ext cx="129" cy="51"/>
            </a:xfrm>
            <a:custGeom>
              <a:avLst/>
              <a:gdLst>
                <a:gd name="T0" fmla="*/ 128 w 129"/>
                <a:gd name="T1" fmla="*/ 44 h 51"/>
                <a:gd name="T2" fmla="*/ 0 w 129"/>
                <a:gd name="T3" fmla="*/ 50 h 51"/>
                <a:gd name="T4" fmla="*/ 0 w 129"/>
                <a:gd name="T5" fmla="*/ 25 h 51"/>
                <a:gd name="T6" fmla="*/ 8 w 129"/>
                <a:gd name="T7" fmla="*/ 0 h 51"/>
                <a:gd name="T8" fmla="*/ 128 w 129"/>
                <a:gd name="T9" fmla="*/ 44 h 51"/>
                <a:gd name="T10" fmla="*/ 0 60000 65536"/>
                <a:gd name="T11" fmla="*/ 0 60000 65536"/>
                <a:gd name="T12" fmla="*/ 0 60000 65536"/>
                <a:gd name="T13" fmla="*/ 0 60000 65536"/>
                <a:gd name="T14" fmla="*/ 0 60000 65536"/>
                <a:gd name="T15" fmla="*/ 0 w 129"/>
                <a:gd name="T16" fmla="*/ 0 h 51"/>
                <a:gd name="T17" fmla="*/ 129 w 129"/>
                <a:gd name="T18" fmla="*/ 51 h 51"/>
              </a:gdLst>
              <a:ahLst/>
              <a:cxnLst>
                <a:cxn ang="T10">
                  <a:pos x="T0" y="T1"/>
                </a:cxn>
                <a:cxn ang="T11">
                  <a:pos x="T2" y="T3"/>
                </a:cxn>
                <a:cxn ang="T12">
                  <a:pos x="T4" y="T5"/>
                </a:cxn>
                <a:cxn ang="T13">
                  <a:pos x="T6" y="T7"/>
                </a:cxn>
                <a:cxn ang="T14">
                  <a:pos x="T8" y="T9"/>
                </a:cxn>
              </a:cxnLst>
              <a:rect l="T15" t="T16" r="T17" b="T18"/>
              <a:pathLst>
                <a:path w="129" h="51">
                  <a:moveTo>
                    <a:pt x="128" y="44"/>
                  </a:moveTo>
                  <a:lnTo>
                    <a:pt x="0" y="50"/>
                  </a:lnTo>
                  <a:lnTo>
                    <a:pt x="0" y="25"/>
                  </a:lnTo>
                  <a:lnTo>
                    <a:pt x="8" y="0"/>
                  </a:lnTo>
                  <a:lnTo>
                    <a:pt x="128" y="44"/>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68" name="Line 68"/>
            <p:cNvSpPr>
              <a:spLocks noChangeShapeType="1"/>
            </p:cNvSpPr>
            <p:nvPr/>
          </p:nvSpPr>
          <p:spPr bwMode="auto">
            <a:xfrm>
              <a:off x="2360" y="1635"/>
              <a:ext cx="56" cy="1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69" name="Group 69"/>
          <p:cNvGrpSpPr>
            <a:grpSpLocks/>
          </p:cNvGrpSpPr>
          <p:nvPr/>
        </p:nvGrpSpPr>
        <p:grpSpPr bwMode="auto">
          <a:xfrm>
            <a:off x="3924300" y="3221038"/>
            <a:ext cx="319088" cy="180975"/>
            <a:chOff x="3104" y="1784"/>
            <a:chExt cx="201" cy="114"/>
          </a:xfrm>
        </p:grpSpPr>
        <p:sp>
          <p:nvSpPr>
            <p:cNvPr id="70" name="Freeform 70"/>
            <p:cNvSpPr>
              <a:spLocks/>
            </p:cNvSpPr>
            <p:nvPr/>
          </p:nvSpPr>
          <p:spPr bwMode="auto">
            <a:xfrm>
              <a:off x="3184" y="1784"/>
              <a:ext cx="121" cy="79"/>
            </a:xfrm>
            <a:custGeom>
              <a:avLst/>
              <a:gdLst>
                <a:gd name="T0" fmla="*/ 120 w 121"/>
                <a:gd name="T1" fmla="*/ 0 h 79"/>
                <a:gd name="T2" fmla="*/ 30 w 121"/>
                <a:gd name="T3" fmla="*/ 78 h 79"/>
                <a:gd name="T4" fmla="*/ 15 w 121"/>
                <a:gd name="T5" fmla="*/ 52 h 79"/>
                <a:gd name="T6" fmla="*/ 0 w 121"/>
                <a:gd name="T7" fmla="*/ 26 h 79"/>
                <a:gd name="T8" fmla="*/ 120 w 121"/>
                <a:gd name="T9" fmla="*/ 0 h 79"/>
                <a:gd name="T10" fmla="*/ 0 60000 65536"/>
                <a:gd name="T11" fmla="*/ 0 60000 65536"/>
                <a:gd name="T12" fmla="*/ 0 60000 65536"/>
                <a:gd name="T13" fmla="*/ 0 60000 65536"/>
                <a:gd name="T14" fmla="*/ 0 60000 65536"/>
                <a:gd name="T15" fmla="*/ 0 w 121"/>
                <a:gd name="T16" fmla="*/ 0 h 79"/>
                <a:gd name="T17" fmla="*/ 121 w 121"/>
                <a:gd name="T18" fmla="*/ 79 h 79"/>
              </a:gdLst>
              <a:ahLst/>
              <a:cxnLst>
                <a:cxn ang="T10">
                  <a:pos x="T0" y="T1"/>
                </a:cxn>
                <a:cxn ang="T11">
                  <a:pos x="T2" y="T3"/>
                </a:cxn>
                <a:cxn ang="T12">
                  <a:pos x="T4" y="T5"/>
                </a:cxn>
                <a:cxn ang="T13">
                  <a:pos x="T6" y="T7"/>
                </a:cxn>
                <a:cxn ang="T14">
                  <a:pos x="T8" y="T9"/>
                </a:cxn>
              </a:cxnLst>
              <a:rect l="T15" t="T16" r="T17" b="T18"/>
              <a:pathLst>
                <a:path w="121" h="79">
                  <a:moveTo>
                    <a:pt x="120" y="0"/>
                  </a:moveTo>
                  <a:lnTo>
                    <a:pt x="30" y="78"/>
                  </a:lnTo>
                  <a:lnTo>
                    <a:pt x="15" y="52"/>
                  </a:lnTo>
                  <a:lnTo>
                    <a:pt x="0" y="26"/>
                  </a:lnTo>
                  <a:lnTo>
                    <a:pt x="120" y="0"/>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71" name="Line 71"/>
            <p:cNvSpPr>
              <a:spLocks noChangeShapeType="1"/>
            </p:cNvSpPr>
            <p:nvPr/>
          </p:nvSpPr>
          <p:spPr bwMode="auto">
            <a:xfrm flipV="1">
              <a:off x="3104" y="1834"/>
              <a:ext cx="96" cy="6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72" name="Group 72"/>
          <p:cNvGrpSpPr>
            <a:grpSpLocks/>
          </p:cNvGrpSpPr>
          <p:nvPr/>
        </p:nvGrpSpPr>
        <p:grpSpPr bwMode="auto">
          <a:xfrm>
            <a:off x="3924300" y="2838450"/>
            <a:ext cx="268288" cy="192088"/>
            <a:chOff x="3104" y="1543"/>
            <a:chExt cx="169" cy="121"/>
          </a:xfrm>
        </p:grpSpPr>
        <p:sp>
          <p:nvSpPr>
            <p:cNvPr id="73" name="Freeform 73"/>
            <p:cNvSpPr>
              <a:spLocks/>
            </p:cNvSpPr>
            <p:nvPr/>
          </p:nvSpPr>
          <p:spPr bwMode="auto">
            <a:xfrm>
              <a:off x="3152" y="1571"/>
              <a:ext cx="121" cy="93"/>
            </a:xfrm>
            <a:custGeom>
              <a:avLst/>
              <a:gdLst>
                <a:gd name="T0" fmla="*/ 120 w 121"/>
                <a:gd name="T1" fmla="*/ 92 h 93"/>
                <a:gd name="T2" fmla="*/ 0 w 121"/>
                <a:gd name="T3" fmla="*/ 39 h 93"/>
                <a:gd name="T4" fmla="*/ 23 w 121"/>
                <a:gd name="T5" fmla="*/ 20 h 93"/>
                <a:gd name="T6" fmla="*/ 38 w 121"/>
                <a:gd name="T7" fmla="*/ 0 h 93"/>
                <a:gd name="T8" fmla="*/ 120 w 121"/>
                <a:gd name="T9" fmla="*/ 92 h 93"/>
                <a:gd name="T10" fmla="*/ 0 60000 65536"/>
                <a:gd name="T11" fmla="*/ 0 60000 65536"/>
                <a:gd name="T12" fmla="*/ 0 60000 65536"/>
                <a:gd name="T13" fmla="*/ 0 60000 65536"/>
                <a:gd name="T14" fmla="*/ 0 60000 65536"/>
                <a:gd name="T15" fmla="*/ 0 w 121"/>
                <a:gd name="T16" fmla="*/ 0 h 93"/>
                <a:gd name="T17" fmla="*/ 121 w 121"/>
                <a:gd name="T18" fmla="*/ 93 h 93"/>
              </a:gdLst>
              <a:ahLst/>
              <a:cxnLst>
                <a:cxn ang="T10">
                  <a:pos x="T0" y="T1"/>
                </a:cxn>
                <a:cxn ang="T11">
                  <a:pos x="T2" y="T3"/>
                </a:cxn>
                <a:cxn ang="T12">
                  <a:pos x="T4" y="T5"/>
                </a:cxn>
                <a:cxn ang="T13">
                  <a:pos x="T6" y="T7"/>
                </a:cxn>
                <a:cxn ang="T14">
                  <a:pos x="T8" y="T9"/>
                </a:cxn>
              </a:cxnLst>
              <a:rect l="T15" t="T16" r="T17" b="T18"/>
              <a:pathLst>
                <a:path w="121" h="93">
                  <a:moveTo>
                    <a:pt x="120" y="92"/>
                  </a:moveTo>
                  <a:lnTo>
                    <a:pt x="0" y="39"/>
                  </a:lnTo>
                  <a:lnTo>
                    <a:pt x="23" y="20"/>
                  </a:lnTo>
                  <a:lnTo>
                    <a:pt x="38" y="0"/>
                  </a:lnTo>
                  <a:lnTo>
                    <a:pt x="120" y="92"/>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74" name="Line 74"/>
            <p:cNvSpPr>
              <a:spLocks noChangeShapeType="1"/>
            </p:cNvSpPr>
            <p:nvPr/>
          </p:nvSpPr>
          <p:spPr bwMode="auto">
            <a:xfrm>
              <a:off x="3104" y="1543"/>
              <a:ext cx="72" cy="4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75" name="Group 75"/>
          <p:cNvGrpSpPr>
            <a:grpSpLocks/>
          </p:cNvGrpSpPr>
          <p:nvPr/>
        </p:nvGrpSpPr>
        <p:grpSpPr bwMode="auto">
          <a:xfrm>
            <a:off x="3378200" y="3189288"/>
            <a:ext cx="268288" cy="192087"/>
            <a:chOff x="2760" y="1764"/>
            <a:chExt cx="169" cy="121"/>
          </a:xfrm>
        </p:grpSpPr>
        <p:sp>
          <p:nvSpPr>
            <p:cNvPr id="76" name="Freeform 76"/>
            <p:cNvSpPr>
              <a:spLocks/>
            </p:cNvSpPr>
            <p:nvPr/>
          </p:nvSpPr>
          <p:spPr bwMode="auto">
            <a:xfrm>
              <a:off x="2808" y="1791"/>
              <a:ext cx="121" cy="94"/>
            </a:xfrm>
            <a:custGeom>
              <a:avLst/>
              <a:gdLst>
                <a:gd name="T0" fmla="*/ 120 w 121"/>
                <a:gd name="T1" fmla="*/ 93 h 94"/>
                <a:gd name="T2" fmla="*/ 0 w 121"/>
                <a:gd name="T3" fmla="*/ 47 h 94"/>
                <a:gd name="T4" fmla="*/ 23 w 121"/>
                <a:gd name="T5" fmla="*/ 27 h 94"/>
                <a:gd name="T6" fmla="*/ 45 w 121"/>
                <a:gd name="T7" fmla="*/ 0 h 94"/>
                <a:gd name="T8" fmla="*/ 120 w 121"/>
                <a:gd name="T9" fmla="*/ 93 h 94"/>
                <a:gd name="T10" fmla="*/ 0 60000 65536"/>
                <a:gd name="T11" fmla="*/ 0 60000 65536"/>
                <a:gd name="T12" fmla="*/ 0 60000 65536"/>
                <a:gd name="T13" fmla="*/ 0 60000 65536"/>
                <a:gd name="T14" fmla="*/ 0 60000 65536"/>
                <a:gd name="T15" fmla="*/ 0 w 121"/>
                <a:gd name="T16" fmla="*/ 0 h 94"/>
                <a:gd name="T17" fmla="*/ 121 w 121"/>
                <a:gd name="T18" fmla="*/ 94 h 94"/>
              </a:gdLst>
              <a:ahLst/>
              <a:cxnLst>
                <a:cxn ang="T10">
                  <a:pos x="T0" y="T1"/>
                </a:cxn>
                <a:cxn ang="T11">
                  <a:pos x="T2" y="T3"/>
                </a:cxn>
                <a:cxn ang="T12">
                  <a:pos x="T4" y="T5"/>
                </a:cxn>
                <a:cxn ang="T13">
                  <a:pos x="T6" y="T7"/>
                </a:cxn>
                <a:cxn ang="T14">
                  <a:pos x="T8" y="T9"/>
                </a:cxn>
              </a:cxnLst>
              <a:rect l="T15" t="T16" r="T17" b="T18"/>
              <a:pathLst>
                <a:path w="121" h="94">
                  <a:moveTo>
                    <a:pt x="120" y="93"/>
                  </a:moveTo>
                  <a:lnTo>
                    <a:pt x="0" y="47"/>
                  </a:lnTo>
                  <a:lnTo>
                    <a:pt x="23" y="27"/>
                  </a:lnTo>
                  <a:lnTo>
                    <a:pt x="45" y="0"/>
                  </a:lnTo>
                  <a:lnTo>
                    <a:pt x="120" y="93"/>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77" name="Line 77"/>
            <p:cNvSpPr>
              <a:spLocks noChangeShapeType="1"/>
            </p:cNvSpPr>
            <p:nvPr/>
          </p:nvSpPr>
          <p:spPr bwMode="auto">
            <a:xfrm>
              <a:off x="2760" y="1764"/>
              <a:ext cx="72" cy="5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78" name="Group 78"/>
          <p:cNvGrpSpPr>
            <a:grpSpLocks/>
          </p:cNvGrpSpPr>
          <p:nvPr/>
        </p:nvGrpSpPr>
        <p:grpSpPr bwMode="auto">
          <a:xfrm>
            <a:off x="3429000" y="2781300"/>
            <a:ext cx="217488" cy="214313"/>
            <a:chOff x="2792" y="1507"/>
            <a:chExt cx="137" cy="135"/>
          </a:xfrm>
        </p:grpSpPr>
        <p:sp>
          <p:nvSpPr>
            <p:cNvPr id="79" name="Freeform 79"/>
            <p:cNvSpPr>
              <a:spLocks/>
            </p:cNvSpPr>
            <p:nvPr/>
          </p:nvSpPr>
          <p:spPr bwMode="auto">
            <a:xfrm>
              <a:off x="2816" y="1507"/>
              <a:ext cx="113" cy="100"/>
            </a:xfrm>
            <a:custGeom>
              <a:avLst/>
              <a:gdLst>
                <a:gd name="T0" fmla="*/ 112 w 113"/>
                <a:gd name="T1" fmla="*/ 0 h 100"/>
                <a:gd name="T2" fmla="*/ 45 w 113"/>
                <a:gd name="T3" fmla="*/ 99 h 100"/>
                <a:gd name="T4" fmla="*/ 22 w 113"/>
                <a:gd name="T5" fmla="*/ 79 h 100"/>
                <a:gd name="T6" fmla="*/ 0 w 113"/>
                <a:gd name="T7" fmla="*/ 59 h 100"/>
                <a:gd name="T8" fmla="*/ 112 w 113"/>
                <a:gd name="T9" fmla="*/ 0 h 100"/>
                <a:gd name="T10" fmla="*/ 0 60000 65536"/>
                <a:gd name="T11" fmla="*/ 0 60000 65536"/>
                <a:gd name="T12" fmla="*/ 0 60000 65536"/>
                <a:gd name="T13" fmla="*/ 0 60000 65536"/>
                <a:gd name="T14" fmla="*/ 0 60000 65536"/>
                <a:gd name="T15" fmla="*/ 0 w 113"/>
                <a:gd name="T16" fmla="*/ 0 h 100"/>
                <a:gd name="T17" fmla="*/ 113 w 113"/>
                <a:gd name="T18" fmla="*/ 100 h 100"/>
              </a:gdLst>
              <a:ahLst/>
              <a:cxnLst>
                <a:cxn ang="T10">
                  <a:pos x="T0" y="T1"/>
                </a:cxn>
                <a:cxn ang="T11">
                  <a:pos x="T2" y="T3"/>
                </a:cxn>
                <a:cxn ang="T12">
                  <a:pos x="T4" y="T5"/>
                </a:cxn>
                <a:cxn ang="T13">
                  <a:pos x="T6" y="T7"/>
                </a:cxn>
                <a:cxn ang="T14">
                  <a:pos x="T8" y="T9"/>
                </a:cxn>
              </a:cxnLst>
              <a:rect l="T15" t="T16" r="T17" b="T18"/>
              <a:pathLst>
                <a:path w="113" h="100">
                  <a:moveTo>
                    <a:pt x="112" y="0"/>
                  </a:moveTo>
                  <a:lnTo>
                    <a:pt x="45" y="99"/>
                  </a:lnTo>
                  <a:lnTo>
                    <a:pt x="22" y="79"/>
                  </a:lnTo>
                  <a:lnTo>
                    <a:pt x="0" y="59"/>
                  </a:lnTo>
                  <a:lnTo>
                    <a:pt x="112" y="0"/>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80" name="Line 80"/>
            <p:cNvSpPr>
              <a:spLocks noChangeShapeType="1"/>
            </p:cNvSpPr>
            <p:nvPr/>
          </p:nvSpPr>
          <p:spPr bwMode="auto">
            <a:xfrm flipV="1">
              <a:off x="2792" y="1585"/>
              <a:ext cx="48" cy="5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81" name="Group 81"/>
          <p:cNvGrpSpPr>
            <a:grpSpLocks/>
          </p:cNvGrpSpPr>
          <p:nvPr/>
        </p:nvGrpSpPr>
        <p:grpSpPr bwMode="auto">
          <a:xfrm>
            <a:off x="2057400" y="3549650"/>
            <a:ext cx="166688" cy="238125"/>
            <a:chOff x="1928" y="1991"/>
            <a:chExt cx="105" cy="150"/>
          </a:xfrm>
        </p:grpSpPr>
        <p:sp>
          <p:nvSpPr>
            <p:cNvPr id="82" name="Freeform 82"/>
            <p:cNvSpPr>
              <a:spLocks/>
            </p:cNvSpPr>
            <p:nvPr/>
          </p:nvSpPr>
          <p:spPr bwMode="auto">
            <a:xfrm>
              <a:off x="1936" y="2033"/>
              <a:ext cx="97" cy="108"/>
            </a:xfrm>
            <a:custGeom>
              <a:avLst/>
              <a:gdLst>
                <a:gd name="T0" fmla="*/ 96 w 97"/>
                <a:gd name="T1" fmla="*/ 107 h 108"/>
                <a:gd name="T2" fmla="*/ 0 w 97"/>
                <a:gd name="T3" fmla="*/ 27 h 108"/>
                <a:gd name="T4" fmla="*/ 30 w 97"/>
                <a:gd name="T5" fmla="*/ 13 h 108"/>
                <a:gd name="T6" fmla="*/ 59 w 97"/>
                <a:gd name="T7" fmla="*/ 0 h 108"/>
                <a:gd name="T8" fmla="*/ 96 w 97"/>
                <a:gd name="T9" fmla="*/ 107 h 108"/>
                <a:gd name="T10" fmla="*/ 0 60000 65536"/>
                <a:gd name="T11" fmla="*/ 0 60000 65536"/>
                <a:gd name="T12" fmla="*/ 0 60000 65536"/>
                <a:gd name="T13" fmla="*/ 0 60000 65536"/>
                <a:gd name="T14" fmla="*/ 0 60000 65536"/>
                <a:gd name="T15" fmla="*/ 0 w 97"/>
                <a:gd name="T16" fmla="*/ 0 h 108"/>
                <a:gd name="T17" fmla="*/ 97 w 97"/>
                <a:gd name="T18" fmla="*/ 108 h 108"/>
              </a:gdLst>
              <a:ahLst/>
              <a:cxnLst>
                <a:cxn ang="T10">
                  <a:pos x="T0" y="T1"/>
                </a:cxn>
                <a:cxn ang="T11">
                  <a:pos x="T2" y="T3"/>
                </a:cxn>
                <a:cxn ang="T12">
                  <a:pos x="T4" y="T5"/>
                </a:cxn>
                <a:cxn ang="T13">
                  <a:pos x="T6" y="T7"/>
                </a:cxn>
                <a:cxn ang="T14">
                  <a:pos x="T8" y="T9"/>
                </a:cxn>
              </a:cxnLst>
              <a:rect l="T15" t="T16" r="T17" b="T18"/>
              <a:pathLst>
                <a:path w="97" h="108">
                  <a:moveTo>
                    <a:pt x="96" y="107"/>
                  </a:moveTo>
                  <a:lnTo>
                    <a:pt x="0" y="27"/>
                  </a:lnTo>
                  <a:lnTo>
                    <a:pt x="30" y="13"/>
                  </a:lnTo>
                  <a:lnTo>
                    <a:pt x="59" y="0"/>
                  </a:lnTo>
                  <a:lnTo>
                    <a:pt x="96" y="107"/>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83" name="Line 83"/>
            <p:cNvSpPr>
              <a:spLocks noChangeShapeType="1"/>
            </p:cNvSpPr>
            <p:nvPr/>
          </p:nvSpPr>
          <p:spPr bwMode="auto">
            <a:xfrm>
              <a:off x="1928" y="1991"/>
              <a:ext cx="40" cy="5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84" name="Group 84"/>
          <p:cNvGrpSpPr>
            <a:grpSpLocks/>
          </p:cNvGrpSpPr>
          <p:nvPr/>
        </p:nvGrpSpPr>
        <p:grpSpPr bwMode="auto">
          <a:xfrm>
            <a:off x="2463800" y="4011613"/>
            <a:ext cx="242888" cy="114300"/>
            <a:chOff x="2184" y="2282"/>
            <a:chExt cx="153" cy="72"/>
          </a:xfrm>
        </p:grpSpPr>
        <p:sp>
          <p:nvSpPr>
            <p:cNvPr id="85" name="Freeform 85"/>
            <p:cNvSpPr>
              <a:spLocks/>
            </p:cNvSpPr>
            <p:nvPr/>
          </p:nvSpPr>
          <p:spPr bwMode="auto">
            <a:xfrm>
              <a:off x="2208" y="2282"/>
              <a:ext cx="129" cy="72"/>
            </a:xfrm>
            <a:custGeom>
              <a:avLst/>
              <a:gdLst>
                <a:gd name="T0" fmla="*/ 128 w 129"/>
                <a:gd name="T1" fmla="*/ 71 h 72"/>
                <a:gd name="T2" fmla="*/ 0 w 129"/>
                <a:gd name="T3" fmla="*/ 45 h 72"/>
                <a:gd name="T4" fmla="*/ 8 w 129"/>
                <a:gd name="T5" fmla="*/ 26 h 72"/>
                <a:gd name="T6" fmla="*/ 23 w 129"/>
                <a:gd name="T7" fmla="*/ 0 h 72"/>
                <a:gd name="T8" fmla="*/ 128 w 129"/>
                <a:gd name="T9" fmla="*/ 71 h 72"/>
                <a:gd name="T10" fmla="*/ 0 60000 65536"/>
                <a:gd name="T11" fmla="*/ 0 60000 65536"/>
                <a:gd name="T12" fmla="*/ 0 60000 65536"/>
                <a:gd name="T13" fmla="*/ 0 60000 65536"/>
                <a:gd name="T14" fmla="*/ 0 60000 65536"/>
                <a:gd name="T15" fmla="*/ 0 w 129"/>
                <a:gd name="T16" fmla="*/ 0 h 72"/>
                <a:gd name="T17" fmla="*/ 129 w 129"/>
                <a:gd name="T18" fmla="*/ 72 h 72"/>
              </a:gdLst>
              <a:ahLst/>
              <a:cxnLst>
                <a:cxn ang="T10">
                  <a:pos x="T0" y="T1"/>
                </a:cxn>
                <a:cxn ang="T11">
                  <a:pos x="T2" y="T3"/>
                </a:cxn>
                <a:cxn ang="T12">
                  <a:pos x="T4" y="T5"/>
                </a:cxn>
                <a:cxn ang="T13">
                  <a:pos x="T6" y="T7"/>
                </a:cxn>
                <a:cxn ang="T14">
                  <a:pos x="T8" y="T9"/>
                </a:cxn>
              </a:cxnLst>
              <a:rect l="T15" t="T16" r="T17" b="T18"/>
              <a:pathLst>
                <a:path w="129" h="72">
                  <a:moveTo>
                    <a:pt x="128" y="71"/>
                  </a:moveTo>
                  <a:lnTo>
                    <a:pt x="0" y="45"/>
                  </a:lnTo>
                  <a:lnTo>
                    <a:pt x="8" y="26"/>
                  </a:lnTo>
                  <a:lnTo>
                    <a:pt x="23" y="0"/>
                  </a:lnTo>
                  <a:lnTo>
                    <a:pt x="128" y="71"/>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86" name="Line 86"/>
            <p:cNvSpPr>
              <a:spLocks noChangeShapeType="1"/>
            </p:cNvSpPr>
            <p:nvPr/>
          </p:nvSpPr>
          <p:spPr bwMode="auto">
            <a:xfrm>
              <a:off x="2184" y="2297"/>
              <a:ext cx="32" cy="1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87" name="Group 87"/>
          <p:cNvGrpSpPr>
            <a:grpSpLocks/>
          </p:cNvGrpSpPr>
          <p:nvPr/>
        </p:nvGrpSpPr>
        <p:grpSpPr bwMode="auto">
          <a:xfrm>
            <a:off x="3086100" y="4214813"/>
            <a:ext cx="255588" cy="114300"/>
            <a:chOff x="2576" y="2410"/>
            <a:chExt cx="161" cy="72"/>
          </a:xfrm>
        </p:grpSpPr>
        <p:sp>
          <p:nvSpPr>
            <p:cNvPr id="88" name="Freeform 88"/>
            <p:cNvSpPr>
              <a:spLocks/>
            </p:cNvSpPr>
            <p:nvPr/>
          </p:nvSpPr>
          <p:spPr bwMode="auto">
            <a:xfrm>
              <a:off x="2600" y="2410"/>
              <a:ext cx="137" cy="72"/>
            </a:xfrm>
            <a:custGeom>
              <a:avLst/>
              <a:gdLst>
                <a:gd name="T0" fmla="*/ 136 w 137"/>
                <a:gd name="T1" fmla="*/ 71 h 72"/>
                <a:gd name="T2" fmla="*/ 0 w 137"/>
                <a:gd name="T3" fmla="*/ 45 h 72"/>
                <a:gd name="T4" fmla="*/ 15 w 137"/>
                <a:gd name="T5" fmla="*/ 26 h 72"/>
                <a:gd name="T6" fmla="*/ 30 w 137"/>
                <a:gd name="T7" fmla="*/ 0 h 72"/>
                <a:gd name="T8" fmla="*/ 136 w 137"/>
                <a:gd name="T9" fmla="*/ 71 h 72"/>
                <a:gd name="T10" fmla="*/ 0 60000 65536"/>
                <a:gd name="T11" fmla="*/ 0 60000 65536"/>
                <a:gd name="T12" fmla="*/ 0 60000 65536"/>
                <a:gd name="T13" fmla="*/ 0 60000 65536"/>
                <a:gd name="T14" fmla="*/ 0 60000 65536"/>
                <a:gd name="T15" fmla="*/ 0 w 137"/>
                <a:gd name="T16" fmla="*/ 0 h 72"/>
                <a:gd name="T17" fmla="*/ 137 w 137"/>
                <a:gd name="T18" fmla="*/ 72 h 72"/>
              </a:gdLst>
              <a:ahLst/>
              <a:cxnLst>
                <a:cxn ang="T10">
                  <a:pos x="T0" y="T1"/>
                </a:cxn>
                <a:cxn ang="T11">
                  <a:pos x="T2" y="T3"/>
                </a:cxn>
                <a:cxn ang="T12">
                  <a:pos x="T4" y="T5"/>
                </a:cxn>
                <a:cxn ang="T13">
                  <a:pos x="T6" y="T7"/>
                </a:cxn>
                <a:cxn ang="T14">
                  <a:pos x="T8" y="T9"/>
                </a:cxn>
              </a:cxnLst>
              <a:rect l="T15" t="T16" r="T17" b="T18"/>
              <a:pathLst>
                <a:path w="137" h="72">
                  <a:moveTo>
                    <a:pt x="136" y="71"/>
                  </a:moveTo>
                  <a:lnTo>
                    <a:pt x="0" y="45"/>
                  </a:lnTo>
                  <a:lnTo>
                    <a:pt x="15" y="26"/>
                  </a:lnTo>
                  <a:lnTo>
                    <a:pt x="30" y="0"/>
                  </a:lnTo>
                  <a:lnTo>
                    <a:pt x="136" y="71"/>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89" name="Line 89"/>
            <p:cNvSpPr>
              <a:spLocks noChangeShapeType="1"/>
            </p:cNvSpPr>
            <p:nvPr/>
          </p:nvSpPr>
          <p:spPr bwMode="auto">
            <a:xfrm>
              <a:off x="2576" y="2425"/>
              <a:ext cx="40" cy="1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90" name="Group 90"/>
          <p:cNvGrpSpPr>
            <a:grpSpLocks/>
          </p:cNvGrpSpPr>
          <p:nvPr/>
        </p:nvGrpSpPr>
        <p:grpSpPr bwMode="auto">
          <a:xfrm>
            <a:off x="3035300" y="3976688"/>
            <a:ext cx="357188" cy="125412"/>
            <a:chOff x="2544" y="2260"/>
            <a:chExt cx="225" cy="79"/>
          </a:xfrm>
        </p:grpSpPr>
        <p:sp>
          <p:nvSpPr>
            <p:cNvPr id="91" name="Freeform 91"/>
            <p:cNvSpPr>
              <a:spLocks/>
            </p:cNvSpPr>
            <p:nvPr/>
          </p:nvSpPr>
          <p:spPr bwMode="auto">
            <a:xfrm>
              <a:off x="2640" y="2260"/>
              <a:ext cx="129" cy="65"/>
            </a:xfrm>
            <a:custGeom>
              <a:avLst/>
              <a:gdLst>
                <a:gd name="T0" fmla="*/ 128 w 129"/>
                <a:gd name="T1" fmla="*/ 0 h 65"/>
                <a:gd name="T2" fmla="*/ 23 w 129"/>
                <a:gd name="T3" fmla="*/ 64 h 65"/>
                <a:gd name="T4" fmla="*/ 8 w 129"/>
                <a:gd name="T5" fmla="*/ 38 h 65"/>
                <a:gd name="T6" fmla="*/ 0 w 129"/>
                <a:gd name="T7" fmla="*/ 13 h 65"/>
                <a:gd name="T8" fmla="*/ 128 w 129"/>
                <a:gd name="T9" fmla="*/ 0 h 65"/>
                <a:gd name="T10" fmla="*/ 0 60000 65536"/>
                <a:gd name="T11" fmla="*/ 0 60000 65536"/>
                <a:gd name="T12" fmla="*/ 0 60000 65536"/>
                <a:gd name="T13" fmla="*/ 0 60000 65536"/>
                <a:gd name="T14" fmla="*/ 0 60000 65536"/>
                <a:gd name="T15" fmla="*/ 0 w 129"/>
                <a:gd name="T16" fmla="*/ 0 h 65"/>
                <a:gd name="T17" fmla="*/ 129 w 129"/>
                <a:gd name="T18" fmla="*/ 65 h 65"/>
              </a:gdLst>
              <a:ahLst/>
              <a:cxnLst>
                <a:cxn ang="T10">
                  <a:pos x="T0" y="T1"/>
                </a:cxn>
                <a:cxn ang="T11">
                  <a:pos x="T2" y="T3"/>
                </a:cxn>
                <a:cxn ang="T12">
                  <a:pos x="T4" y="T5"/>
                </a:cxn>
                <a:cxn ang="T13">
                  <a:pos x="T6" y="T7"/>
                </a:cxn>
                <a:cxn ang="T14">
                  <a:pos x="T8" y="T9"/>
                </a:cxn>
              </a:cxnLst>
              <a:rect l="T15" t="T16" r="T17" b="T18"/>
              <a:pathLst>
                <a:path w="129" h="65">
                  <a:moveTo>
                    <a:pt x="128" y="0"/>
                  </a:moveTo>
                  <a:lnTo>
                    <a:pt x="23" y="64"/>
                  </a:lnTo>
                  <a:lnTo>
                    <a:pt x="8" y="38"/>
                  </a:lnTo>
                  <a:lnTo>
                    <a:pt x="0" y="13"/>
                  </a:lnTo>
                  <a:lnTo>
                    <a:pt x="128" y="0"/>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92" name="Line 92"/>
            <p:cNvSpPr>
              <a:spLocks noChangeShapeType="1"/>
            </p:cNvSpPr>
            <p:nvPr/>
          </p:nvSpPr>
          <p:spPr bwMode="auto">
            <a:xfrm flipV="1">
              <a:off x="2544" y="2303"/>
              <a:ext cx="96" cy="3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sp>
        <p:nvSpPr>
          <p:cNvPr id="93" name="Oval 93"/>
          <p:cNvSpPr>
            <a:spLocks noChangeArrowheads="1"/>
          </p:cNvSpPr>
          <p:nvPr/>
        </p:nvSpPr>
        <p:spPr bwMode="auto">
          <a:xfrm>
            <a:off x="1651000" y="2544763"/>
            <a:ext cx="304800" cy="290512"/>
          </a:xfrm>
          <a:prstGeom prst="ellipse">
            <a:avLst/>
          </a:prstGeom>
          <a:solidFill>
            <a:srgbClr val="96E3FE"/>
          </a:solidFill>
          <a:ln w="25400">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94" name="Oval 94"/>
          <p:cNvSpPr>
            <a:spLocks noChangeArrowheads="1"/>
          </p:cNvSpPr>
          <p:nvPr/>
        </p:nvSpPr>
        <p:spPr bwMode="auto">
          <a:xfrm>
            <a:off x="1638300" y="2533650"/>
            <a:ext cx="330200" cy="312738"/>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95" name="Freeform 95"/>
          <p:cNvSpPr>
            <a:spLocks/>
          </p:cNvSpPr>
          <p:nvPr/>
        </p:nvSpPr>
        <p:spPr bwMode="auto">
          <a:xfrm>
            <a:off x="1206500" y="2125663"/>
            <a:ext cx="649288" cy="781050"/>
          </a:xfrm>
          <a:custGeom>
            <a:avLst/>
            <a:gdLst>
              <a:gd name="T0" fmla="*/ 482600 w 409"/>
              <a:gd name="T1" fmla="*/ 0 h 492"/>
              <a:gd name="T2" fmla="*/ 647700 w 409"/>
              <a:gd name="T3" fmla="*/ 147638 h 492"/>
              <a:gd name="T4" fmla="*/ 228600 w 409"/>
              <a:gd name="T5" fmla="*/ 779463 h 492"/>
              <a:gd name="T6" fmla="*/ 0 w 409"/>
              <a:gd name="T7" fmla="*/ 779463 h 492"/>
              <a:gd name="T8" fmla="*/ 0 60000 65536"/>
              <a:gd name="T9" fmla="*/ 0 60000 65536"/>
              <a:gd name="T10" fmla="*/ 0 60000 65536"/>
              <a:gd name="T11" fmla="*/ 0 60000 65536"/>
              <a:gd name="T12" fmla="*/ 0 w 409"/>
              <a:gd name="T13" fmla="*/ 0 h 492"/>
              <a:gd name="T14" fmla="*/ 409 w 409"/>
              <a:gd name="T15" fmla="*/ 492 h 492"/>
            </a:gdLst>
            <a:ahLst/>
            <a:cxnLst>
              <a:cxn ang="T8">
                <a:pos x="T0" y="T1"/>
              </a:cxn>
              <a:cxn ang="T9">
                <a:pos x="T2" y="T3"/>
              </a:cxn>
              <a:cxn ang="T10">
                <a:pos x="T4" y="T5"/>
              </a:cxn>
              <a:cxn ang="T11">
                <a:pos x="T6" y="T7"/>
              </a:cxn>
            </a:cxnLst>
            <a:rect l="T12" t="T13" r="T14" b="T15"/>
            <a:pathLst>
              <a:path w="409" h="492">
                <a:moveTo>
                  <a:pt x="304" y="0"/>
                </a:moveTo>
                <a:lnTo>
                  <a:pt x="408" y="93"/>
                </a:lnTo>
                <a:lnTo>
                  <a:pt x="144" y="491"/>
                </a:lnTo>
                <a:lnTo>
                  <a:pt x="0" y="491"/>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96" name="Freeform 96"/>
          <p:cNvSpPr>
            <a:spLocks/>
          </p:cNvSpPr>
          <p:nvPr/>
        </p:nvSpPr>
        <p:spPr bwMode="auto">
          <a:xfrm>
            <a:off x="1193800" y="2114550"/>
            <a:ext cx="649288" cy="781050"/>
          </a:xfrm>
          <a:custGeom>
            <a:avLst/>
            <a:gdLst>
              <a:gd name="T0" fmla="*/ 482600 w 409"/>
              <a:gd name="T1" fmla="*/ 0 h 492"/>
              <a:gd name="T2" fmla="*/ 647700 w 409"/>
              <a:gd name="T3" fmla="*/ 147638 h 492"/>
              <a:gd name="T4" fmla="*/ 228600 w 409"/>
              <a:gd name="T5" fmla="*/ 779463 h 492"/>
              <a:gd name="T6" fmla="*/ 0 w 409"/>
              <a:gd name="T7" fmla="*/ 779463 h 492"/>
              <a:gd name="T8" fmla="*/ 0 60000 65536"/>
              <a:gd name="T9" fmla="*/ 0 60000 65536"/>
              <a:gd name="T10" fmla="*/ 0 60000 65536"/>
              <a:gd name="T11" fmla="*/ 0 60000 65536"/>
              <a:gd name="T12" fmla="*/ 0 w 409"/>
              <a:gd name="T13" fmla="*/ 0 h 492"/>
              <a:gd name="T14" fmla="*/ 409 w 409"/>
              <a:gd name="T15" fmla="*/ 492 h 492"/>
            </a:gdLst>
            <a:ahLst/>
            <a:cxnLst>
              <a:cxn ang="T8">
                <a:pos x="T0" y="T1"/>
              </a:cxn>
              <a:cxn ang="T9">
                <a:pos x="T2" y="T3"/>
              </a:cxn>
              <a:cxn ang="T10">
                <a:pos x="T4" y="T5"/>
              </a:cxn>
              <a:cxn ang="T11">
                <a:pos x="T6" y="T7"/>
              </a:cxn>
            </a:cxnLst>
            <a:rect l="T12" t="T13" r="T14" b="T15"/>
            <a:pathLst>
              <a:path w="409" h="492">
                <a:moveTo>
                  <a:pt x="304" y="0"/>
                </a:moveTo>
                <a:lnTo>
                  <a:pt x="408" y="93"/>
                </a:lnTo>
                <a:lnTo>
                  <a:pt x="144" y="491"/>
                </a:lnTo>
                <a:lnTo>
                  <a:pt x="0" y="491"/>
                </a:lnTo>
              </a:path>
            </a:pathLst>
          </a:custGeom>
          <a:noFill/>
          <a:ln w="25400" cap="rnd">
            <a:solidFill>
              <a:srgbClr val="33006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97" name="Freeform 97"/>
          <p:cNvSpPr>
            <a:spLocks/>
          </p:cNvSpPr>
          <p:nvPr/>
        </p:nvSpPr>
        <p:spPr bwMode="auto">
          <a:xfrm>
            <a:off x="1625600" y="2070100"/>
            <a:ext cx="611188" cy="1119188"/>
          </a:xfrm>
          <a:custGeom>
            <a:avLst/>
            <a:gdLst>
              <a:gd name="T0" fmla="*/ 609600 w 385"/>
              <a:gd name="T1" fmla="*/ 0 h 705"/>
              <a:gd name="T2" fmla="*/ 406400 w 385"/>
              <a:gd name="T3" fmla="*/ 123825 h 705"/>
              <a:gd name="T4" fmla="*/ 495300 w 385"/>
              <a:gd name="T5" fmla="*/ 406400 h 705"/>
              <a:gd name="T6" fmla="*/ 457200 w 385"/>
              <a:gd name="T7" fmla="*/ 688975 h 705"/>
              <a:gd name="T8" fmla="*/ 381000 w 385"/>
              <a:gd name="T9" fmla="*/ 892175 h 705"/>
              <a:gd name="T10" fmla="*/ 0 w 385"/>
              <a:gd name="T11" fmla="*/ 936625 h 705"/>
              <a:gd name="T12" fmla="*/ 0 w 385"/>
              <a:gd name="T13" fmla="*/ 1117600 h 705"/>
              <a:gd name="T14" fmla="*/ 0 60000 65536"/>
              <a:gd name="T15" fmla="*/ 0 60000 65536"/>
              <a:gd name="T16" fmla="*/ 0 60000 65536"/>
              <a:gd name="T17" fmla="*/ 0 60000 65536"/>
              <a:gd name="T18" fmla="*/ 0 60000 65536"/>
              <a:gd name="T19" fmla="*/ 0 60000 65536"/>
              <a:gd name="T20" fmla="*/ 0 60000 65536"/>
              <a:gd name="T21" fmla="*/ 0 w 385"/>
              <a:gd name="T22" fmla="*/ 0 h 705"/>
              <a:gd name="T23" fmla="*/ 385 w 385"/>
              <a:gd name="T24" fmla="*/ 705 h 7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5" h="705">
                <a:moveTo>
                  <a:pt x="384" y="0"/>
                </a:moveTo>
                <a:lnTo>
                  <a:pt x="256" y="78"/>
                </a:lnTo>
                <a:lnTo>
                  <a:pt x="312" y="256"/>
                </a:lnTo>
                <a:lnTo>
                  <a:pt x="288" y="434"/>
                </a:lnTo>
                <a:lnTo>
                  <a:pt x="240" y="562"/>
                </a:lnTo>
                <a:lnTo>
                  <a:pt x="0" y="590"/>
                </a:lnTo>
                <a:lnTo>
                  <a:pt x="0" y="704"/>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98" name="Freeform 98"/>
          <p:cNvSpPr>
            <a:spLocks/>
          </p:cNvSpPr>
          <p:nvPr/>
        </p:nvSpPr>
        <p:spPr bwMode="auto">
          <a:xfrm>
            <a:off x="1612900" y="2058988"/>
            <a:ext cx="611188" cy="1119187"/>
          </a:xfrm>
          <a:custGeom>
            <a:avLst/>
            <a:gdLst>
              <a:gd name="T0" fmla="*/ 609600 w 385"/>
              <a:gd name="T1" fmla="*/ 0 h 705"/>
              <a:gd name="T2" fmla="*/ 406400 w 385"/>
              <a:gd name="T3" fmla="*/ 123825 h 705"/>
              <a:gd name="T4" fmla="*/ 495300 w 385"/>
              <a:gd name="T5" fmla="*/ 406400 h 705"/>
              <a:gd name="T6" fmla="*/ 457200 w 385"/>
              <a:gd name="T7" fmla="*/ 688975 h 705"/>
              <a:gd name="T8" fmla="*/ 381000 w 385"/>
              <a:gd name="T9" fmla="*/ 892175 h 705"/>
              <a:gd name="T10" fmla="*/ 0 w 385"/>
              <a:gd name="T11" fmla="*/ 936625 h 705"/>
              <a:gd name="T12" fmla="*/ 0 w 385"/>
              <a:gd name="T13" fmla="*/ 1117600 h 705"/>
              <a:gd name="T14" fmla="*/ 0 60000 65536"/>
              <a:gd name="T15" fmla="*/ 0 60000 65536"/>
              <a:gd name="T16" fmla="*/ 0 60000 65536"/>
              <a:gd name="T17" fmla="*/ 0 60000 65536"/>
              <a:gd name="T18" fmla="*/ 0 60000 65536"/>
              <a:gd name="T19" fmla="*/ 0 60000 65536"/>
              <a:gd name="T20" fmla="*/ 0 60000 65536"/>
              <a:gd name="T21" fmla="*/ 0 w 385"/>
              <a:gd name="T22" fmla="*/ 0 h 705"/>
              <a:gd name="T23" fmla="*/ 385 w 385"/>
              <a:gd name="T24" fmla="*/ 705 h 7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5" h="705">
                <a:moveTo>
                  <a:pt x="384" y="0"/>
                </a:moveTo>
                <a:lnTo>
                  <a:pt x="256" y="78"/>
                </a:lnTo>
                <a:lnTo>
                  <a:pt x="312" y="256"/>
                </a:lnTo>
                <a:lnTo>
                  <a:pt x="288" y="434"/>
                </a:lnTo>
                <a:lnTo>
                  <a:pt x="240" y="562"/>
                </a:lnTo>
                <a:lnTo>
                  <a:pt x="0" y="590"/>
                </a:lnTo>
                <a:lnTo>
                  <a:pt x="0" y="704"/>
                </a:lnTo>
              </a:path>
            </a:pathLst>
          </a:custGeom>
          <a:noFill/>
          <a:ln w="25400" cap="rnd">
            <a:solidFill>
              <a:srgbClr val="33006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99" name="Freeform 99"/>
          <p:cNvSpPr>
            <a:spLocks/>
          </p:cNvSpPr>
          <p:nvPr/>
        </p:nvSpPr>
        <p:spPr bwMode="auto">
          <a:xfrm>
            <a:off x="2832100" y="1944688"/>
            <a:ext cx="141288" cy="635000"/>
          </a:xfrm>
          <a:custGeom>
            <a:avLst/>
            <a:gdLst>
              <a:gd name="T0" fmla="*/ 0 w 89"/>
              <a:gd name="T1" fmla="*/ 22225 h 400"/>
              <a:gd name="T2" fmla="*/ 114300 w 89"/>
              <a:gd name="T3" fmla="*/ 0 h 400"/>
              <a:gd name="T4" fmla="*/ 139700 w 89"/>
              <a:gd name="T5" fmla="*/ 531813 h 400"/>
              <a:gd name="T6" fmla="*/ 25400 w 89"/>
              <a:gd name="T7" fmla="*/ 633413 h 400"/>
              <a:gd name="T8" fmla="*/ 0 60000 65536"/>
              <a:gd name="T9" fmla="*/ 0 60000 65536"/>
              <a:gd name="T10" fmla="*/ 0 60000 65536"/>
              <a:gd name="T11" fmla="*/ 0 60000 65536"/>
              <a:gd name="T12" fmla="*/ 0 w 89"/>
              <a:gd name="T13" fmla="*/ 0 h 400"/>
              <a:gd name="T14" fmla="*/ 89 w 89"/>
              <a:gd name="T15" fmla="*/ 400 h 400"/>
            </a:gdLst>
            <a:ahLst/>
            <a:cxnLst>
              <a:cxn ang="T8">
                <a:pos x="T0" y="T1"/>
              </a:cxn>
              <a:cxn ang="T9">
                <a:pos x="T2" y="T3"/>
              </a:cxn>
              <a:cxn ang="T10">
                <a:pos x="T4" y="T5"/>
              </a:cxn>
              <a:cxn ang="T11">
                <a:pos x="T6" y="T7"/>
              </a:cxn>
            </a:cxnLst>
            <a:rect l="T12" t="T13" r="T14" b="T15"/>
            <a:pathLst>
              <a:path w="89" h="400">
                <a:moveTo>
                  <a:pt x="0" y="14"/>
                </a:moveTo>
                <a:lnTo>
                  <a:pt x="72" y="0"/>
                </a:lnTo>
                <a:lnTo>
                  <a:pt x="88" y="335"/>
                </a:lnTo>
                <a:lnTo>
                  <a:pt x="16" y="399"/>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00" name="Freeform 100"/>
          <p:cNvSpPr>
            <a:spLocks/>
          </p:cNvSpPr>
          <p:nvPr/>
        </p:nvSpPr>
        <p:spPr bwMode="auto">
          <a:xfrm>
            <a:off x="2819400" y="1933575"/>
            <a:ext cx="141288" cy="635000"/>
          </a:xfrm>
          <a:custGeom>
            <a:avLst/>
            <a:gdLst>
              <a:gd name="T0" fmla="*/ 0 w 89"/>
              <a:gd name="T1" fmla="*/ 22225 h 400"/>
              <a:gd name="T2" fmla="*/ 114300 w 89"/>
              <a:gd name="T3" fmla="*/ 0 h 400"/>
              <a:gd name="T4" fmla="*/ 139700 w 89"/>
              <a:gd name="T5" fmla="*/ 531813 h 400"/>
              <a:gd name="T6" fmla="*/ 25400 w 89"/>
              <a:gd name="T7" fmla="*/ 633413 h 400"/>
              <a:gd name="T8" fmla="*/ 0 60000 65536"/>
              <a:gd name="T9" fmla="*/ 0 60000 65536"/>
              <a:gd name="T10" fmla="*/ 0 60000 65536"/>
              <a:gd name="T11" fmla="*/ 0 60000 65536"/>
              <a:gd name="T12" fmla="*/ 0 w 89"/>
              <a:gd name="T13" fmla="*/ 0 h 400"/>
              <a:gd name="T14" fmla="*/ 89 w 89"/>
              <a:gd name="T15" fmla="*/ 400 h 400"/>
            </a:gdLst>
            <a:ahLst/>
            <a:cxnLst>
              <a:cxn ang="T8">
                <a:pos x="T0" y="T1"/>
              </a:cxn>
              <a:cxn ang="T9">
                <a:pos x="T2" y="T3"/>
              </a:cxn>
              <a:cxn ang="T10">
                <a:pos x="T4" y="T5"/>
              </a:cxn>
              <a:cxn ang="T11">
                <a:pos x="T6" y="T7"/>
              </a:cxn>
            </a:cxnLst>
            <a:rect l="T12" t="T13" r="T14" b="T15"/>
            <a:pathLst>
              <a:path w="89" h="400">
                <a:moveTo>
                  <a:pt x="0" y="14"/>
                </a:moveTo>
                <a:lnTo>
                  <a:pt x="72" y="0"/>
                </a:lnTo>
                <a:lnTo>
                  <a:pt x="88" y="335"/>
                </a:lnTo>
                <a:lnTo>
                  <a:pt x="16" y="399"/>
                </a:lnTo>
              </a:path>
            </a:pathLst>
          </a:custGeom>
          <a:noFill/>
          <a:ln w="25400" cap="rnd">
            <a:solidFill>
              <a:srgbClr val="33006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01" name="Freeform 101"/>
          <p:cNvSpPr>
            <a:spLocks/>
          </p:cNvSpPr>
          <p:nvPr/>
        </p:nvSpPr>
        <p:spPr bwMode="auto">
          <a:xfrm>
            <a:off x="3632200" y="1866900"/>
            <a:ext cx="230188" cy="531813"/>
          </a:xfrm>
          <a:custGeom>
            <a:avLst/>
            <a:gdLst>
              <a:gd name="T0" fmla="*/ 228600 w 145"/>
              <a:gd name="T1" fmla="*/ 0 h 335"/>
              <a:gd name="T2" fmla="*/ 50800 w 145"/>
              <a:gd name="T3" fmla="*/ 0 h 335"/>
              <a:gd name="T4" fmla="*/ 0 w 145"/>
              <a:gd name="T5" fmla="*/ 508000 h 335"/>
              <a:gd name="T6" fmla="*/ 203200 w 145"/>
              <a:gd name="T7" fmla="*/ 530225 h 335"/>
              <a:gd name="T8" fmla="*/ 0 60000 65536"/>
              <a:gd name="T9" fmla="*/ 0 60000 65536"/>
              <a:gd name="T10" fmla="*/ 0 60000 65536"/>
              <a:gd name="T11" fmla="*/ 0 60000 65536"/>
              <a:gd name="T12" fmla="*/ 0 w 145"/>
              <a:gd name="T13" fmla="*/ 0 h 335"/>
              <a:gd name="T14" fmla="*/ 145 w 145"/>
              <a:gd name="T15" fmla="*/ 335 h 335"/>
            </a:gdLst>
            <a:ahLst/>
            <a:cxnLst>
              <a:cxn ang="T8">
                <a:pos x="T0" y="T1"/>
              </a:cxn>
              <a:cxn ang="T9">
                <a:pos x="T2" y="T3"/>
              </a:cxn>
              <a:cxn ang="T10">
                <a:pos x="T4" y="T5"/>
              </a:cxn>
              <a:cxn ang="T11">
                <a:pos x="T6" y="T7"/>
              </a:cxn>
            </a:cxnLst>
            <a:rect l="T12" t="T13" r="T14" b="T15"/>
            <a:pathLst>
              <a:path w="145" h="335">
                <a:moveTo>
                  <a:pt x="144" y="0"/>
                </a:moveTo>
                <a:lnTo>
                  <a:pt x="32" y="0"/>
                </a:lnTo>
                <a:lnTo>
                  <a:pt x="0" y="320"/>
                </a:lnTo>
                <a:lnTo>
                  <a:pt x="128" y="334"/>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02" name="Freeform 102"/>
          <p:cNvSpPr>
            <a:spLocks/>
          </p:cNvSpPr>
          <p:nvPr/>
        </p:nvSpPr>
        <p:spPr bwMode="auto">
          <a:xfrm>
            <a:off x="3619500" y="1855788"/>
            <a:ext cx="230188" cy="531812"/>
          </a:xfrm>
          <a:custGeom>
            <a:avLst/>
            <a:gdLst>
              <a:gd name="T0" fmla="*/ 228600 w 145"/>
              <a:gd name="T1" fmla="*/ 0 h 335"/>
              <a:gd name="T2" fmla="*/ 50800 w 145"/>
              <a:gd name="T3" fmla="*/ 0 h 335"/>
              <a:gd name="T4" fmla="*/ 0 w 145"/>
              <a:gd name="T5" fmla="*/ 508000 h 335"/>
              <a:gd name="T6" fmla="*/ 203200 w 145"/>
              <a:gd name="T7" fmla="*/ 530225 h 335"/>
              <a:gd name="T8" fmla="*/ 0 60000 65536"/>
              <a:gd name="T9" fmla="*/ 0 60000 65536"/>
              <a:gd name="T10" fmla="*/ 0 60000 65536"/>
              <a:gd name="T11" fmla="*/ 0 60000 65536"/>
              <a:gd name="T12" fmla="*/ 0 w 145"/>
              <a:gd name="T13" fmla="*/ 0 h 335"/>
              <a:gd name="T14" fmla="*/ 145 w 145"/>
              <a:gd name="T15" fmla="*/ 335 h 335"/>
            </a:gdLst>
            <a:ahLst/>
            <a:cxnLst>
              <a:cxn ang="T8">
                <a:pos x="T0" y="T1"/>
              </a:cxn>
              <a:cxn ang="T9">
                <a:pos x="T2" y="T3"/>
              </a:cxn>
              <a:cxn ang="T10">
                <a:pos x="T4" y="T5"/>
              </a:cxn>
              <a:cxn ang="T11">
                <a:pos x="T6" y="T7"/>
              </a:cxn>
            </a:cxnLst>
            <a:rect l="T12" t="T13" r="T14" b="T15"/>
            <a:pathLst>
              <a:path w="145" h="335">
                <a:moveTo>
                  <a:pt x="144" y="0"/>
                </a:moveTo>
                <a:lnTo>
                  <a:pt x="32" y="0"/>
                </a:lnTo>
                <a:lnTo>
                  <a:pt x="0" y="320"/>
                </a:lnTo>
                <a:lnTo>
                  <a:pt x="128" y="334"/>
                </a:lnTo>
              </a:path>
            </a:pathLst>
          </a:custGeom>
          <a:noFill/>
          <a:ln w="25400" cap="rnd">
            <a:solidFill>
              <a:srgbClr val="33006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03" name="Freeform 103"/>
          <p:cNvSpPr>
            <a:spLocks/>
          </p:cNvSpPr>
          <p:nvPr/>
        </p:nvSpPr>
        <p:spPr bwMode="auto">
          <a:xfrm>
            <a:off x="2743200" y="2781300"/>
            <a:ext cx="344488" cy="565150"/>
          </a:xfrm>
          <a:custGeom>
            <a:avLst/>
            <a:gdLst>
              <a:gd name="T0" fmla="*/ 177800 w 217"/>
              <a:gd name="T1" fmla="*/ 0 h 356"/>
              <a:gd name="T2" fmla="*/ 342900 w 217"/>
              <a:gd name="T3" fmla="*/ 79375 h 356"/>
              <a:gd name="T4" fmla="*/ 203200 w 217"/>
              <a:gd name="T5" fmla="*/ 530225 h 356"/>
              <a:gd name="T6" fmla="*/ 0 w 217"/>
              <a:gd name="T7" fmla="*/ 563563 h 356"/>
              <a:gd name="T8" fmla="*/ 0 60000 65536"/>
              <a:gd name="T9" fmla="*/ 0 60000 65536"/>
              <a:gd name="T10" fmla="*/ 0 60000 65536"/>
              <a:gd name="T11" fmla="*/ 0 60000 65536"/>
              <a:gd name="T12" fmla="*/ 0 w 217"/>
              <a:gd name="T13" fmla="*/ 0 h 356"/>
              <a:gd name="T14" fmla="*/ 217 w 217"/>
              <a:gd name="T15" fmla="*/ 356 h 356"/>
            </a:gdLst>
            <a:ahLst/>
            <a:cxnLst>
              <a:cxn ang="T8">
                <a:pos x="T0" y="T1"/>
              </a:cxn>
              <a:cxn ang="T9">
                <a:pos x="T2" y="T3"/>
              </a:cxn>
              <a:cxn ang="T10">
                <a:pos x="T4" y="T5"/>
              </a:cxn>
              <a:cxn ang="T11">
                <a:pos x="T6" y="T7"/>
              </a:cxn>
            </a:cxnLst>
            <a:rect l="T12" t="T13" r="T14" b="T15"/>
            <a:pathLst>
              <a:path w="217" h="356">
                <a:moveTo>
                  <a:pt x="112" y="0"/>
                </a:moveTo>
                <a:lnTo>
                  <a:pt x="216" y="50"/>
                </a:lnTo>
                <a:lnTo>
                  <a:pt x="128" y="334"/>
                </a:lnTo>
                <a:lnTo>
                  <a:pt x="0" y="355"/>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04" name="Freeform 104"/>
          <p:cNvSpPr>
            <a:spLocks/>
          </p:cNvSpPr>
          <p:nvPr/>
        </p:nvSpPr>
        <p:spPr bwMode="auto">
          <a:xfrm>
            <a:off x="2730500" y="2770188"/>
            <a:ext cx="344488" cy="565150"/>
          </a:xfrm>
          <a:custGeom>
            <a:avLst/>
            <a:gdLst>
              <a:gd name="T0" fmla="*/ 177800 w 217"/>
              <a:gd name="T1" fmla="*/ 0 h 356"/>
              <a:gd name="T2" fmla="*/ 342900 w 217"/>
              <a:gd name="T3" fmla="*/ 79375 h 356"/>
              <a:gd name="T4" fmla="*/ 203200 w 217"/>
              <a:gd name="T5" fmla="*/ 530225 h 356"/>
              <a:gd name="T6" fmla="*/ 0 w 217"/>
              <a:gd name="T7" fmla="*/ 563563 h 356"/>
              <a:gd name="T8" fmla="*/ 0 60000 65536"/>
              <a:gd name="T9" fmla="*/ 0 60000 65536"/>
              <a:gd name="T10" fmla="*/ 0 60000 65536"/>
              <a:gd name="T11" fmla="*/ 0 60000 65536"/>
              <a:gd name="T12" fmla="*/ 0 w 217"/>
              <a:gd name="T13" fmla="*/ 0 h 356"/>
              <a:gd name="T14" fmla="*/ 217 w 217"/>
              <a:gd name="T15" fmla="*/ 356 h 356"/>
            </a:gdLst>
            <a:ahLst/>
            <a:cxnLst>
              <a:cxn ang="T8">
                <a:pos x="T0" y="T1"/>
              </a:cxn>
              <a:cxn ang="T9">
                <a:pos x="T2" y="T3"/>
              </a:cxn>
              <a:cxn ang="T10">
                <a:pos x="T4" y="T5"/>
              </a:cxn>
              <a:cxn ang="T11">
                <a:pos x="T6" y="T7"/>
              </a:cxn>
            </a:cxnLst>
            <a:rect l="T12" t="T13" r="T14" b="T15"/>
            <a:pathLst>
              <a:path w="217" h="356">
                <a:moveTo>
                  <a:pt x="112" y="0"/>
                </a:moveTo>
                <a:lnTo>
                  <a:pt x="216" y="50"/>
                </a:lnTo>
                <a:lnTo>
                  <a:pt x="128" y="334"/>
                </a:lnTo>
                <a:lnTo>
                  <a:pt x="0" y="355"/>
                </a:lnTo>
              </a:path>
            </a:pathLst>
          </a:custGeom>
          <a:noFill/>
          <a:ln w="25400" cap="rnd">
            <a:solidFill>
              <a:srgbClr val="33006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05" name="Freeform 105"/>
          <p:cNvSpPr>
            <a:spLocks/>
          </p:cNvSpPr>
          <p:nvPr/>
        </p:nvSpPr>
        <p:spPr bwMode="auto">
          <a:xfrm>
            <a:off x="3378200" y="2578100"/>
            <a:ext cx="166688" cy="1017588"/>
          </a:xfrm>
          <a:custGeom>
            <a:avLst/>
            <a:gdLst>
              <a:gd name="T0" fmla="*/ 165100 w 105"/>
              <a:gd name="T1" fmla="*/ 0 h 641"/>
              <a:gd name="T2" fmla="*/ 50800 w 105"/>
              <a:gd name="T3" fmla="*/ 180975 h 641"/>
              <a:gd name="T4" fmla="*/ 165100 w 105"/>
              <a:gd name="T5" fmla="*/ 530225 h 641"/>
              <a:gd name="T6" fmla="*/ 0 w 105"/>
              <a:gd name="T7" fmla="*/ 869950 h 641"/>
              <a:gd name="T8" fmla="*/ 139700 w 105"/>
              <a:gd name="T9" fmla="*/ 1016000 h 641"/>
              <a:gd name="T10" fmla="*/ 0 60000 65536"/>
              <a:gd name="T11" fmla="*/ 0 60000 65536"/>
              <a:gd name="T12" fmla="*/ 0 60000 65536"/>
              <a:gd name="T13" fmla="*/ 0 60000 65536"/>
              <a:gd name="T14" fmla="*/ 0 60000 65536"/>
              <a:gd name="T15" fmla="*/ 0 w 105"/>
              <a:gd name="T16" fmla="*/ 0 h 641"/>
              <a:gd name="T17" fmla="*/ 105 w 105"/>
              <a:gd name="T18" fmla="*/ 641 h 641"/>
            </a:gdLst>
            <a:ahLst/>
            <a:cxnLst>
              <a:cxn ang="T10">
                <a:pos x="T0" y="T1"/>
              </a:cxn>
              <a:cxn ang="T11">
                <a:pos x="T2" y="T3"/>
              </a:cxn>
              <a:cxn ang="T12">
                <a:pos x="T4" y="T5"/>
              </a:cxn>
              <a:cxn ang="T13">
                <a:pos x="T6" y="T7"/>
              </a:cxn>
              <a:cxn ang="T14">
                <a:pos x="T8" y="T9"/>
              </a:cxn>
            </a:cxnLst>
            <a:rect l="T15" t="T16" r="T17" b="T18"/>
            <a:pathLst>
              <a:path w="105" h="641">
                <a:moveTo>
                  <a:pt x="104" y="0"/>
                </a:moveTo>
                <a:lnTo>
                  <a:pt x="32" y="114"/>
                </a:lnTo>
                <a:lnTo>
                  <a:pt x="104" y="334"/>
                </a:lnTo>
                <a:lnTo>
                  <a:pt x="0" y="548"/>
                </a:lnTo>
                <a:lnTo>
                  <a:pt x="88" y="64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06" name="Freeform 106"/>
          <p:cNvSpPr>
            <a:spLocks/>
          </p:cNvSpPr>
          <p:nvPr/>
        </p:nvSpPr>
        <p:spPr bwMode="auto">
          <a:xfrm>
            <a:off x="3365500" y="2566988"/>
            <a:ext cx="166688" cy="1017587"/>
          </a:xfrm>
          <a:custGeom>
            <a:avLst/>
            <a:gdLst>
              <a:gd name="T0" fmla="*/ 165100 w 105"/>
              <a:gd name="T1" fmla="*/ 0 h 641"/>
              <a:gd name="T2" fmla="*/ 50800 w 105"/>
              <a:gd name="T3" fmla="*/ 180975 h 641"/>
              <a:gd name="T4" fmla="*/ 165100 w 105"/>
              <a:gd name="T5" fmla="*/ 530225 h 641"/>
              <a:gd name="T6" fmla="*/ 0 w 105"/>
              <a:gd name="T7" fmla="*/ 869950 h 641"/>
              <a:gd name="T8" fmla="*/ 139700 w 105"/>
              <a:gd name="T9" fmla="*/ 1016000 h 641"/>
              <a:gd name="T10" fmla="*/ 0 60000 65536"/>
              <a:gd name="T11" fmla="*/ 0 60000 65536"/>
              <a:gd name="T12" fmla="*/ 0 60000 65536"/>
              <a:gd name="T13" fmla="*/ 0 60000 65536"/>
              <a:gd name="T14" fmla="*/ 0 60000 65536"/>
              <a:gd name="T15" fmla="*/ 0 w 105"/>
              <a:gd name="T16" fmla="*/ 0 h 641"/>
              <a:gd name="T17" fmla="*/ 105 w 105"/>
              <a:gd name="T18" fmla="*/ 641 h 641"/>
            </a:gdLst>
            <a:ahLst/>
            <a:cxnLst>
              <a:cxn ang="T10">
                <a:pos x="T0" y="T1"/>
              </a:cxn>
              <a:cxn ang="T11">
                <a:pos x="T2" y="T3"/>
              </a:cxn>
              <a:cxn ang="T12">
                <a:pos x="T4" y="T5"/>
              </a:cxn>
              <a:cxn ang="T13">
                <a:pos x="T6" y="T7"/>
              </a:cxn>
              <a:cxn ang="T14">
                <a:pos x="T8" y="T9"/>
              </a:cxn>
            </a:cxnLst>
            <a:rect l="T15" t="T16" r="T17" b="T18"/>
            <a:pathLst>
              <a:path w="105" h="641">
                <a:moveTo>
                  <a:pt x="104" y="0"/>
                </a:moveTo>
                <a:lnTo>
                  <a:pt x="32" y="114"/>
                </a:lnTo>
                <a:lnTo>
                  <a:pt x="104" y="334"/>
                </a:lnTo>
                <a:lnTo>
                  <a:pt x="0" y="548"/>
                </a:lnTo>
                <a:lnTo>
                  <a:pt x="88" y="640"/>
                </a:lnTo>
              </a:path>
            </a:pathLst>
          </a:custGeom>
          <a:noFill/>
          <a:ln w="25400" cap="rnd">
            <a:solidFill>
              <a:srgbClr val="33006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07" name="Freeform 107"/>
          <p:cNvSpPr>
            <a:spLocks/>
          </p:cNvSpPr>
          <p:nvPr/>
        </p:nvSpPr>
        <p:spPr bwMode="auto">
          <a:xfrm>
            <a:off x="1828800" y="3413125"/>
            <a:ext cx="598488" cy="407988"/>
          </a:xfrm>
          <a:custGeom>
            <a:avLst/>
            <a:gdLst>
              <a:gd name="T0" fmla="*/ 546100 w 377"/>
              <a:gd name="T1" fmla="*/ 0 h 257"/>
              <a:gd name="T2" fmla="*/ 596900 w 377"/>
              <a:gd name="T3" fmla="*/ 134938 h 257"/>
              <a:gd name="T4" fmla="*/ 114300 w 377"/>
              <a:gd name="T5" fmla="*/ 406400 h 257"/>
              <a:gd name="T6" fmla="*/ 0 w 377"/>
              <a:gd name="T7" fmla="*/ 361950 h 257"/>
              <a:gd name="T8" fmla="*/ 0 60000 65536"/>
              <a:gd name="T9" fmla="*/ 0 60000 65536"/>
              <a:gd name="T10" fmla="*/ 0 60000 65536"/>
              <a:gd name="T11" fmla="*/ 0 60000 65536"/>
              <a:gd name="T12" fmla="*/ 0 w 377"/>
              <a:gd name="T13" fmla="*/ 0 h 257"/>
              <a:gd name="T14" fmla="*/ 377 w 377"/>
              <a:gd name="T15" fmla="*/ 257 h 257"/>
            </a:gdLst>
            <a:ahLst/>
            <a:cxnLst>
              <a:cxn ang="T8">
                <a:pos x="T0" y="T1"/>
              </a:cxn>
              <a:cxn ang="T9">
                <a:pos x="T2" y="T3"/>
              </a:cxn>
              <a:cxn ang="T10">
                <a:pos x="T4" y="T5"/>
              </a:cxn>
              <a:cxn ang="T11">
                <a:pos x="T6" y="T7"/>
              </a:cxn>
            </a:cxnLst>
            <a:rect l="T12" t="T13" r="T14" b="T15"/>
            <a:pathLst>
              <a:path w="377" h="257">
                <a:moveTo>
                  <a:pt x="344" y="0"/>
                </a:moveTo>
                <a:lnTo>
                  <a:pt x="376" y="85"/>
                </a:lnTo>
                <a:lnTo>
                  <a:pt x="72" y="256"/>
                </a:lnTo>
                <a:lnTo>
                  <a:pt x="0" y="228"/>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08" name="Freeform 108"/>
          <p:cNvSpPr>
            <a:spLocks/>
          </p:cNvSpPr>
          <p:nvPr/>
        </p:nvSpPr>
        <p:spPr bwMode="auto">
          <a:xfrm>
            <a:off x="1816100" y="3402013"/>
            <a:ext cx="598488" cy="407987"/>
          </a:xfrm>
          <a:custGeom>
            <a:avLst/>
            <a:gdLst>
              <a:gd name="T0" fmla="*/ 546100 w 377"/>
              <a:gd name="T1" fmla="*/ 0 h 257"/>
              <a:gd name="T2" fmla="*/ 596900 w 377"/>
              <a:gd name="T3" fmla="*/ 134937 h 257"/>
              <a:gd name="T4" fmla="*/ 114300 w 377"/>
              <a:gd name="T5" fmla="*/ 406400 h 257"/>
              <a:gd name="T6" fmla="*/ 0 w 377"/>
              <a:gd name="T7" fmla="*/ 361949 h 257"/>
              <a:gd name="T8" fmla="*/ 0 60000 65536"/>
              <a:gd name="T9" fmla="*/ 0 60000 65536"/>
              <a:gd name="T10" fmla="*/ 0 60000 65536"/>
              <a:gd name="T11" fmla="*/ 0 60000 65536"/>
              <a:gd name="T12" fmla="*/ 0 w 377"/>
              <a:gd name="T13" fmla="*/ 0 h 257"/>
              <a:gd name="T14" fmla="*/ 377 w 377"/>
              <a:gd name="T15" fmla="*/ 257 h 257"/>
            </a:gdLst>
            <a:ahLst/>
            <a:cxnLst>
              <a:cxn ang="T8">
                <a:pos x="T0" y="T1"/>
              </a:cxn>
              <a:cxn ang="T9">
                <a:pos x="T2" y="T3"/>
              </a:cxn>
              <a:cxn ang="T10">
                <a:pos x="T4" y="T5"/>
              </a:cxn>
              <a:cxn ang="T11">
                <a:pos x="T6" y="T7"/>
              </a:cxn>
            </a:cxnLst>
            <a:rect l="T12" t="T13" r="T14" b="T15"/>
            <a:pathLst>
              <a:path w="377" h="257">
                <a:moveTo>
                  <a:pt x="344" y="0"/>
                </a:moveTo>
                <a:lnTo>
                  <a:pt x="376" y="85"/>
                </a:lnTo>
                <a:lnTo>
                  <a:pt x="72" y="256"/>
                </a:lnTo>
                <a:lnTo>
                  <a:pt x="0" y="228"/>
                </a:lnTo>
              </a:path>
            </a:pathLst>
          </a:custGeom>
          <a:noFill/>
          <a:ln w="25400" cap="rnd">
            <a:solidFill>
              <a:srgbClr val="33006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09" name="Freeform 109"/>
          <p:cNvSpPr>
            <a:spLocks/>
          </p:cNvSpPr>
          <p:nvPr/>
        </p:nvSpPr>
        <p:spPr bwMode="auto">
          <a:xfrm>
            <a:off x="2463800" y="3797300"/>
            <a:ext cx="369888" cy="611188"/>
          </a:xfrm>
          <a:custGeom>
            <a:avLst/>
            <a:gdLst>
              <a:gd name="T0" fmla="*/ 368300 w 233"/>
              <a:gd name="T1" fmla="*/ 0 h 385"/>
              <a:gd name="T2" fmla="*/ 228600 w 233"/>
              <a:gd name="T3" fmla="*/ 0 h 385"/>
              <a:gd name="T4" fmla="*/ 0 w 233"/>
              <a:gd name="T5" fmla="*/ 530225 h 385"/>
              <a:gd name="T6" fmla="*/ 76200 w 233"/>
              <a:gd name="T7" fmla="*/ 609600 h 385"/>
              <a:gd name="T8" fmla="*/ 0 60000 65536"/>
              <a:gd name="T9" fmla="*/ 0 60000 65536"/>
              <a:gd name="T10" fmla="*/ 0 60000 65536"/>
              <a:gd name="T11" fmla="*/ 0 60000 65536"/>
              <a:gd name="T12" fmla="*/ 0 w 233"/>
              <a:gd name="T13" fmla="*/ 0 h 385"/>
              <a:gd name="T14" fmla="*/ 233 w 233"/>
              <a:gd name="T15" fmla="*/ 385 h 385"/>
            </a:gdLst>
            <a:ahLst/>
            <a:cxnLst>
              <a:cxn ang="T8">
                <a:pos x="T0" y="T1"/>
              </a:cxn>
              <a:cxn ang="T9">
                <a:pos x="T2" y="T3"/>
              </a:cxn>
              <a:cxn ang="T10">
                <a:pos x="T4" y="T5"/>
              </a:cxn>
              <a:cxn ang="T11">
                <a:pos x="T6" y="T7"/>
              </a:cxn>
            </a:cxnLst>
            <a:rect l="T12" t="T13" r="T14" b="T15"/>
            <a:pathLst>
              <a:path w="233" h="385">
                <a:moveTo>
                  <a:pt x="232" y="0"/>
                </a:moveTo>
                <a:lnTo>
                  <a:pt x="144" y="0"/>
                </a:lnTo>
                <a:lnTo>
                  <a:pt x="0" y="334"/>
                </a:lnTo>
                <a:lnTo>
                  <a:pt x="48" y="384"/>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10" name="Freeform 110"/>
          <p:cNvSpPr>
            <a:spLocks/>
          </p:cNvSpPr>
          <p:nvPr/>
        </p:nvSpPr>
        <p:spPr bwMode="auto">
          <a:xfrm>
            <a:off x="2451100" y="3786188"/>
            <a:ext cx="369888" cy="611187"/>
          </a:xfrm>
          <a:custGeom>
            <a:avLst/>
            <a:gdLst>
              <a:gd name="T0" fmla="*/ 368300 w 233"/>
              <a:gd name="T1" fmla="*/ 0 h 385"/>
              <a:gd name="T2" fmla="*/ 228600 w 233"/>
              <a:gd name="T3" fmla="*/ 0 h 385"/>
              <a:gd name="T4" fmla="*/ 0 w 233"/>
              <a:gd name="T5" fmla="*/ 530225 h 385"/>
              <a:gd name="T6" fmla="*/ 76200 w 233"/>
              <a:gd name="T7" fmla="*/ 609600 h 385"/>
              <a:gd name="T8" fmla="*/ 0 60000 65536"/>
              <a:gd name="T9" fmla="*/ 0 60000 65536"/>
              <a:gd name="T10" fmla="*/ 0 60000 65536"/>
              <a:gd name="T11" fmla="*/ 0 60000 65536"/>
              <a:gd name="T12" fmla="*/ 0 w 233"/>
              <a:gd name="T13" fmla="*/ 0 h 385"/>
              <a:gd name="T14" fmla="*/ 233 w 233"/>
              <a:gd name="T15" fmla="*/ 385 h 385"/>
            </a:gdLst>
            <a:ahLst/>
            <a:cxnLst>
              <a:cxn ang="T8">
                <a:pos x="T0" y="T1"/>
              </a:cxn>
              <a:cxn ang="T9">
                <a:pos x="T2" y="T3"/>
              </a:cxn>
              <a:cxn ang="T10">
                <a:pos x="T4" y="T5"/>
              </a:cxn>
              <a:cxn ang="T11">
                <a:pos x="T6" y="T7"/>
              </a:cxn>
            </a:cxnLst>
            <a:rect l="T12" t="T13" r="T14" b="T15"/>
            <a:pathLst>
              <a:path w="233" h="385">
                <a:moveTo>
                  <a:pt x="232" y="0"/>
                </a:moveTo>
                <a:lnTo>
                  <a:pt x="144" y="0"/>
                </a:lnTo>
                <a:lnTo>
                  <a:pt x="0" y="334"/>
                </a:lnTo>
                <a:lnTo>
                  <a:pt x="48" y="384"/>
                </a:lnTo>
              </a:path>
            </a:pathLst>
          </a:custGeom>
          <a:noFill/>
          <a:ln w="25400" cap="rnd">
            <a:solidFill>
              <a:srgbClr val="33006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nvGrpSpPr>
          <p:cNvPr id="111" name="Group 111"/>
          <p:cNvGrpSpPr>
            <a:grpSpLocks/>
          </p:cNvGrpSpPr>
          <p:nvPr/>
        </p:nvGrpSpPr>
        <p:grpSpPr bwMode="auto">
          <a:xfrm>
            <a:off x="1458913" y="3821113"/>
            <a:ext cx="1766887" cy="2076450"/>
            <a:chOff x="951" y="2568"/>
            <a:chExt cx="1113" cy="1308"/>
          </a:xfrm>
        </p:grpSpPr>
        <p:sp>
          <p:nvSpPr>
            <p:cNvPr id="112" name="Arc 112"/>
            <p:cNvSpPr>
              <a:spLocks/>
            </p:cNvSpPr>
            <p:nvPr/>
          </p:nvSpPr>
          <p:spPr bwMode="auto">
            <a:xfrm>
              <a:off x="951" y="2568"/>
              <a:ext cx="206" cy="670"/>
            </a:xfrm>
            <a:custGeom>
              <a:avLst/>
              <a:gdLst>
                <a:gd name="T0" fmla="*/ 0 w 21599"/>
                <a:gd name="T1" fmla="*/ 21 h 21599"/>
                <a:gd name="T2" fmla="*/ 2 w 21599"/>
                <a:gd name="T3" fmla="*/ 0 h 21599"/>
                <a:gd name="T4" fmla="*/ 2 w 21599"/>
                <a:gd name="T5" fmla="*/ 21 h 21599"/>
                <a:gd name="T6" fmla="*/ 0 60000 65536"/>
                <a:gd name="T7" fmla="*/ 0 60000 65536"/>
                <a:gd name="T8" fmla="*/ 0 60000 65536"/>
                <a:gd name="T9" fmla="*/ 0 w 21599"/>
                <a:gd name="T10" fmla="*/ 0 h 21599"/>
                <a:gd name="T11" fmla="*/ 21599 w 21599"/>
                <a:gd name="T12" fmla="*/ 21599 h 21599"/>
              </a:gdLst>
              <a:ahLst/>
              <a:cxnLst>
                <a:cxn ang="T6">
                  <a:pos x="T0" y="T1"/>
                </a:cxn>
                <a:cxn ang="T7">
                  <a:pos x="T2" y="T3"/>
                </a:cxn>
                <a:cxn ang="T8">
                  <a:pos x="T4" y="T5"/>
                </a:cxn>
              </a:cxnLst>
              <a:rect l="T9" t="T10" r="T11" b="T12"/>
              <a:pathLst>
                <a:path w="21599" h="21599" fill="none" extrusionOk="0">
                  <a:moveTo>
                    <a:pt x="-1" y="21561"/>
                  </a:moveTo>
                  <a:cubicBezTo>
                    <a:pt x="19" y="9675"/>
                    <a:pt x="9639" y="39"/>
                    <a:pt x="21524" y="-1"/>
                  </a:cubicBezTo>
                </a:path>
                <a:path w="21599" h="21599" stroke="0" extrusionOk="0">
                  <a:moveTo>
                    <a:pt x="-1" y="21561"/>
                  </a:moveTo>
                  <a:cubicBezTo>
                    <a:pt x="19" y="9675"/>
                    <a:pt x="9639" y="39"/>
                    <a:pt x="21524" y="-1"/>
                  </a:cubicBezTo>
                  <a:lnTo>
                    <a:pt x="21599" y="21599"/>
                  </a:lnTo>
                  <a:close/>
                </a:path>
              </a:pathLst>
            </a:custGeom>
            <a:noFill/>
            <a:ln w="508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13" name="Arc 113"/>
            <p:cNvSpPr>
              <a:spLocks/>
            </p:cNvSpPr>
            <p:nvPr/>
          </p:nvSpPr>
          <p:spPr bwMode="auto">
            <a:xfrm>
              <a:off x="956" y="3249"/>
              <a:ext cx="1108" cy="627"/>
            </a:xfrm>
            <a:custGeom>
              <a:avLst/>
              <a:gdLst>
                <a:gd name="T0" fmla="*/ 57 w 21600"/>
                <a:gd name="T1" fmla="*/ 18 h 21600"/>
                <a:gd name="T2" fmla="*/ 0 w 21600"/>
                <a:gd name="T3" fmla="*/ 0 h 21600"/>
                <a:gd name="T4" fmla="*/ 57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50800" cap="rnd">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sp>
        <p:nvSpPr>
          <p:cNvPr id="114" name="Text Box 114"/>
          <p:cNvSpPr txBox="1">
            <a:spLocks noChangeArrowheads="1"/>
          </p:cNvSpPr>
          <p:nvPr/>
        </p:nvSpPr>
        <p:spPr bwMode="auto">
          <a:xfrm>
            <a:off x="450850" y="2884488"/>
            <a:ext cx="9159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eaLnBrk="1" fontAlgn="base" hangingPunct="1">
              <a:spcBef>
                <a:spcPct val="0"/>
              </a:spcBef>
              <a:spcAft>
                <a:spcPct val="0"/>
              </a:spcAft>
            </a:pPr>
            <a:r>
              <a:rPr lang="en-US" altLang="zh-CN" sz="2800">
                <a:solidFill>
                  <a:srgbClr val="0000FF"/>
                </a:solidFill>
                <a:latin typeface="Arial" panose="020B0604020202020204" pitchFamily="34" charset="0"/>
                <a:ea typeface="宋体" panose="02010600030101010101" pitchFamily="2" charset="-122"/>
              </a:rPr>
              <a:t>DFD</a:t>
            </a:r>
          </a:p>
        </p:txBody>
      </p:sp>
      <p:grpSp>
        <p:nvGrpSpPr>
          <p:cNvPr id="115" name="Group 115"/>
          <p:cNvGrpSpPr>
            <a:grpSpLocks/>
          </p:cNvGrpSpPr>
          <p:nvPr/>
        </p:nvGrpSpPr>
        <p:grpSpPr bwMode="auto">
          <a:xfrm>
            <a:off x="3114675" y="4037013"/>
            <a:ext cx="3187700" cy="2160587"/>
            <a:chOff x="2109" y="2886"/>
            <a:chExt cx="2008" cy="1361"/>
          </a:xfrm>
        </p:grpSpPr>
        <p:sp>
          <p:nvSpPr>
            <p:cNvPr id="116" name="Rectangle 116"/>
            <p:cNvSpPr>
              <a:spLocks noChangeArrowheads="1"/>
            </p:cNvSpPr>
            <p:nvPr/>
          </p:nvSpPr>
          <p:spPr bwMode="auto">
            <a:xfrm>
              <a:off x="2437" y="3111"/>
              <a:ext cx="488" cy="254"/>
            </a:xfrm>
            <a:prstGeom prst="rect">
              <a:avLst/>
            </a:prstGeom>
            <a:solidFill>
              <a:srgbClr val="FFFFFF"/>
            </a:solidFill>
            <a:ln w="25400">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17" name="Rectangle 117"/>
            <p:cNvSpPr>
              <a:spLocks noChangeArrowheads="1"/>
            </p:cNvSpPr>
            <p:nvPr/>
          </p:nvSpPr>
          <p:spPr bwMode="auto">
            <a:xfrm>
              <a:off x="2109" y="3523"/>
              <a:ext cx="488" cy="255"/>
            </a:xfrm>
            <a:prstGeom prst="rect">
              <a:avLst/>
            </a:prstGeom>
            <a:solidFill>
              <a:srgbClr val="808080"/>
            </a:solidFill>
            <a:ln w="25400">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18" name="Rectangle 118"/>
            <p:cNvSpPr>
              <a:spLocks noChangeArrowheads="1"/>
            </p:cNvSpPr>
            <p:nvPr/>
          </p:nvSpPr>
          <p:spPr bwMode="auto">
            <a:xfrm>
              <a:off x="2941" y="3516"/>
              <a:ext cx="488" cy="255"/>
            </a:xfrm>
            <a:prstGeom prst="rect">
              <a:avLst/>
            </a:prstGeom>
            <a:solidFill>
              <a:srgbClr val="96E3FE"/>
            </a:solidFill>
            <a:ln w="25400">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19" name="Rectangle 119"/>
            <p:cNvSpPr>
              <a:spLocks noChangeArrowheads="1"/>
            </p:cNvSpPr>
            <p:nvPr/>
          </p:nvSpPr>
          <p:spPr bwMode="auto">
            <a:xfrm>
              <a:off x="2405" y="3993"/>
              <a:ext cx="488" cy="254"/>
            </a:xfrm>
            <a:prstGeom prst="rect">
              <a:avLst/>
            </a:prstGeom>
            <a:solidFill>
              <a:srgbClr val="96AB00"/>
            </a:solidFill>
            <a:ln w="25400">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20" name="Rectangle 120"/>
            <p:cNvSpPr>
              <a:spLocks noChangeArrowheads="1"/>
            </p:cNvSpPr>
            <p:nvPr/>
          </p:nvSpPr>
          <p:spPr bwMode="auto">
            <a:xfrm>
              <a:off x="3021" y="3986"/>
              <a:ext cx="488" cy="254"/>
            </a:xfrm>
            <a:prstGeom prst="rect">
              <a:avLst/>
            </a:prstGeom>
            <a:solidFill>
              <a:srgbClr val="96AB00"/>
            </a:solidFill>
            <a:ln w="25400">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21" name="Rectangle 121"/>
            <p:cNvSpPr>
              <a:spLocks noChangeArrowheads="1"/>
            </p:cNvSpPr>
            <p:nvPr/>
          </p:nvSpPr>
          <p:spPr bwMode="auto">
            <a:xfrm>
              <a:off x="3629" y="3986"/>
              <a:ext cx="488" cy="254"/>
            </a:xfrm>
            <a:prstGeom prst="rect">
              <a:avLst/>
            </a:prstGeom>
            <a:solidFill>
              <a:srgbClr val="96AB00"/>
            </a:solidFill>
            <a:ln w="25400">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22" name="Line 122"/>
            <p:cNvSpPr>
              <a:spLocks noChangeShapeType="1"/>
            </p:cNvSpPr>
            <p:nvPr/>
          </p:nvSpPr>
          <p:spPr bwMode="auto">
            <a:xfrm flipH="1">
              <a:off x="2341" y="3395"/>
              <a:ext cx="320" cy="10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23" name="Line 123"/>
            <p:cNvSpPr>
              <a:spLocks noChangeShapeType="1"/>
            </p:cNvSpPr>
            <p:nvPr/>
          </p:nvSpPr>
          <p:spPr bwMode="auto">
            <a:xfrm>
              <a:off x="2669" y="3395"/>
              <a:ext cx="544" cy="10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24" name="Line 124"/>
            <p:cNvSpPr>
              <a:spLocks noChangeShapeType="1"/>
            </p:cNvSpPr>
            <p:nvPr/>
          </p:nvSpPr>
          <p:spPr bwMode="auto">
            <a:xfrm flipH="1">
              <a:off x="2637" y="3787"/>
              <a:ext cx="576" cy="1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25" name="Line 125"/>
            <p:cNvSpPr>
              <a:spLocks noChangeShapeType="1"/>
            </p:cNvSpPr>
            <p:nvPr/>
          </p:nvSpPr>
          <p:spPr bwMode="auto">
            <a:xfrm>
              <a:off x="3221" y="3801"/>
              <a:ext cx="16" cy="16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26" name="Line 126"/>
            <p:cNvSpPr>
              <a:spLocks noChangeShapeType="1"/>
            </p:cNvSpPr>
            <p:nvPr/>
          </p:nvSpPr>
          <p:spPr bwMode="auto">
            <a:xfrm>
              <a:off x="3237" y="3808"/>
              <a:ext cx="624" cy="14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27" name="Text Box 127"/>
            <p:cNvSpPr txBox="1">
              <a:spLocks noChangeArrowheads="1"/>
            </p:cNvSpPr>
            <p:nvPr/>
          </p:nvSpPr>
          <p:spPr bwMode="auto">
            <a:xfrm>
              <a:off x="3016" y="2886"/>
              <a:ext cx="4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a:ln>
                    <a:noFill/>
                  </a:ln>
                  <a:solidFill>
                    <a:srgbClr val="0000FF"/>
                  </a:solidFill>
                  <a:effectLst/>
                  <a:uLnTx/>
                  <a:uFillTx/>
                  <a:latin typeface="Arial" panose="020B0604020202020204" pitchFamily="34" charset="0"/>
                  <a:ea typeface="宋体" panose="02010600030101010101" pitchFamily="2" charset="-122"/>
                </a:rPr>
                <a:t>SC</a:t>
              </a:r>
            </a:p>
          </p:txBody>
        </p:sp>
      </p:grpSp>
      <p:grpSp>
        <p:nvGrpSpPr>
          <p:cNvPr id="128" name="Group 128"/>
          <p:cNvGrpSpPr>
            <a:grpSpLocks/>
          </p:cNvGrpSpPr>
          <p:nvPr/>
        </p:nvGrpSpPr>
        <p:grpSpPr bwMode="auto">
          <a:xfrm>
            <a:off x="5202238" y="3028950"/>
            <a:ext cx="3622675" cy="3024188"/>
            <a:chOff x="3424" y="2296"/>
            <a:chExt cx="2282" cy="1905"/>
          </a:xfrm>
        </p:grpSpPr>
        <p:graphicFrame>
          <p:nvGraphicFramePr>
            <p:cNvPr id="129" name="Object 129"/>
            <p:cNvGraphicFramePr>
              <a:graphicFrameLocks noChangeAspect="1"/>
            </p:cNvGraphicFramePr>
            <p:nvPr/>
          </p:nvGraphicFramePr>
          <p:xfrm>
            <a:off x="4150" y="2296"/>
            <a:ext cx="1307" cy="1588"/>
          </p:xfrm>
          <a:graphic>
            <a:graphicData uri="http://schemas.openxmlformats.org/presentationml/2006/ole">
              <mc:AlternateContent xmlns:mc="http://schemas.openxmlformats.org/markup-compatibility/2006">
                <mc:Choice xmlns:v="urn:schemas-microsoft-com:vml" Requires="v">
                  <p:oleObj spid="_x0000_s11401" name="图片" r:id="rId3" imgW="4076700" imgH="4953000" progId="Word.Picture.8">
                    <p:embed/>
                  </p:oleObj>
                </mc:Choice>
                <mc:Fallback>
                  <p:oleObj name="图片" r:id="rId3" imgW="4076700" imgH="495300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0" y="2296"/>
                          <a:ext cx="1307" cy="1588"/>
                        </a:xfrm>
                        <a:prstGeom prst="rect">
                          <a:avLst/>
                        </a:prstGeom>
                        <a:solidFill>
                          <a:srgbClr val="FFFFFF"/>
                        </a:solidFill>
                      </p:spPr>
                    </p:pic>
                  </p:oleObj>
                </mc:Fallback>
              </mc:AlternateContent>
            </a:graphicData>
          </a:graphic>
        </p:graphicFrame>
        <p:sp>
          <p:nvSpPr>
            <p:cNvPr id="130" name="Text Box 130"/>
            <p:cNvSpPr txBox="1">
              <a:spLocks noChangeArrowheads="1"/>
            </p:cNvSpPr>
            <p:nvPr/>
          </p:nvSpPr>
          <p:spPr bwMode="auto">
            <a:xfrm>
              <a:off x="4241" y="3913"/>
              <a:ext cx="14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0000FF"/>
                  </a:solidFill>
                  <a:effectLst/>
                  <a:uLnTx/>
                  <a:uFillTx/>
                  <a:latin typeface="Arial" panose="020B0604020202020204" pitchFamily="34" charset="0"/>
                  <a:ea typeface="宋体" panose="02010600030101010101" pitchFamily="2" charset="-122"/>
                </a:rPr>
                <a:t>程序流程图</a:t>
              </a:r>
              <a:r>
                <a:rPr kumimoji="0" lang="en-US" altLang="zh-CN" sz="2400" b="1" i="0" u="none" strike="noStrike" kern="0" cap="none" spc="0" normalizeH="0" baseline="0" noProof="0">
                  <a:ln>
                    <a:noFill/>
                  </a:ln>
                  <a:solidFill>
                    <a:srgbClr val="0000FF"/>
                  </a:solidFill>
                  <a:effectLst/>
                  <a:uLnTx/>
                  <a:uFillTx/>
                  <a:latin typeface="Arial" panose="020B0604020202020204" pitchFamily="34" charset="0"/>
                  <a:ea typeface="宋体" panose="02010600030101010101" pitchFamily="2" charset="-122"/>
                </a:rPr>
                <a:t>(FC)</a:t>
              </a:r>
            </a:p>
          </p:txBody>
        </p:sp>
        <p:sp>
          <p:nvSpPr>
            <p:cNvPr id="131" name="Line 131"/>
            <p:cNvSpPr>
              <a:spLocks noChangeShapeType="1"/>
            </p:cNvSpPr>
            <p:nvPr/>
          </p:nvSpPr>
          <p:spPr bwMode="auto">
            <a:xfrm flipV="1">
              <a:off x="3424" y="2432"/>
              <a:ext cx="953" cy="108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32" name="Line 132"/>
            <p:cNvSpPr>
              <a:spLocks noChangeShapeType="1"/>
            </p:cNvSpPr>
            <p:nvPr/>
          </p:nvSpPr>
          <p:spPr bwMode="auto">
            <a:xfrm>
              <a:off x="3424" y="3748"/>
              <a:ext cx="1089" cy="9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133" name="Group 133"/>
          <p:cNvGrpSpPr>
            <a:grpSpLocks/>
          </p:cNvGrpSpPr>
          <p:nvPr/>
        </p:nvGrpSpPr>
        <p:grpSpPr bwMode="auto">
          <a:xfrm>
            <a:off x="4021138" y="1162654"/>
            <a:ext cx="4845050" cy="1845658"/>
            <a:chOff x="2641" y="1071"/>
            <a:chExt cx="3052" cy="1044"/>
          </a:xfrm>
        </p:grpSpPr>
        <p:sp>
          <p:nvSpPr>
            <p:cNvPr id="134" name="Line 134"/>
            <p:cNvSpPr>
              <a:spLocks noChangeShapeType="1"/>
            </p:cNvSpPr>
            <p:nvPr/>
          </p:nvSpPr>
          <p:spPr bwMode="auto">
            <a:xfrm flipV="1">
              <a:off x="2653" y="1071"/>
              <a:ext cx="726" cy="40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35" name="Line 135"/>
            <p:cNvSpPr>
              <a:spLocks noChangeShapeType="1"/>
            </p:cNvSpPr>
            <p:nvPr/>
          </p:nvSpPr>
          <p:spPr bwMode="auto">
            <a:xfrm>
              <a:off x="2641" y="1679"/>
              <a:ext cx="738" cy="436"/>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37" name="Rectangle 137"/>
            <p:cNvSpPr>
              <a:spLocks noChangeArrowheads="1"/>
            </p:cNvSpPr>
            <p:nvPr/>
          </p:nvSpPr>
          <p:spPr bwMode="auto">
            <a:xfrm>
              <a:off x="3379" y="1154"/>
              <a:ext cx="2314" cy="952"/>
            </a:xfrm>
            <a:prstGeom prst="rect">
              <a:avLst/>
            </a:prstGeom>
            <a:solidFill>
              <a:srgbClr val="FFFFFF"/>
            </a:solidFill>
            <a:ln w="9525">
              <a:solidFill>
                <a:srgbClr val="000000"/>
              </a:solidFill>
              <a:miter lim="800000"/>
              <a:headEnd/>
              <a:tailEnd/>
            </a:ln>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1" fontAlgn="base" latinLnBrk="0" hangingPunct="1">
                <a:lnSpc>
                  <a:spcPct val="100000"/>
                </a:lnSpc>
                <a:spcBef>
                  <a:spcPct val="20000"/>
                </a:spcBef>
                <a:spcAft>
                  <a:spcPct val="0"/>
                </a:spcAft>
                <a:buClr>
                  <a:srgbClr val="7E9CE8"/>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IF customer does more than $50,000 business </a:t>
              </a:r>
            </a:p>
            <a:p>
              <a:pPr marL="0" marR="0" lvl="0" indent="0" defTabSz="914400" eaLnBrk="1" fontAlgn="base" latinLnBrk="0" hangingPunct="1">
                <a:lnSpc>
                  <a:spcPct val="100000"/>
                </a:lnSpc>
                <a:spcBef>
                  <a:spcPct val="20000"/>
                </a:spcBef>
                <a:spcAft>
                  <a:spcPct val="0"/>
                </a:spcAft>
                <a:buClr>
                  <a:srgbClr val="7E9CE8"/>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THEN </a:t>
              </a:r>
            </a:p>
            <a:p>
              <a:pPr marL="0" marR="0" lvl="0" indent="0" defTabSz="914400" eaLnBrk="1" fontAlgn="base" latinLnBrk="0" hangingPunct="1">
                <a:lnSpc>
                  <a:spcPct val="100000"/>
                </a:lnSpc>
                <a:spcBef>
                  <a:spcPct val="20000"/>
                </a:spcBef>
                <a:spcAft>
                  <a:spcPct val="0"/>
                </a:spcAft>
                <a:buClr>
                  <a:srgbClr val="7E9CE8"/>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IF the customer wasn’t in debt to us the last 3 months </a:t>
              </a:r>
            </a:p>
            <a:p>
              <a:pPr marL="0" marR="0" lvl="0" indent="0" defTabSz="914400" eaLnBrk="1" fontAlgn="base" latinLnBrk="0" hangingPunct="1">
                <a:lnSpc>
                  <a:spcPct val="100000"/>
                </a:lnSpc>
                <a:spcBef>
                  <a:spcPct val="20000"/>
                </a:spcBef>
                <a:spcAft>
                  <a:spcPct val="0"/>
                </a:spcAft>
                <a:buClr>
                  <a:srgbClr val="7E9CE8"/>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THEN discount = 15% </a:t>
              </a:r>
            </a:p>
            <a:p>
              <a:pPr marL="0" marR="0" lvl="0" indent="0" defTabSz="914400" eaLnBrk="1" fontAlgn="base" latinLnBrk="0" hangingPunct="1">
                <a:lnSpc>
                  <a:spcPct val="100000"/>
                </a:lnSpc>
                <a:spcBef>
                  <a:spcPct val="20000"/>
                </a:spcBef>
                <a:spcAft>
                  <a:spcPct val="0"/>
                </a:spcAft>
                <a:buClr>
                  <a:srgbClr val="7E9CE8"/>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ELSE (he was in debt to us) </a:t>
              </a:r>
            </a:p>
            <a:p>
              <a:pPr marL="0" marR="0" lvl="0" indent="0" defTabSz="914400" eaLnBrk="1" fontAlgn="base" latinLnBrk="0" hangingPunct="1">
                <a:lnSpc>
                  <a:spcPct val="100000"/>
                </a:lnSpc>
                <a:spcBef>
                  <a:spcPct val="20000"/>
                </a:spcBef>
                <a:spcAft>
                  <a:spcPct val="0"/>
                </a:spcAft>
                <a:buClr>
                  <a:srgbClr val="7E9CE8"/>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IF customer has been with us for more than 20 years </a:t>
              </a:r>
            </a:p>
            <a:p>
              <a:pPr marL="0" marR="0" lvl="0" indent="0" defTabSz="914400" eaLnBrk="1" fontAlgn="base" latinLnBrk="0" hangingPunct="1">
                <a:lnSpc>
                  <a:spcPct val="100000"/>
                </a:lnSpc>
                <a:spcBef>
                  <a:spcPct val="20000"/>
                </a:spcBef>
                <a:spcAft>
                  <a:spcPct val="0"/>
                </a:spcAft>
                <a:buClr>
                  <a:srgbClr val="7E9CE8"/>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THEN discount =10% </a:t>
              </a:r>
            </a:p>
            <a:p>
              <a:pPr marL="0" marR="0" lvl="0" indent="0" defTabSz="914400" eaLnBrk="1" fontAlgn="base" latinLnBrk="0" hangingPunct="1">
                <a:lnSpc>
                  <a:spcPct val="100000"/>
                </a:lnSpc>
                <a:spcBef>
                  <a:spcPct val="20000"/>
                </a:spcBef>
                <a:spcAft>
                  <a:spcPct val="0"/>
                </a:spcAft>
                <a:buClr>
                  <a:srgbClr val="7E9CE8"/>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ELSE (20 year or less) </a:t>
              </a:r>
            </a:p>
            <a:p>
              <a:pPr marL="0" marR="0" lvl="0" indent="0" defTabSz="914400" eaLnBrk="1" fontAlgn="base" latinLnBrk="0" hangingPunct="1">
                <a:lnSpc>
                  <a:spcPct val="100000"/>
                </a:lnSpc>
                <a:spcBef>
                  <a:spcPct val="20000"/>
                </a:spcBef>
                <a:spcAft>
                  <a:spcPct val="0"/>
                </a:spcAft>
                <a:buClr>
                  <a:srgbClr val="7E9CE8"/>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THEN discount = 5% </a:t>
              </a:r>
            </a:p>
            <a:p>
              <a:pPr marL="0" marR="0" lvl="0" indent="0" defTabSz="914400" eaLnBrk="1" fontAlgn="base" latinLnBrk="0" hangingPunct="1">
                <a:lnSpc>
                  <a:spcPct val="100000"/>
                </a:lnSpc>
                <a:spcBef>
                  <a:spcPct val="20000"/>
                </a:spcBef>
                <a:spcAft>
                  <a:spcPct val="0"/>
                </a:spcAft>
                <a:buClr>
                  <a:srgbClr val="7E9CE8"/>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ELSE (customer does $50.000 OR Less) </a:t>
              </a:r>
            </a:p>
            <a:p>
              <a:pPr marL="0" marR="0" lvl="0" indent="0" defTabSz="914400" eaLnBrk="1" fontAlgn="base" latinLnBrk="0" hangingPunct="1">
                <a:lnSpc>
                  <a:spcPct val="100000"/>
                </a:lnSpc>
                <a:spcBef>
                  <a:spcPct val="20000"/>
                </a:spcBef>
                <a:spcAft>
                  <a:spcPct val="0"/>
                </a:spcAft>
                <a:buClr>
                  <a:srgbClr val="7E9CE8"/>
                </a:buClr>
                <a:buSzTx/>
                <a:buFontTx/>
                <a:buNone/>
                <a:tabLst/>
                <a:defRPr/>
              </a:pPr>
              <a:r>
                <a:rPr kumimoji="0" lang="en-US" altLang="zh-CN" sz="8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THEN discount = 0</a:t>
              </a:r>
            </a:p>
          </p:txBody>
        </p:sp>
      </p:grpSp>
      <p:sp>
        <p:nvSpPr>
          <p:cNvPr id="138" name="Arc 138"/>
          <p:cNvSpPr>
            <a:spLocks/>
          </p:cNvSpPr>
          <p:nvPr/>
        </p:nvSpPr>
        <p:spPr bwMode="auto">
          <a:xfrm>
            <a:off x="5624513" y="3151188"/>
            <a:ext cx="863600" cy="1008062"/>
          </a:xfrm>
          <a:custGeom>
            <a:avLst/>
            <a:gdLst>
              <a:gd name="T0" fmla="*/ 34528005 w 21600"/>
              <a:gd name="T1" fmla="*/ 47045781 h 21600"/>
              <a:gd name="T2" fmla="*/ 0 w 21600"/>
              <a:gd name="T3" fmla="*/ 0 h 21600"/>
              <a:gd name="T4" fmla="*/ 34528005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50800" cap="rnd">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39" name="Rectangle 139"/>
          <p:cNvSpPr>
            <a:spLocks noChangeArrowheads="1"/>
          </p:cNvSpPr>
          <p:nvPr/>
        </p:nvSpPr>
        <p:spPr bwMode="auto">
          <a:xfrm>
            <a:off x="180976" y="1139032"/>
            <a:ext cx="4391023"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500" b="1">
                <a:solidFill>
                  <a:schemeClr val="tx1"/>
                </a:solidFill>
                <a:latin typeface="楷体" panose="02010609060101010101" pitchFamily="49" charset="-122"/>
                <a:ea typeface="楷体" panose="02010609060101010101" pitchFamily="49" charset="-122"/>
              </a:defRPr>
            </a:lvl1pPr>
            <a:lvl2pPr marL="692150" indent="-347663"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692150" marR="0" lvl="1" indent="-347663" defTabSz="914400" eaLnBrk="1" fontAlgn="base" latinLnBrk="0" hangingPunct="1">
              <a:lnSpc>
                <a:spcPct val="90000"/>
              </a:lnSpc>
              <a:spcBef>
                <a:spcPct val="20000"/>
              </a:spcBef>
              <a:spcAft>
                <a:spcPct val="0"/>
              </a:spcAft>
              <a:buClr>
                <a:srgbClr val="669999"/>
              </a:buClr>
              <a:buSzPct val="70000"/>
              <a:buFont typeface="Wingdings" panose="05000000000000000000" pitchFamily="2" charset="2"/>
              <a:buChar char="Ø"/>
              <a:tabLst/>
              <a:defRPr/>
            </a:pPr>
            <a:r>
              <a:rPr kumimoji="0" lang="zh-CN" altLang="en-US" sz="22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按照</a:t>
            </a:r>
            <a:r>
              <a:rPr kumimoji="0" lang="en-US" altLang="zh-CN" sz="22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DFD</a:t>
            </a:r>
            <a:r>
              <a:rPr kumimoji="0" lang="zh-CN" altLang="en-US" sz="22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的不同类型，将它们转换为相应的软件结构</a:t>
            </a:r>
          </a:p>
        </p:txBody>
      </p:sp>
      <p:sp>
        <p:nvSpPr>
          <p:cNvPr id="140" name="Text Box 136"/>
          <p:cNvSpPr txBox="1">
            <a:spLocks noChangeArrowheads="1"/>
          </p:cNvSpPr>
          <p:nvPr/>
        </p:nvSpPr>
        <p:spPr bwMode="auto">
          <a:xfrm>
            <a:off x="7208838" y="2349160"/>
            <a:ext cx="1716088" cy="45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eaLnBrk="1" fontAlgn="base" hangingPunct="1">
              <a:spcBef>
                <a:spcPct val="0"/>
              </a:spcBef>
              <a:spcAft>
                <a:spcPct val="0"/>
              </a:spcAft>
            </a:pPr>
            <a:r>
              <a:rPr lang="zh-CN" altLang="en-US" sz="2400" dirty="0">
                <a:solidFill>
                  <a:srgbClr val="0000FF"/>
                </a:solidFill>
                <a:latin typeface="华文细黑" panose="02010600040101010101" pitchFamily="2" charset="-122"/>
                <a:ea typeface="华文细黑" panose="02010600040101010101" pitchFamily="2" charset="-122"/>
              </a:rPr>
              <a:t>结构化语言</a:t>
            </a:r>
          </a:p>
        </p:txBody>
      </p:sp>
    </p:spTree>
    <p:extLst>
      <p:ext uri="{BB962C8B-B14F-4D97-AF65-F5344CB8AC3E}">
        <p14:creationId xmlns:p14="http://schemas.microsoft.com/office/powerpoint/2010/main" val="293941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 calcmode="lin" valueType="num">
                                      <p:cBhvr additive="base">
                                        <p:cTn id="7" dur="500" fill="hold"/>
                                        <p:tgtEl>
                                          <p:spTgt spid="111"/>
                                        </p:tgtEl>
                                        <p:attrNameLst>
                                          <p:attrName>ppt_x</p:attrName>
                                        </p:attrNameLst>
                                      </p:cBhvr>
                                      <p:tavLst>
                                        <p:tav tm="0">
                                          <p:val>
                                            <p:strVal val="#ppt_x"/>
                                          </p:val>
                                        </p:tav>
                                        <p:tav tm="100000">
                                          <p:val>
                                            <p:strVal val="#ppt_x"/>
                                          </p:val>
                                        </p:tav>
                                      </p:tavLst>
                                    </p:anim>
                                    <p:anim calcmode="lin" valueType="num">
                                      <p:cBhvr additive="base">
                                        <p:cTn id="8" dur="500" fill="hold"/>
                                        <p:tgtEl>
                                          <p:spTgt spid="1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1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33"/>
                                        </p:tgtEl>
                                        <p:attrNameLst>
                                          <p:attrName>style.visibility</p:attrName>
                                        </p:attrNameLst>
                                      </p:cBhvr>
                                      <p:to>
                                        <p:strVal val="visible"/>
                                      </p:to>
                                    </p:set>
                                    <p:anim calcmode="lin" valueType="num">
                                      <p:cBhvr additive="base">
                                        <p:cTn id="16" dur="500" fill="hold"/>
                                        <p:tgtEl>
                                          <p:spTgt spid="133"/>
                                        </p:tgtEl>
                                        <p:attrNameLst>
                                          <p:attrName>ppt_x</p:attrName>
                                        </p:attrNameLst>
                                      </p:cBhvr>
                                      <p:tavLst>
                                        <p:tav tm="0">
                                          <p:val>
                                            <p:strVal val="#ppt_x"/>
                                          </p:val>
                                        </p:tav>
                                        <p:tav tm="100000">
                                          <p:val>
                                            <p:strVal val="#ppt_x"/>
                                          </p:val>
                                        </p:tav>
                                      </p:tavLst>
                                    </p:anim>
                                    <p:anim calcmode="lin" valueType="num">
                                      <p:cBhvr additive="base">
                                        <p:cTn id="17"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2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38"/>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1" nodeType="after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8" grpId="1"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5.5.1 </a:t>
            </a:r>
            <a:r>
              <a:rPr lang="zh-CN" altLang="en-US" dirty="0"/>
              <a:t>概念</a:t>
            </a:r>
          </a:p>
        </p:txBody>
      </p:sp>
      <p:sp>
        <p:nvSpPr>
          <p:cNvPr id="3" name="内容占位符 2"/>
          <p:cNvSpPr>
            <a:spLocks noGrp="1"/>
          </p:cNvSpPr>
          <p:nvPr>
            <p:ph idx="1"/>
          </p:nvPr>
        </p:nvSpPr>
        <p:spPr/>
        <p:txBody>
          <a:bodyPr/>
          <a:lstStyle/>
          <a:p>
            <a:r>
              <a:rPr lang="zh-CN" altLang="en-US" dirty="0"/>
              <a:t>面向数据流的设计方法把信息流映射成软件结构。</a:t>
            </a:r>
            <a:endParaRPr lang="en-US" altLang="zh-CN" dirty="0"/>
          </a:p>
          <a:p>
            <a:endParaRPr lang="en-US" altLang="zh-CN" dirty="0"/>
          </a:p>
          <a:p>
            <a:endParaRPr lang="en-US" altLang="zh-CN" dirty="0"/>
          </a:p>
          <a:p>
            <a:r>
              <a:rPr lang="zh-CN" altLang="en-US" dirty="0"/>
              <a:t>信息流的类型决定了映射的方法。信息流有下述两种类型。</a:t>
            </a:r>
          </a:p>
          <a:p>
            <a:pPr lvl="1"/>
            <a:r>
              <a:rPr lang="zh-CN" altLang="en-US" dirty="0"/>
              <a:t>（</a:t>
            </a:r>
            <a:r>
              <a:rPr lang="en-US" altLang="zh-CN" dirty="0"/>
              <a:t>1</a:t>
            </a:r>
            <a:r>
              <a:rPr lang="zh-CN" altLang="en-US" dirty="0"/>
              <a:t>）变换流</a:t>
            </a:r>
          </a:p>
          <a:p>
            <a:pPr lvl="1"/>
            <a:r>
              <a:rPr lang="zh-CN" altLang="en-US" dirty="0"/>
              <a:t>（</a:t>
            </a:r>
            <a:r>
              <a:rPr lang="en-US" altLang="zh-CN" dirty="0"/>
              <a:t>2</a:t>
            </a:r>
            <a:r>
              <a:rPr lang="zh-CN" altLang="en-US" dirty="0"/>
              <a:t>）事务流</a:t>
            </a:r>
          </a:p>
          <a:p>
            <a:endParaRPr lang="zh-CN" altLang="en-US" dirty="0"/>
          </a:p>
        </p:txBody>
      </p:sp>
      <p:sp>
        <p:nvSpPr>
          <p:cNvPr id="10" name="AutoShape 4"/>
          <p:cNvSpPr>
            <a:spLocks noChangeArrowheads="1"/>
          </p:cNvSpPr>
          <p:nvPr/>
        </p:nvSpPr>
        <p:spPr bwMode="auto">
          <a:xfrm>
            <a:off x="1622425" y="2484438"/>
            <a:ext cx="1657350" cy="1008062"/>
          </a:xfrm>
          <a:prstGeom prst="flowChartDocument">
            <a:avLst/>
          </a:prstGeom>
          <a:solidFill>
            <a:srgbClr val="FFFF99"/>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1" name="AutoShape 5"/>
          <p:cNvSpPr>
            <a:spLocks noChangeArrowheads="1"/>
          </p:cNvSpPr>
          <p:nvPr/>
        </p:nvSpPr>
        <p:spPr bwMode="auto">
          <a:xfrm>
            <a:off x="6015038" y="2484438"/>
            <a:ext cx="1657350" cy="1008062"/>
          </a:xfrm>
          <a:prstGeom prst="flowChartDocument">
            <a:avLst/>
          </a:prstGeom>
          <a:solidFill>
            <a:srgbClr val="CCFFFF"/>
          </a:solidFill>
          <a:ln w="9525">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20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cxnSp>
        <p:nvCxnSpPr>
          <p:cNvPr id="12" name="AutoShape 6"/>
          <p:cNvCxnSpPr>
            <a:cxnSpLocks noChangeShapeType="1"/>
            <a:stCxn id="10" idx="3"/>
            <a:endCxn id="11" idx="1"/>
          </p:cNvCxnSpPr>
          <p:nvPr/>
        </p:nvCxnSpPr>
        <p:spPr bwMode="auto">
          <a:xfrm>
            <a:off x="3279775" y="2989263"/>
            <a:ext cx="2735263"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3" name="Text Box 7"/>
          <p:cNvSpPr txBox="1">
            <a:spLocks noChangeArrowheads="1"/>
          </p:cNvSpPr>
          <p:nvPr/>
        </p:nvSpPr>
        <p:spPr bwMode="auto">
          <a:xfrm>
            <a:off x="3422650" y="2486025"/>
            <a:ext cx="3097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eaLnBrk="1" fontAlgn="base" hangingPunct="1">
              <a:spcBef>
                <a:spcPct val="0"/>
              </a:spcBef>
              <a:spcAft>
                <a:spcPct val="0"/>
              </a:spcAft>
            </a:pPr>
            <a:r>
              <a:rPr lang="zh-CN" altLang="en-US" sz="2400" b="0">
                <a:solidFill>
                  <a:srgbClr val="0000FF"/>
                </a:solidFill>
                <a:latin typeface="华文细黑" panose="02010600040101010101" pitchFamily="2" charset="-122"/>
                <a:ea typeface="华文细黑" panose="02010600040101010101" pitchFamily="2" charset="-122"/>
              </a:rPr>
              <a:t>结构化设计</a:t>
            </a:r>
            <a:r>
              <a:rPr lang="en-US" altLang="zh-CN" sz="2400" b="0">
                <a:solidFill>
                  <a:srgbClr val="0000FF"/>
                </a:solidFill>
                <a:latin typeface="华文细黑" panose="02010600040101010101" pitchFamily="2" charset="-122"/>
                <a:ea typeface="华文细黑" panose="02010600040101010101" pitchFamily="2" charset="-122"/>
              </a:rPr>
              <a:t>(SD)</a:t>
            </a:r>
          </a:p>
        </p:txBody>
      </p:sp>
      <p:sp>
        <p:nvSpPr>
          <p:cNvPr id="14" name="Rectangle 8"/>
          <p:cNvSpPr>
            <a:spLocks noChangeArrowheads="1"/>
          </p:cNvSpPr>
          <p:nvPr/>
        </p:nvSpPr>
        <p:spPr bwMode="auto">
          <a:xfrm>
            <a:off x="1117600" y="2484438"/>
            <a:ext cx="25638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400" b="0" dirty="0">
                <a:solidFill>
                  <a:srgbClr val="000000"/>
                </a:solidFill>
                <a:latin typeface="华文细黑" panose="02010600040101010101" pitchFamily="2" charset="-122"/>
                <a:ea typeface="华文细黑" panose="02010600040101010101" pitchFamily="2" charset="-122"/>
              </a:rPr>
              <a:t>需求模型</a:t>
            </a:r>
          </a:p>
          <a:p>
            <a:pPr algn="ctr" eaLnBrk="1" fontAlgn="base" hangingPunct="1">
              <a:spcBef>
                <a:spcPct val="0"/>
              </a:spcBef>
              <a:spcAft>
                <a:spcPct val="0"/>
              </a:spcAft>
            </a:pPr>
            <a:r>
              <a:rPr lang="en-US" altLang="zh-CN" sz="2400" b="0" dirty="0">
                <a:solidFill>
                  <a:srgbClr val="000000"/>
                </a:solidFill>
                <a:latin typeface="华文细黑" panose="02010600040101010101" pitchFamily="2" charset="-122"/>
                <a:ea typeface="华文细黑" panose="02010600040101010101" pitchFamily="2" charset="-122"/>
              </a:rPr>
              <a:t>DFD+DD</a:t>
            </a:r>
          </a:p>
        </p:txBody>
      </p:sp>
      <p:sp>
        <p:nvSpPr>
          <p:cNvPr id="15" name="Rectangle 9"/>
          <p:cNvSpPr>
            <a:spLocks noChangeArrowheads="1"/>
          </p:cNvSpPr>
          <p:nvPr/>
        </p:nvSpPr>
        <p:spPr bwMode="auto">
          <a:xfrm>
            <a:off x="5583238" y="2484438"/>
            <a:ext cx="25193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zh-CN" altLang="en-US" sz="2400" b="0">
                <a:solidFill>
                  <a:srgbClr val="000000"/>
                </a:solidFill>
                <a:latin typeface="华文细黑" panose="02010600040101010101" pitchFamily="2" charset="-122"/>
                <a:ea typeface="华文细黑" panose="02010600040101010101" pitchFamily="2" charset="-122"/>
              </a:rPr>
              <a:t>设计模型</a:t>
            </a:r>
          </a:p>
          <a:p>
            <a:pPr algn="ctr" eaLnBrk="1" fontAlgn="base" hangingPunct="1">
              <a:spcBef>
                <a:spcPct val="0"/>
              </a:spcBef>
              <a:spcAft>
                <a:spcPct val="0"/>
              </a:spcAft>
            </a:pPr>
            <a:r>
              <a:rPr lang="en-US" altLang="zh-CN" sz="2400" b="0">
                <a:solidFill>
                  <a:srgbClr val="000000"/>
                </a:solidFill>
                <a:latin typeface="华文细黑" panose="02010600040101010101" pitchFamily="2" charset="-122"/>
                <a:ea typeface="华文细黑" panose="02010600040101010101" pitchFamily="2" charset="-122"/>
              </a:rPr>
              <a:t>SC+FC</a:t>
            </a:r>
          </a:p>
        </p:txBody>
      </p:sp>
    </p:spTree>
    <p:extLst>
      <p:ext uri="{BB962C8B-B14F-4D97-AF65-F5344CB8AC3E}">
        <p14:creationId xmlns:p14="http://schemas.microsoft.com/office/powerpoint/2010/main" val="117029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linds(horizontal)">
                                      <p:cBhvr>
                                        <p:cTn id="16" dur="500"/>
                                        <p:tgtEl>
                                          <p:spTgt spid="1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linds(horizontal)">
                                      <p:cBhvr>
                                        <p:cTn id="19" dur="500"/>
                                        <p:tgtEl>
                                          <p:spTgt spid="1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7" dur="500"/>
                                        <p:tgtEl>
                                          <p:spTgt spid="3">
                                            <p:txEl>
                                              <p:pRg st="3" end="3"/>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0" dur="500"/>
                                        <p:tgtEl>
                                          <p:spTgt spid="3">
                                            <p:txEl>
                                              <p:pRg st="4" end="4"/>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p:bldP spid="14" grpId="0"/>
      <p:bldP spid="1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变换流</a:t>
            </a:r>
          </a:p>
        </p:txBody>
      </p:sp>
      <p:sp>
        <p:nvSpPr>
          <p:cNvPr id="3" name="内容占位符 2"/>
          <p:cNvSpPr>
            <a:spLocks noGrp="1"/>
          </p:cNvSpPr>
          <p:nvPr>
            <p:ph idx="1"/>
          </p:nvPr>
        </p:nvSpPr>
        <p:spPr>
          <a:xfrm>
            <a:off x="684213" y="1527175"/>
            <a:ext cx="3735387" cy="4321175"/>
          </a:xfrm>
        </p:spPr>
        <p:txBody>
          <a:bodyPr/>
          <a:lstStyle/>
          <a:p>
            <a:r>
              <a:rPr lang="zh-CN" altLang="en-US" sz="2400" dirty="0"/>
              <a:t>信息</a:t>
            </a:r>
            <a:r>
              <a:rPr lang="zh-CN" altLang="en-US" sz="2400" dirty="0">
                <a:solidFill>
                  <a:srgbClr val="0000FF"/>
                </a:solidFill>
              </a:rPr>
              <a:t>沿输入通路进入系统</a:t>
            </a:r>
            <a:r>
              <a:rPr lang="zh-CN" altLang="en-US" sz="2400" dirty="0"/>
              <a:t>，由外部形式变换成内部形式，</a:t>
            </a:r>
            <a:r>
              <a:rPr lang="zh-CN" altLang="en-US" sz="2400" dirty="0">
                <a:solidFill>
                  <a:srgbClr val="0000FF"/>
                </a:solidFill>
              </a:rPr>
              <a:t>进入系统的信息通过变换中心</a:t>
            </a:r>
            <a:r>
              <a:rPr lang="zh-CN" altLang="en-US" sz="2400" dirty="0"/>
              <a:t>，经加工处理以后</a:t>
            </a:r>
            <a:r>
              <a:rPr lang="zh-CN" altLang="en-US" sz="2400" dirty="0">
                <a:solidFill>
                  <a:srgbClr val="0000FF"/>
                </a:solidFill>
              </a:rPr>
              <a:t>再沿输出通路变换成外部形式</a:t>
            </a:r>
            <a:r>
              <a:rPr lang="zh-CN" altLang="en-US" sz="2400" dirty="0"/>
              <a:t>离开软件系统。</a:t>
            </a:r>
          </a:p>
          <a:p>
            <a:r>
              <a:rPr lang="zh-CN" altLang="en-US" sz="2400" dirty="0"/>
              <a:t>当数据流图具有这些特征时，这种信息流就叫作变换流。</a:t>
            </a:r>
          </a:p>
          <a:p>
            <a:endParaRPr lang="zh-CN" altLang="en-US" sz="2400" dirty="0"/>
          </a:p>
        </p:txBody>
      </p:sp>
      <p:pic>
        <p:nvPicPr>
          <p:cNvPr id="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30700" y="1870075"/>
            <a:ext cx="4391026"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627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事务流</a:t>
            </a:r>
          </a:p>
        </p:txBody>
      </p:sp>
      <p:sp>
        <p:nvSpPr>
          <p:cNvPr id="3" name="内容占位符 2"/>
          <p:cNvSpPr>
            <a:spLocks noGrp="1"/>
          </p:cNvSpPr>
          <p:nvPr>
            <p:ph idx="1"/>
          </p:nvPr>
        </p:nvSpPr>
        <p:spPr>
          <a:xfrm>
            <a:off x="684213" y="1835150"/>
            <a:ext cx="3874293" cy="3898900"/>
          </a:xfrm>
        </p:spPr>
        <p:txBody>
          <a:bodyPr/>
          <a:lstStyle/>
          <a:p>
            <a:r>
              <a:rPr lang="zh-CN" altLang="en-US" dirty="0"/>
              <a:t>数据沿输入通路到达一个</a:t>
            </a:r>
            <a:r>
              <a:rPr lang="zh-CN" altLang="en-US" dirty="0">
                <a:solidFill>
                  <a:srgbClr val="0000FF"/>
                </a:solidFill>
              </a:rPr>
              <a:t>处理</a:t>
            </a:r>
            <a:r>
              <a:rPr lang="en-US" altLang="zh-CN" dirty="0">
                <a:solidFill>
                  <a:srgbClr val="0000FF"/>
                </a:solidFill>
              </a:rPr>
              <a:t>T</a:t>
            </a:r>
            <a:r>
              <a:rPr lang="zh-CN" altLang="en-US" dirty="0"/>
              <a:t>，这个处理</a:t>
            </a:r>
            <a:r>
              <a:rPr lang="zh-CN" altLang="en-US" dirty="0">
                <a:solidFill>
                  <a:srgbClr val="0000FF"/>
                </a:solidFill>
              </a:rPr>
              <a:t>根据输入数据的类型在若干个动作序列中选出一个来执行</a:t>
            </a:r>
            <a:r>
              <a:rPr lang="zh-CN" altLang="en-US" dirty="0" smtClean="0"/>
              <a:t>。</a:t>
            </a:r>
            <a:endParaRPr lang="en-US" altLang="zh-CN" dirty="0" smtClean="0"/>
          </a:p>
          <a:p>
            <a:r>
              <a:rPr lang="zh-CN" altLang="en-US" dirty="0" smtClean="0"/>
              <a:t>这</a:t>
            </a:r>
            <a:r>
              <a:rPr lang="zh-CN" altLang="en-US" dirty="0"/>
              <a:t>类数据流应该划为一类特殊的数据流，称为事务流。</a:t>
            </a:r>
          </a:p>
          <a:p>
            <a:endParaRPr lang="zh-CN" altLang="en-US" dirty="0"/>
          </a:p>
        </p:txBody>
      </p:sp>
      <p:pic>
        <p:nvPicPr>
          <p:cNvPr id="4"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58506" y="2016125"/>
            <a:ext cx="4096136" cy="35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99826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事务流</a:t>
            </a:r>
          </a:p>
        </p:txBody>
      </p:sp>
      <p:sp>
        <p:nvSpPr>
          <p:cNvPr id="3" name="内容占位符 2"/>
          <p:cNvSpPr>
            <a:spLocks noGrp="1"/>
          </p:cNvSpPr>
          <p:nvPr>
            <p:ph idx="1"/>
          </p:nvPr>
        </p:nvSpPr>
        <p:spPr>
          <a:xfrm>
            <a:off x="4145706" y="1720850"/>
            <a:ext cx="4734770" cy="3898900"/>
          </a:xfrm>
        </p:spPr>
        <p:txBody>
          <a:bodyPr/>
          <a:lstStyle/>
          <a:p>
            <a:r>
              <a:rPr lang="zh-CN" altLang="en-US" dirty="0"/>
              <a:t>图中的处理</a:t>
            </a:r>
            <a:r>
              <a:rPr lang="en-US" altLang="zh-CN" dirty="0"/>
              <a:t>T</a:t>
            </a:r>
            <a:r>
              <a:rPr lang="zh-CN" altLang="en-US" dirty="0"/>
              <a:t>称为事务中心，它完成下述任务。</a:t>
            </a:r>
          </a:p>
          <a:p>
            <a:pPr lvl="1"/>
            <a:r>
              <a:rPr lang="zh-CN" altLang="en-US" dirty="0"/>
              <a:t>（</a:t>
            </a:r>
            <a:r>
              <a:rPr lang="en-US" altLang="zh-CN" dirty="0"/>
              <a:t>1</a:t>
            </a:r>
            <a:r>
              <a:rPr lang="zh-CN" altLang="en-US" dirty="0"/>
              <a:t>）接收输入数据</a:t>
            </a:r>
            <a:r>
              <a:rPr lang="en-US" altLang="zh-CN" dirty="0"/>
              <a:t>(</a:t>
            </a:r>
            <a:r>
              <a:rPr lang="zh-CN" altLang="en-US" dirty="0"/>
              <a:t>输入数据又称为事务</a:t>
            </a:r>
            <a:r>
              <a:rPr lang="en-US" altLang="zh-CN" dirty="0"/>
              <a:t>)</a:t>
            </a:r>
            <a:r>
              <a:rPr lang="zh-CN" altLang="en-US" dirty="0"/>
              <a:t>。</a:t>
            </a:r>
          </a:p>
          <a:p>
            <a:pPr lvl="1"/>
            <a:r>
              <a:rPr lang="zh-CN" altLang="en-US" dirty="0"/>
              <a:t>（</a:t>
            </a:r>
            <a:r>
              <a:rPr lang="en-US" altLang="zh-CN" dirty="0"/>
              <a:t>2</a:t>
            </a:r>
            <a:r>
              <a:rPr lang="zh-CN" altLang="en-US" dirty="0"/>
              <a:t>）分析每个事务以确定它的类型。</a:t>
            </a:r>
          </a:p>
          <a:p>
            <a:pPr lvl="1"/>
            <a:r>
              <a:rPr lang="zh-CN" altLang="en-US" dirty="0"/>
              <a:t>（</a:t>
            </a:r>
            <a:r>
              <a:rPr lang="en-US" altLang="zh-CN" dirty="0"/>
              <a:t>3</a:t>
            </a:r>
            <a:r>
              <a:rPr lang="zh-CN" altLang="en-US" dirty="0"/>
              <a:t>）根据事务类型选取一条活动通路。</a:t>
            </a:r>
          </a:p>
          <a:p>
            <a:endParaRPr lang="zh-CN" altLang="en-US" dirty="0"/>
          </a:p>
        </p:txBody>
      </p:sp>
      <p:pic>
        <p:nvPicPr>
          <p:cNvPr id="4"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4206" y="1901825"/>
            <a:ext cx="3511499"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41164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设计过程</a:t>
            </a:r>
          </a:p>
        </p:txBody>
      </p:sp>
      <p:sp>
        <p:nvSpPr>
          <p:cNvPr id="4" name="AutoShape 164"/>
          <p:cNvSpPr>
            <a:spLocks noChangeArrowheads="1"/>
          </p:cNvSpPr>
          <p:nvPr/>
        </p:nvSpPr>
        <p:spPr bwMode="auto">
          <a:xfrm>
            <a:off x="3911600" y="1196976"/>
            <a:ext cx="1152525" cy="360362"/>
          </a:xfrm>
          <a:prstGeom prst="flowChartAlternateProcess">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5" name="Rectangle 165"/>
          <p:cNvSpPr>
            <a:spLocks noChangeArrowheads="1"/>
          </p:cNvSpPr>
          <p:nvPr/>
        </p:nvSpPr>
        <p:spPr bwMode="auto">
          <a:xfrm>
            <a:off x="3408363" y="1844676"/>
            <a:ext cx="2089150" cy="431800"/>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6" name="AutoShape 166"/>
          <p:cNvSpPr>
            <a:spLocks noChangeArrowheads="1"/>
          </p:cNvSpPr>
          <p:nvPr/>
        </p:nvSpPr>
        <p:spPr bwMode="auto">
          <a:xfrm>
            <a:off x="3479800" y="2492376"/>
            <a:ext cx="1944688" cy="431800"/>
          </a:xfrm>
          <a:prstGeom prst="flowChartDecision">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7" name="Line 167"/>
          <p:cNvSpPr>
            <a:spLocks noChangeShapeType="1"/>
          </p:cNvSpPr>
          <p:nvPr/>
        </p:nvSpPr>
        <p:spPr bwMode="auto">
          <a:xfrm>
            <a:off x="2976563" y="2708276"/>
            <a:ext cx="50323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8" name="Line 168"/>
          <p:cNvSpPr>
            <a:spLocks noChangeShapeType="1"/>
          </p:cNvSpPr>
          <p:nvPr/>
        </p:nvSpPr>
        <p:spPr bwMode="auto">
          <a:xfrm>
            <a:off x="5353050" y="2708276"/>
            <a:ext cx="50323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9" name="Line 169"/>
          <p:cNvSpPr>
            <a:spLocks noChangeShapeType="1"/>
          </p:cNvSpPr>
          <p:nvPr/>
        </p:nvSpPr>
        <p:spPr bwMode="auto">
          <a:xfrm>
            <a:off x="5875338" y="2708276"/>
            <a:ext cx="0" cy="28892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0" name="Line 170"/>
          <p:cNvSpPr>
            <a:spLocks noChangeShapeType="1"/>
          </p:cNvSpPr>
          <p:nvPr/>
        </p:nvSpPr>
        <p:spPr bwMode="auto">
          <a:xfrm>
            <a:off x="2976563" y="2708276"/>
            <a:ext cx="0" cy="28892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1" name="Rectangle 171"/>
          <p:cNvSpPr>
            <a:spLocks noChangeArrowheads="1"/>
          </p:cNvSpPr>
          <p:nvPr/>
        </p:nvSpPr>
        <p:spPr bwMode="auto">
          <a:xfrm>
            <a:off x="671513" y="2997201"/>
            <a:ext cx="3529012" cy="431800"/>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2" name="Rectangle 172"/>
          <p:cNvSpPr>
            <a:spLocks noChangeArrowheads="1"/>
          </p:cNvSpPr>
          <p:nvPr/>
        </p:nvSpPr>
        <p:spPr bwMode="auto">
          <a:xfrm>
            <a:off x="4344988" y="2997201"/>
            <a:ext cx="3527425" cy="431800"/>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3" name="Rectangle 173"/>
          <p:cNvSpPr>
            <a:spLocks noChangeArrowheads="1"/>
          </p:cNvSpPr>
          <p:nvPr/>
        </p:nvSpPr>
        <p:spPr bwMode="auto">
          <a:xfrm>
            <a:off x="1319213" y="3716338"/>
            <a:ext cx="2520950" cy="431800"/>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4" name="Rectangle 174"/>
          <p:cNvSpPr>
            <a:spLocks noChangeArrowheads="1"/>
          </p:cNvSpPr>
          <p:nvPr/>
        </p:nvSpPr>
        <p:spPr bwMode="auto">
          <a:xfrm>
            <a:off x="4848225" y="3716338"/>
            <a:ext cx="2592388" cy="431800"/>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5" name="Line 175"/>
          <p:cNvSpPr>
            <a:spLocks noChangeShapeType="1"/>
          </p:cNvSpPr>
          <p:nvPr/>
        </p:nvSpPr>
        <p:spPr bwMode="auto">
          <a:xfrm flipV="1">
            <a:off x="2903538" y="4344988"/>
            <a:ext cx="3060700"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6" name="Line 176"/>
          <p:cNvSpPr>
            <a:spLocks noChangeShapeType="1"/>
          </p:cNvSpPr>
          <p:nvPr/>
        </p:nvSpPr>
        <p:spPr bwMode="auto">
          <a:xfrm>
            <a:off x="2903538" y="4149726"/>
            <a:ext cx="0" cy="220663"/>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7" name="Line 177"/>
          <p:cNvSpPr>
            <a:spLocks noChangeShapeType="1"/>
          </p:cNvSpPr>
          <p:nvPr/>
        </p:nvSpPr>
        <p:spPr bwMode="auto">
          <a:xfrm>
            <a:off x="5927725" y="4149727"/>
            <a:ext cx="0" cy="214312"/>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8" name="Rectangle 178"/>
          <p:cNvSpPr>
            <a:spLocks noChangeArrowheads="1"/>
          </p:cNvSpPr>
          <p:nvPr/>
        </p:nvSpPr>
        <p:spPr bwMode="auto">
          <a:xfrm>
            <a:off x="3192463" y="4488822"/>
            <a:ext cx="2592387" cy="356859"/>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19" name="AutoShape 179"/>
          <p:cNvSpPr>
            <a:spLocks noChangeArrowheads="1"/>
          </p:cNvSpPr>
          <p:nvPr/>
        </p:nvSpPr>
        <p:spPr bwMode="auto">
          <a:xfrm>
            <a:off x="3454083" y="5659438"/>
            <a:ext cx="1944687" cy="431800"/>
          </a:xfrm>
          <a:prstGeom prst="flowChartDecision">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0" name="Line 180"/>
          <p:cNvSpPr>
            <a:spLocks noChangeShapeType="1"/>
          </p:cNvSpPr>
          <p:nvPr/>
        </p:nvSpPr>
        <p:spPr bwMode="auto">
          <a:xfrm>
            <a:off x="4416425" y="4344989"/>
            <a:ext cx="0" cy="150812"/>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1" name="Line 181"/>
          <p:cNvSpPr>
            <a:spLocks noChangeShapeType="1"/>
          </p:cNvSpPr>
          <p:nvPr/>
        </p:nvSpPr>
        <p:spPr bwMode="auto">
          <a:xfrm>
            <a:off x="4416425" y="4845682"/>
            <a:ext cx="0" cy="201612"/>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2" name="Rectangle 182"/>
          <p:cNvSpPr>
            <a:spLocks noChangeArrowheads="1"/>
          </p:cNvSpPr>
          <p:nvPr/>
        </p:nvSpPr>
        <p:spPr bwMode="auto">
          <a:xfrm>
            <a:off x="3336925" y="5058354"/>
            <a:ext cx="2232025" cy="392545"/>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3" name="Line 183"/>
          <p:cNvSpPr>
            <a:spLocks noChangeShapeType="1"/>
          </p:cNvSpPr>
          <p:nvPr/>
        </p:nvSpPr>
        <p:spPr bwMode="auto">
          <a:xfrm>
            <a:off x="4432300" y="5445127"/>
            <a:ext cx="0" cy="208668"/>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4" name="Line 184"/>
          <p:cNvSpPr>
            <a:spLocks noChangeShapeType="1"/>
          </p:cNvSpPr>
          <p:nvPr/>
        </p:nvSpPr>
        <p:spPr bwMode="auto">
          <a:xfrm>
            <a:off x="4416425" y="2276476"/>
            <a:ext cx="0" cy="28892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5" name="Line 185"/>
          <p:cNvSpPr>
            <a:spLocks noChangeShapeType="1"/>
          </p:cNvSpPr>
          <p:nvPr/>
        </p:nvSpPr>
        <p:spPr bwMode="auto">
          <a:xfrm>
            <a:off x="4416425" y="1557338"/>
            <a:ext cx="0" cy="28892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6" name="Line 186"/>
          <p:cNvSpPr>
            <a:spLocks noChangeShapeType="1"/>
          </p:cNvSpPr>
          <p:nvPr/>
        </p:nvSpPr>
        <p:spPr bwMode="auto">
          <a:xfrm flipV="1">
            <a:off x="5424488" y="5864544"/>
            <a:ext cx="2627313" cy="317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7" name="Line 187"/>
          <p:cNvSpPr>
            <a:spLocks noChangeShapeType="1"/>
          </p:cNvSpPr>
          <p:nvPr/>
        </p:nvSpPr>
        <p:spPr bwMode="auto">
          <a:xfrm flipV="1">
            <a:off x="4416425" y="1676401"/>
            <a:ext cx="3663950" cy="23812"/>
          </a:xfrm>
          <a:prstGeom prst="line">
            <a:avLst/>
          </a:prstGeom>
          <a:noFill/>
          <a:ln w="19050">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8" name="Line 188"/>
          <p:cNvSpPr>
            <a:spLocks noChangeShapeType="1"/>
          </p:cNvSpPr>
          <p:nvPr/>
        </p:nvSpPr>
        <p:spPr bwMode="auto">
          <a:xfrm>
            <a:off x="8051801" y="1658938"/>
            <a:ext cx="20637" cy="418814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29" name="Rectangle 189"/>
          <p:cNvSpPr>
            <a:spLocks noChangeArrowheads="1"/>
          </p:cNvSpPr>
          <p:nvPr/>
        </p:nvSpPr>
        <p:spPr bwMode="auto">
          <a:xfrm>
            <a:off x="2544763" y="1844676"/>
            <a:ext cx="3889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精化</a:t>
            </a:r>
            <a:r>
              <a:rPr kumimoji="0" lang="en-US" altLang="zh-CN" sz="20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DFD</a:t>
            </a:r>
          </a:p>
        </p:txBody>
      </p:sp>
      <p:sp>
        <p:nvSpPr>
          <p:cNvPr id="30" name="Rectangle 190"/>
          <p:cNvSpPr>
            <a:spLocks noChangeArrowheads="1"/>
          </p:cNvSpPr>
          <p:nvPr/>
        </p:nvSpPr>
        <p:spPr bwMode="auto">
          <a:xfrm>
            <a:off x="3263900" y="2492376"/>
            <a:ext cx="2484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DFD</a:t>
            </a:r>
            <a:r>
              <a:rPr kumimoji="0" lang="zh-CN" altLang="en-US" sz="20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类型</a:t>
            </a:r>
            <a:r>
              <a:rPr kumimoji="0" lang="en-US" altLang="zh-CN" sz="20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a:t>
            </a:r>
          </a:p>
        </p:txBody>
      </p:sp>
      <p:sp>
        <p:nvSpPr>
          <p:cNvPr id="31" name="Rectangle 192"/>
          <p:cNvSpPr>
            <a:spLocks noChangeArrowheads="1"/>
          </p:cNvSpPr>
          <p:nvPr/>
        </p:nvSpPr>
        <p:spPr bwMode="auto">
          <a:xfrm>
            <a:off x="3716338" y="3044826"/>
            <a:ext cx="48593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区分变换中心</a:t>
            </a:r>
            <a:r>
              <a:rPr kumimoji="0" lang="en-US" altLang="zh-CN" sz="18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a:t>
            </a:r>
            <a:r>
              <a:rPr kumimoji="0" lang="zh-CN" altLang="en-US" sz="18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传入和传出路径</a:t>
            </a:r>
          </a:p>
        </p:txBody>
      </p:sp>
      <p:sp>
        <p:nvSpPr>
          <p:cNvPr id="32" name="Rectangle 193"/>
          <p:cNvSpPr>
            <a:spLocks noChangeArrowheads="1"/>
          </p:cNvSpPr>
          <p:nvPr/>
        </p:nvSpPr>
        <p:spPr bwMode="auto">
          <a:xfrm>
            <a:off x="815975" y="3716338"/>
            <a:ext cx="3600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映射成事务结构</a:t>
            </a:r>
          </a:p>
        </p:txBody>
      </p:sp>
      <p:sp>
        <p:nvSpPr>
          <p:cNvPr id="33" name="Rectangle 194"/>
          <p:cNvSpPr>
            <a:spLocks noChangeArrowheads="1"/>
          </p:cNvSpPr>
          <p:nvPr/>
        </p:nvSpPr>
        <p:spPr bwMode="auto">
          <a:xfrm>
            <a:off x="4344988" y="3716338"/>
            <a:ext cx="3600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映射成变换结构</a:t>
            </a:r>
          </a:p>
        </p:txBody>
      </p:sp>
      <p:sp>
        <p:nvSpPr>
          <p:cNvPr id="34" name="Rectangle 195"/>
          <p:cNvSpPr>
            <a:spLocks noChangeArrowheads="1"/>
          </p:cNvSpPr>
          <p:nvPr/>
        </p:nvSpPr>
        <p:spPr bwMode="auto">
          <a:xfrm>
            <a:off x="3263899" y="4468328"/>
            <a:ext cx="24844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精化软件结构</a:t>
            </a:r>
          </a:p>
        </p:txBody>
      </p:sp>
      <p:sp>
        <p:nvSpPr>
          <p:cNvPr id="35" name="Rectangle 196"/>
          <p:cNvSpPr>
            <a:spLocks noChangeArrowheads="1"/>
          </p:cNvSpPr>
          <p:nvPr/>
        </p:nvSpPr>
        <p:spPr bwMode="auto">
          <a:xfrm>
            <a:off x="3459163" y="5081519"/>
            <a:ext cx="1857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评审软件结构</a:t>
            </a:r>
          </a:p>
        </p:txBody>
      </p:sp>
      <p:sp>
        <p:nvSpPr>
          <p:cNvPr id="36" name="Rectangle 197"/>
          <p:cNvSpPr>
            <a:spLocks noChangeArrowheads="1"/>
          </p:cNvSpPr>
          <p:nvPr/>
        </p:nvSpPr>
        <p:spPr bwMode="auto">
          <a:xfrm>
            <a:off x="3929061" y="5660161"/>
            <a:ext cx="99060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合格</a:t>
            </a:r>
            <a:r>
              <a:rPr kumimoji="0" lang="en-US" altLang="zh-CN" sz="20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a:t>
            </a:r>
          </a:p>
        </p:txBody>
      </p:sp>
      <p:sp>
        <p:nvSpPr>
          <p:cNvPr id="37" name="Rectangle 198"/>
          <p:cNvSpPr>
            <a:spLocks noChangeArrowheads="1"/>
          </p:cNvSpPr>
          <p:nvPr/>
        </p:nvSpPr>
        <p:spPr bwMode="auto">
          <a:xfrm>
            <a:off x="5505132" y="5529894"/>
            <a:ext cx="647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N</a:t>
            </a:r>
          </a:p>
        </p:txBody>
      </p:sp>
      <p:sp>
        <p:nvSpPr>
          <p:cNvPr id="38" name="Line 199"/>
          <p:cNvSpPr>
            <a:spLocks noChangeShapeType="1"/>
          </p:cNvSpPr>
          <p:nvPr/>
        </p:nvSpPr>
        <p:spPr bwMode="auto">
          <a:xfrm flipH="1">
            <a:off x="2929572" y="5868036"/>
            <a:ext cx="503237"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39" name="Rectangle 200"/>
          <p:cNvSpPr>
            <a:spLocks noChangeArrowheads="1"/>
          </p:cNvSpPr>
          <p:nvPr/>
        </p:nvSpPr>
        <p:spPr bwMode="auto">
          <a:xfrm>
            <a:off x="2900364" y="5507674"/>
            <a:ext cx="647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Y</a:t>
            </a:r>
          </a:p>
        </p:txBody>
      </p:sp>
      <p:sp>
        <p:nvSpPr>
          <p:cNvPr id="40" name="Rectangle 201"/>
          <p:cNvSpPr>
            <a:spLocks noChangeArrowheads="1"/>
          </p:cNvSpPr>
          <p:nvPr/>
        </p:nvSpPr>
        <p:spPr bwMode="auto">
          <a:xfrm>
            <a:off x="1716242" y="5679211"/>
            <a:ext cx="1223963" cy="377825"/>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41" name="Rectangle 202"/>
          <p:cNvSpPr>
            <a:spLocks noChangeArrowheads="1"/>
          </p:cNvSpPr>
          <p:nvPr/>
        </p:nvSpPr>
        <p:spPr bwMode="auto">
          <a:xfrm>
            <a:off x="1897218" y="5660161"/>
            <a:ext cx="875029"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详设</a:t>
            </a:r>
          </a:p>
        </p:txBody>
      </p:sp>
      <p:sp>
        <p:nvSpPr>
          <p:cNvPr id="42" name="Rectangle 203"/>
          <p:cNvSpPr>
            <a:spLocks noChangeArrowheads="1"/>
          </p:cNvSpPr>
          <p:nvPr/>
        </p:nvSpPr>
        <p:spPr bwMode="auto">
          <a:xfrm>
            <a:off x="361315" y="5429251"/>
            <a:ext cx="13684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结</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束</a:t>
            </a:r>
          </a:p>
        </p:txBody>
      </p:sp>
      <p:sp>
        <p:nvSpPr>
          <p:cNvPr id="43" name="Rectangle 204"/>
          <p:cNvSpPr>
            <a:spLocks noChangeArrowheads="1"/>
          </p:cNvSpPr>
          <p:nvPr/>
        </p:nvSpPr>
        <p:spPr bwMode="auto">
          <a:xfrm>
            <a:off x="3408363" y="1125538"/>
            <a:ext cx="2232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开始</a:t>
            </a:r>
          </a:p>
        </p:txBody>
      </p:sp>
      <p:sp>
        <p:nvSpPr>
          <p:cNvPr id="44" name="Line 205"/>
          <p:cNvSpPr>
            <a:spLocks noChangeShapeType="1"/>
          </p:cNvSpPr>
          <p:nvPr/>
        </p:nvSpPr>
        <p:spPr bwMode="auto">
          <a:xfrm flipH="1">
            <a:off x="1319213" y="5848668"/>
            <a:ext cx="360362"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45" name="AutoShape 206"/>
          <p:cNvSpPr>
            <a:spLocks noChangeArrowheads="1"/>
          </p:cNvSpPr>
          <p:nvPr/>
        </p:nvSpPr>
        <p:spPr bwMode="auto">
          <a:xfrm>
            <a:off x="793115" y="5465128"/>
            <a:ext cx="541338" cy="722630"/>
          </a:xfrm>
          <a:prstGeom prst="flowChartAlternateProcess">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46" name="AutoShape 207"/>
          <p:cNvSpPr>
            <a:spLocks noChangeArrowheads="1"/>
          </p:cNvSpPr>
          <p:nvPr/>
        </p:nvSpPr>
        <p:spPr bwMode="auto">
          <a:xfrm>
            <a:off x="1031875" y="4652963"/>
            <a:ext cx="1419225" cy="720725"/>
          </a:xfrm>
          <a:prstGeom prst="cloudCallout">
            <a:avLst>
              <a:gd name="adj1" fmla="val 20468"/>
              <a:gd name="adj2" fmla="val -115199"/>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28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47" name="AutoShape 208"/>
          <p:cNvSpPr>
            <a:spLocks noChangeArrowheads="1"/>
          </p:cNvSpPr>
          <p:nvPr/>
        </p:nvSpPr>
        <p:spPr bwMode="auto">
          <a:xfrm>
            <a:off x="6288088" y="4652963"/>
            <a:ext cx="1419225" cy="720725"/>
          </a:xfrm>
          <a:prstGeom prst="cloudCallout">
            <a:avLst>
              <a:gd name="adj1" fmla="val -18458"/>
              <a:gd name="adj2" fmla="val -117843"/>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2800" b="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48" name="Rectangle 209"/>
          <p:cNvSpPr>
            <a:spLocks noChangeArrowheads="1"/>
          </p:cNvSpPr>
          <p:nvPr/>
        </p:nvSpPr>
        <p:spPr bwMode="auto">
          <a:xfrm>
            <a:off x="671513" y="4797426"/>
            <a:ext cx="2232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a:ln>
                  <a:noFill/>
                </a:ln>
                <a:solidFill>
                  <a:srgbClr val="000066"/>
                </a:solidFill>
                <a:effectLst/>
                <a:uLnTx/>
                <a:uFillTx/>
                <a:latin typeface="华文细黑" panose="02010600040101010101" pitchFamily="2" charset="-122"/>
                <a:ea typeface="华文细黑" panose="02010600040101010101" pitchFamily="2" charset="-122"/>
              </a:rPr>
              <a:t>事务分析</a:t>
            </a:r>
          </a:p>
        </p:txBody>
      </p:sp>
      <p:sp>
        <p:nvSpPr>
          <p:cNvPr id="49" name="Rectangle 210"/>
          <p:cNvSpPr>
            <a:spLocks noChangeArrowheads="1"/>
          </p:cNvSpPr>
          <p:nvPr/>
        </p:nvSpPr>
        <p:spPr bwMode="auto">
          <a:xfrm>
            <a:off x="5280025" y="4797426"/>
            <a:ext cx="3600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a:ln>
                  <a:noFill/>
                </a:ln>
                <a:solidFill>
                  <a:srgbClr val="000066"/>
                </a:solidFill>
                <a:effectLst/>
                <a:uLnTx/>
                <a:uFillTx/>
                <a:latin typeface="楷体" panose="02010609060101010101" pitchFamily="49" charset="-122"/>
                <a:ea typeface="楷体" panose="02010609060101010101" pitchFamily="49" charset="-122"/>
              </a:rPr>
              <a:t>变换分析</a:t>
            </a:r>
          </a:p>
        </p:txBody>
      </p:sp>
      <p:sp>
        <p:nvSpPr>
          <p:cNvPr id="50" name="Rectangle 211"/>
          <p:cNvSpPr>
            <a:spLocks noChangeArrowheads="1"/>
          </p:cNvSpPr>
          <p:nvPr/>
        </p:nvSpPr>
        <p:spPr bwMode="auto">
          <a:xfrm>
            <a:off x="2544763" y="2349501"/>
            <a:ext cx="1265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事务</a:t>
            </a:r>
          </a:p>
        </p:txBody>
      </p:sp>
      <p:sp>
        <p:nvSpPr>
          <p:cNvPr id="51" name="Rectangle 212"/>
          <p:cNvSpPr>
            <a:spLocks noChangeArrowheads="1"/>
          </p:cNvSpPr>
          <p:nvPr/>
        </p:nvSpPr>
        <p:spPr bwMode="auto">
          <a:xfrm>
            <a:off x="5065713" y="2349501"/>
            <a:ext cx="1173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a:ln>
                  <a:noFill/>
                </a:ln>
                <a:solidFill>
                  <a:srgbClr val="0000FF"/>
                </a:solidFill>
                <a:effectLst/>
                <a:uLnTx/>
                <a:uFillTx/>
                <a:latin typeface="华文细黑" panose="02010600040101010101" pitchFamily="2" charset="-122"/>
                <a:ea typeface="华文细黑" panose="02010600040101010101" pitchFamily="2" charset="-122"/>
              </a:rPr>
              <a:t>变换</a:t>
            </a:r>
          </a:p>
        </p:txBody>
      </p:sp>
      <p:sp>
        <p:nvSpPr>
          <p:cNvPr id="52" name="Line 215"/>
          <p:cNvSpPr>
            <a:spLocks noChangeShapeType="1"/>
          </p:cNvSpPr>
          <p:nvPr/>
        </p:nvSpPr>
        <p:spPr bwMode="auto">
          <a:xfrm>
            <a:off x="2960688" y="3397251"/>
            <a:ext cx="0" cy="28892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53" name="Line 216"/>
          <p:cNvSpPr>
            <a:spLocks noChangeShapeType="1"/>
          </p:cNvSpPr>
          <p:nvPr/>
        </p:nvSpPr>
        <p:spPr bwMode="auto">
          <a:xfrm>
            <a:off x="5932488" y="3397251"/>
            <a:ext cx="0" cy="28892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i="0" u="none" strike="noStrike" kern="0" cap="none" spc="0" normalizeH="0" baseline="0" noProof="0">
              <a:ln>
                <a:noFill/>
              </a:ln>
              <a:solidFill>
                <a:srgbClr val="000000"/>
              </a:solidFill>
              <a:effectLst/>
              <a:uLnTx/>
              <a:uFillTx/>
              <a:latin typeface="华文细黑" panose="02010600040101010101" pitchFamily="2" charset="-122"/>
              <a:ea typeface="华文细黑" panose="02010600040101010101" pitchFamily="2" charset="-122"/>
            </a:endParaRPr>
          </a:p>
        </p:txBody>
      </p:sp>
      <p:sp>
        <p:nvSpPr>
          <p:cNvPr id="54" name="Rectangle 191"/>
          <p:cNvSpPr>
            <a:spLocks noChangeArrowheads="1"/>
          </p:cNvSpPr>
          <p:nvPr/>
        </p:nvSpPr>
        <p:spPr bwMode="auto">
          <a:xfrm>
            <a:off x="876299" y="3016251"/>
            <a:ext cx="3052761"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区分事务中心和动作路径</a:t>
            </a:r>
          </a:p>
        </p:txBody>
      </p:sp>
      <p:sp>
        <p:nvSpPr>
          <p:cNvPr id="55" name="Rectangle 213"/>
          <p:cNvSpPr>
            <a:spLocks noChangeArrowheads="1"/>
          </p:cNvSpPr>
          <p:nvPr/>
        </p:nvSpPr>
        <p:spPr bwMode="auto">
          <a:xfrm>
            <a:off x="469779" y="1354932"/>
            <a:ext cx="2454276"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sz="2500" b="1">
                <a:solidFill>
                  <a:schemeClr val="tx1"/>
                </a:solidFill>
                <a:latin typeface="楷体" panose="02010609060101010101" pitchFamily="49" charset="-122"/>
                <a:ea typeface="楷体" panose="02010609060101010101" pitchFamily="49" charset="-122"/>
              </a:defRPr>
            </a:lvl1pPr>
            <a:lvl2pPr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1" indent="0" defTabSz="914400" eaLnBrk="1" fontAlgn="base" latinLnBrk="0" hangingPunct="1">
              <a:lnSpc>
                <a:spcPct val="100000"/>
              </a:lnSpc>
              <a:spcBef>
                <a:spcPct val="20000"/>
              </a:spcBef>
              <a:spcAft>
                <a:spcPct val="0"/>
              </a:spcAft>
              <a:buClr>
                <a:srgbClr val="669999"/>
              </a:buClr>
              <a:buSzPct val="70000"/>
              <a:tabLst/>
              <a:defRPr/>
            </a:pPr>
            <a:r>
              <a:rPr kumimoji="0" lang="zh-CN" altLang="zh-CN" sz="2100" b="0" i="0" u="none" strike="noStrike" kern="0" cap="none" spc="0" normalizeH="0" baseline="0" noProof="0" dirty="0">
                <a:ln>
                  <a:noFill/>
                </a:ln>
                <a:effectLst/>
                <a:uLnTx/>
                <a:uFillTx/>
                <a:latin typeface="华文细黑" panose="02010600040101010101" pitchFamily="2" charset="-122"/>
                <a:ea typeface="华文细黑" panose="02010600040101010101" pitchFamily="2" charset="-122"/>
              </a:rPr>
              <a:t>基于变换流与事务流总的设计</a:t>
            </a:r>
            <a:r>
              <a:rPr kumimoji="0" lang="zh-CN" altLang="en-US" sz="2100" b="0" i="0" u="none" strike="noStrike" kern="0" cap="none" spc="0" normalizeH="0" baseline="0" noProof="0" dirty="0">
                <a:ln>
                  <a:noFill/>
                </a:ln>
                <a:effectLst/>
                <a:uLnTx/>
                <a:uFillTx/>
                <a:latin typeface="华文细黑" panose="02010600040101010101" pitchFamily="2" charset="-122"/>
                <a:ea typeface="华文细黑" panose="02010600040101010101" pitchFamily="2" charset="-122"/>
              </a:rPr>
              <a:t>过程</a:t>
            </a:r>
          </a:p>
        </p:txBody>
      </p:sp>
    </p:spTree>
    <p:extLst>
      <p:ext uri="{BB962C8B-B14F-4D97-AF65-F5344CB8AC3E}">
        <p14:creationId xmlns:p14="http://schemas.microsoft.com/office/powerpoint/2010/main" val="30668872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5.5.2 </a:t>
            </a:r>
            <a:r>
              <a:rPr lang="zh-CN" altLang="en-US" dirty="0"/>
              <a:t>变换分析</a:t>
            </a:r>
          </a:p>
        </p:txBody>
      </p:sp>
      <p:grpSp>
        <p:nvGrpSpPr>
          <p:cNvPr id="17" name="Group 4"/>
          <p:cNvGrpSpPr>
            <a:grpSpLocks/>
          </p:cNvGrpSpPr>
          <p:nvPr/>
        </p:nvGrpSpPr>
        <p:grpSpPr bwMode="auto">
          <a:xfrm>
            <a:off x="361257" y="2374900"/>
            <a:ext cx="4928902" cy="2694475"/>
            <a:chOff x="107" y="1149"/>
            <a:chExt cx="3033" cy="1430"/>
          </a:xfrm>
        </p:grpSpPr>
        <p:sp>
          <p:nvSpPr>
            <p:cNvPr id="18" name="Oval 5"/>
            <p:cNvSpPr>
              <a:spLocks noChangeArrowheads="1"/>
            </p:cNvSpPr>
            <p:nvPr/>
          </p:nvSpPr>
          <p:spPr bwMode="auto">
            <a:xfrm>
              <a:off x="691" y="1420"/>
              <a:ext cx="192" cy="190"/>
            </a:xfrm>
            <a:prstGeom prst="ellipse">
              <a:avLst/>
            </a:prstGeom>
            <a:solidFill>
              <a:srgbClr val="808080"/>
            </a:solidFill>
            <a:ln w="25400">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9" name="Oval 6"/>
            <p:cNvSpPr>
              <a:spLocks noChangeArrowheads="1"/>
            </p:cNvSpPr>
            <p:nvPr/>
          </p:nvSpPr>
          <p:spPr bwMode="auto">
            <a:xfrm>
              <a:off x="683" y="1413"/>
              <a:ext cx="208" cy="204"/>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0" name="Oval 7"/>
            <p:cNvSpPr>
              <a:spLocks noChangeArrowheads="1"/>
            </p:cNvSpPr>
            <p:nvPr/>
          </p:nvSpPr>
          <p:spPr bwMode="auto">
            <a:xfrm>
              <a:off x="331" y="1292"/>
              <a:ext cx="192" cy="190"/>
            </a:xfrm>
            <a:prstGeom prst="ellipse">
              <a:avLst/>
            </a:prstGeom>
            <a:solidFill>
              <a:srgbClr val="808080"/>
            </a:solidFill>
            <a:ln w="25400">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1" name="Oval 8"/>
            <p:cNvSpPr>
              <a:spLocks noChangeArrowheads="1"/>
            </p:cNvSpPr>
            <p:nvPr/>
          </p:nvSpPr>
          <p:spPr bwMode="auto">
            <a:xfrm>
              <a:off x="323" y="1285"/>
              <a:ext cx="208" cy="204"/>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2" name="Oval 9"/>
            <p:cNvSpPr>
              <a:spLocks noChangeArrowheads="1"/>
            </p:cNvSpPr>
            <p:nvPr/>
          </p:nvSpPr>
          <p:spPr bwMode="auto">
            <a:xfrm>
              <a:off x="1571" y="1356"/>
              <a:ext cx="192" cy="190"/>
            </a:xfrm>
            <a:prstGeom prst="ellipse">
              <a:avLst/>
            </a:prstGeom>
            <a:solidFill>
              <a:srgbClr val="7E9CE8"/>
            </a:solidFill>
            <a:ln w="25400">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3" name="Oval 10"/>
            <p:cNvSpPr>
              <a:spLocks noChangeArrowheads="1"/>
            </p:cNvSpPr>
            <p:nvPr/>
          </p:nvSpPr>
          <p:spPr bwMode="auto">
            <a:xfrm>
              <a:off x="1563" y="1349"/>
              <a:ext cx="208" cy="204"/>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4" name="Oval 11"/>
            <p:cNvSpPr>
              <a:spLocks noChangeArrowheads="1"/>
            </p:cNvSpPr>
            <p:nvPr/>
          </p:nvSpPr>
          <p:spPr bwMode="auto">
            <a:xfrm>
              <a:off x="2003" y="1213"/>
              <a:ext cx="192" cy="184"/>
            </a:xfrm>
            <a:prstGeom prst="ellipse">
              <a:avLst/>
            </a:prstGeom>
            <a:solidFill>
              <a:srgbClr val="D8D8EC"/>
            </a:solidFill>
            <a:ln w="25400">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5" name="Oval 12"/>
            <p:cNvSpPr>
              <a:spLocks noChangeArrowheads="1"/>
            </p:cNvSpPr>
            <p:nvPr/>
          </p:nvSpPr>
          <p:spPr bwMode="auto">
            <a:xfrm>
              <a:off x="1995" y="1206"/>
              <a:ext cx="208" cy="198"/>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6" name="Oval 13"/>
            <p:cNvSpPr>
              <a:spLocks noChangeArrowheads="1"/>
            </p:cNvSpPr>
            <p:nvPr/>
          </p:nvSpPr>
          <p:spPr bwMode="auto">
            <a:xfrm>
              <a:off x="2491" y="1249"/>
              <a:ext cx="192" cy="183"/>
            </a:xfrm>
            <a:prstGeom prst="ellipse">
              <a:avLst/>
            </a:prstGeom>
            <a:solidFill>
              <a:srgbClr val="FFFFFF"/>
            </a:solidFill>
            <a:ln w="25400">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7" name="Oval 14"/>
            <p:cNvSpPr>
              <a:spLocks noChangeArrowheads="1"/>
            </p:cNvSpPr>
            <p:nvPr/>
          </p:nvSpPr>
          <p:spPr bwMode="auto">
            <a:xfrm>
              <a:off x="2483" y="1242"/>
              <a:ext cx="208" cy="197"/>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8" name="Oval 15"/>
            <p:cNvSpPr>
              <a:spLocks noChangeArrowheads="1"/>
            </p:cNvSpPr>
            <p:nvPr/>
          </p:nvSpPr>
          <p:spPr bwMode="auto">
            <a:xfrm>
              <a:off x="1515" y="1761"/>
              <a:ext cx="192" cy="183"/>
            </a:xfrm>
            <a:prstGeom prst="ellipse">
              <a:avLst/>
            </a:prstGeom>
            <a:solidFill>
              <a:srgbClr val="B3B900"/>
            </a:solidFill>
            <a:ln w="25400">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9" name="Oval 16"/>
            <p:cNvSpPr>
              <a:spLocks noChangeArrowheads="1"/>
            </p:cNvSpPr>
            <p:nvPr/>
          </p:nvSpPr>
          <p:spPr bwMode="auto">
            <a:xfrm>
              <a:off x="1507" y="1754"/>
              <a:ext cx="208" cy="197"/>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30" name="Oval 17"/>
            <p:cNvSpPr>
              <a:spLocks noChangeArrowheads="1"/>
            </p:cNvSpPr>
            <p:nvPr/>
          </p:nvSpPr>
          <p:spPr bwMode="auto">
            <a:xfrm>
              <a:off x="1963" y="1825"/>
              <a:ext cx="192" cy="183"/>
            </a:xfrm>
            <a:prstGeom prst="ellipse">
              <a:avLst/>
            </a:prstGeom>
            <a:solidFill>
              <a:srgbClr val="EAEC5E"/>
            </a:solidFill>
            <a:ln w="25400">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31" name="Oval 18"/>
            <p:cNvSpPr>
              <a:spLocks noChangeArrowheads="1"/>
            </p:cNvSpPr>
            <p:nvPr/>
          </p:nvSpPr>
          <p:spPr bwMode="auto">
            <a:xfrm>
              <a:off x="1955" y="1818"/>
              <a:ext cx="208" cy="197"/>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32" name="Oval 19"/>
            <p:cNvSpPr>
              <a:spLocks noChangeArrowheads="1"/>
            </p:cNvSpPr>
            <p:nvPr/>
          </p:nvSpPr>
          <p:spPr bwMode="auto">
            <a:xfrm>
              <a:off x="2307" y="1597"/>
              <a:ext cx="192" cy="184"/>
            </a:xfrm>
            <a:prstGeom prst="ellipse">
              <a:avLst/>
            </a:prstGeom>
            <a:solidFill>
              <a:srgbClr val="3366FF"/>
            </a:solidFill>
            <a:ln w="25400">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33" name="Oval 20"/>
            <p:cNvSpPr>
              <a:spLocks noChangeArrowheads="1"/>
            </p:cNvSpPr>
            <p:nvPr/>
          </p:nvSpPr>
          <p:spPr bwMode="auto">
            <a:xfrm>
              <a:off x="2299" y="1590"/>
              <a:ext cx="208" cy="198"/>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34" name="Oval 21"/>
            <p:cNvSpPr>
              <a:spLocks noChangeArrowheads="1"/>
            </p:cNvSpPr>
            <p:nvPr/>
          </p:nvSpPr>
          <p:spPr bwMode="auto">
            <a:xfrm>
              <a:off x="2291" y="2081"/>
              <a:ext cx="192" cy="183"/>
            </a:xfrm>
            <a:prstGeom prst="ellipse">
              <a:avLst/>
            </a:prstGeom>
            <a:solidFill>
              <a:srgbClr val="3366FF"/>
            </a:solidFill>
            <a:ln w="25400">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35" name="Oval 22"/>
            <p:cNvSpPr>
              <a:spLocks noChangeArrowheads="1"/>
            </p:cNvSpPr>
            <p:nvPr/>
          </p:nvSpPr>
          <p:spPr bwMode="auto">
            <a:xfrm>
              <a:off x="2283" y="2074"/>
              <a:ext cx="208" cy="197"/>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36" name="Oval 23"/>
            <p:cNvSpPr>
              <a:spLocks noChangeArrowheads="1"/>
            </p:cNvSpPr>
            <p:nvPr/>
          </p:nvSpPr>
          <p:spPr bwMode="auto">
            <a:xfrm>
              <a:off x="2667" y="1853"/>
              <a:ext cx="192" cy="184"/>
            </a:xfrm>
            <a:prstGeom prst="ellipse">
              <a:avLst/>
            </a:prstGeom>
            <a:solidFill>
              <a:srgbClr val="3366FF"/>
            </a:solidFill>
            <a:ln w="25400">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37" name="Oval 24"/>
            <p:cNvSpPr>
              <a:spLocks noChangeArrowheads="1"/>
            </p:cNvSpPr>
            <p:nvPr/>
          </p:nvSpPr>
          <p:spPr bwMode="auto">
            <a:xfrm>
              <a:off x="2659" y="1846"/>
              <a:ext cx="208" cy="198"/>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38" name="Oval 25"/>
            <p:cNvSpPr>
              <a:spLocks noChangeArrowheads="1"/>
            </p:cNvSpPr>
            <p:nvPr/>
          </p:nvSpPr>
          <p:spPr bwMode="auto">
            <a:xfrm>
              <a:off x="1139" y="2031"/>
              <a:ext cx="192" cy="183"/>
            </a:xfrm>
            <a:prstGeom prst="ellipse">
              <a:avLst/>
            </a:prstGeom>
            <a:solidFill>
              <a:srgbClr val="33CCCC"/>
            </a:solidFill>
            <a:ln w="25400">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39" name="Oval 26"/>
            <p:cNvSpPr>
              <a:spLocks noChangeArrowheads="1"/>
            </p:cNvSpPr>
            <p:nvPr/>
          </p:nvSpPr>
          <p:spPr bwMode="auto">
            <a:xfrm>
              <a:off x="1131" y="2024"/>
              <a:ext cx="208" cy="197"/>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40" name="Oval 27"/>
            <p:cNvSpPr>
              <a:spLocks noChangeArrowheads="1"/>
            </p:cNvSpPr>
            <p:nvPr/>
          </p:nvSpPr>
          <p:spPr bwMode="auto">
            <a:xfrm>
              <a:off x="1371" y="2365"/>
              <a:ext cx="192" cy="184"/>
            </a:xfrm>
            <a:prstGeom prst="ellipse">
              <a:avLst/>
            </a:prstGeom>
            <a:solidFill>
              <a:srgbClr val="6E0043"/>
            </a:solidFill>
            <a:ln w="25400">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41" name="Oval 28"/>
            <p:cNvSpPr>
              <a:spLocks noChangeArrowheads="1"/>
            </p:cNvSpPr>
            <p:nvPr/>
          </p:nvSpPr>
          <p:spPr bwMode="auto">
            <a:xfrm>
              <a:off x="1363" y="2358"/>
              <a:ext cx="208" cy="198"/>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nvGrpSpPr>
            <p:cNvPr id="42" name="Group 29"/>
            <p:cNvGrpSpPr>
              <a:grpSpLocks/>
            </p:cNvGrpSpPr>
            <p:nvPr/>
          </p:nvGrpSpPr>
          <p:grpSpPr bwMode="auto">
            <a:xfrm>
              <a:off x="107" y="1326"/>
              <a:ext cx="185" cy="51"/>
              <a:chOff x="728" y="1101"/>
              <a:chExt cx="185" cy="51"/>
            </a:xfrm>
          </p:grpSpPr>
          <p:sp>
            <p:nvSpPr>
              <p:cNvPr id="117" name="Freeform 30"/>
              <p:cNvSpPr>
                <a:spLocks/>
              </p:cNvSpPr>
              <p:nvPr/>
            </p:nvSpPr>
            <p:spPr bwMode="auto">
              <a:xfrm>
                <a:off x="784" y="1101"/>
                <a:ext cx="129" cy="51"/>
              </a:xfrm>
              <a:custGeom>
                <a:avLst/>
                <a:gdLst>
                  <a:gd name="T0" fmla="*/ 128 w 129"/>
                  <a:gd name="T1" fmla="*/ 38 h 51"/>
                  <a:gd name="T2" fmla="*/ 0 w 129"/>
                  <a:gd name="T3" fmla="*/ 50 h 51"/>
                  <a:gd name="T4" fmla="*/ 0 w 129"/>
                  <a:gd name="T5" fmla="*/ 25 h 51"/>
                  <a:gd name="T6" fmla="*/ 8 w 129"/>
                  <a:gd name="T7" fmla="*/ 0 h 51"/>
                  <a:gd name="T8" fmla="*/ 128 w 129"/>
                  <a:gd name="T9" fmla="*/ 38 h 51"/>
                  <a:gd name="T10" fmla="*/ 0 60000 65536"/>
                  <a:gd name="T11" fmla="*/ 0 60000 65536"/>
                  <a:gd name="T12" fmla="*/ 0 60000 65536"/>
                  <a:gd name="T13" fmla="*/ 0 60000 65536"/>
                  <a:gd name="T14" fmla="*/ 0 60000 65536"/>
                  <a:gd name="T15" fmla="*/ 0 w 129"/>
                  <a:gd name="T16" fmla="*/ 0 h 51"/>
                  <a:gd name="T17" fmla="*/ 129 w 129"/>
                  <a:gd name="T18" fmla="*/ 51 h 51"/>
                </a:gdLst>
                <a:ahLst/>
                <a:cxnLst>
                  <a:cxn ang="T10">
                    <a:pos x="T0" y="T1"/>
                  </a:cxn>
                  <a:cxn ang="T11">
                    <a:pos x="T2" y="T3"/>
                  </a:cxn>
                  <a:cxn ang="T12">
                    <a:pos x="T4" y="T5"/>
                  </a:cxn>
                  <a:cxn ang="T13">
                    <a:pos x="T6" y="T7"/>
                  </a:cxn>
                  <a:cxn ang="T14">
                    <a:pos x="T8" y="T9"/>
                  </a:cxn>
                </a:cxnLst>
                <a:rect l="T15" t="T16" r="T17" b="T18"/>
                <a:pathLst>
                  <a:path w="129" h="51">
                    <a:moveTo>
                      <a:pt x="128" y="38"/>
                    </a:moveTo>
                    <a:lnTo>
                      <a:pt x="0" y="50"/>
                    </a:lnTo>
                    <a:lnTo>
                      <a:pt x="0" y="25"/>
                    </a:lnTo>
                    <a:lnTo>
                      <a:pt x="8" y="0"/>
                    </a:lnTo>
                    <a:lnTo>
                      <a:pt x="128" y="38"/>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18" name="Line 31"/>
              <p:cNvSpPr>
                <a:spLocks noChangeShapeType="1"/>
              </p:cNvSpPr>
              <p:nvPr/>
            </p:nvSpPr>
            <p:spPr bwMode="auto">
              <a:xfrm>
                <a:off x="728" y="1123"/>
                <a:ext cx="48" cy="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43" name="Group 32"/>
            <p:cNvGrpSpPr>
              <a:grpSpLocks/>
            </p:cNvGrpSpPr>
            <p:nvPr/>
          </p:nvGrpSpPr>
          <p:grpSpPr bwMode="auto">
            <a:xfrm>
              <a:off x="915" y="2073"/>
              <a:ext cx="193" cy="58"/>
              <a:chOff x="1536" y="1848"/>
              <a:chExt cx="193" cy="58"/>
            </a:xfrm>
          </p:grpSpPr>
          <p:sp>
            <p:nvSpPr>
              <p:cNvPr id="115" name="Freeform 33"/>
              <p:cNvSpPr>
                <a:spLocks/>
              </p:cNvSpPr>
              <p:nvPr/>
            </p:nvSpPr>
            <p:spPr bwMode="auto">
              <a:xfrm>
                <a:off x="1592" y="1848"/>
                <a:ext cx="137" cy="58"/>
              </a:xfrm>
              <a:custGeom>
                <a:avLst/>
                <a:gdLst>
                  <a:gd name="T0" fmla="*/ 136 w 137"/>
                  <a:gd name="T1" fmla="*/ 38 h 58"/>
                  <a:gd name="T2" fmla="*/ 0 w 137"/>
                  <a:gd name="T3" fmla="*/ 57 h 58"/>
                  <a:gd name="T4" fmla="*/ 8 w 137"/>
                  <a:gd name="T5" fmla="*/ 32 h 58"/>
                  <a:gd name="T6" fmla="*/ 8 w 137"/>
                  <a:gd name="T7" fmla="*/ 0 h 58"/>
                  <a:gd name="T8" fmla="*/ 136 w 137"/>
                  <a:gd name="T9" fmla="*/ 38 h 58"/>
                  <a:gd name="T10" fmla="*/ 0 60000 65536"/>
                  <a:gd name="T11" fmla="*/ 0 60000 65536"/>
                  <a:gd name="T12" fmla="*/ 0 60000 65536"/>
                  <a:gd name="T13" fmla="*/ 0 60000 65536"/>
                  <a:gd name="T14" fmla="*/ 0 60000 65536"/>
                  <a:gd name="T15" fmla="*/ 0 w 137"/>
                  <a:gd name="T16" fmla="*/ 0 h 58"/>
                  <a:gd name="T17" fmla="*/ 137 w 137"/>
                  <a:gd name="T18" fmla="*/ 58 h 58"/>
                </a:gdLst>
                <a:ahLst/>
                <a:cxnLst>
                  <a:cxn ang="T10">
                    <a:pos x="T0" y="T1"/>
                  </a:cxn>
                  <a:cxn ang="T11">
                    <a:pos x="T2" y="T3"/>
                  </a:cxn>
                  <a:cxn ang="T12">
                    <a:pos x="T4" y="T5"/>
                  </a:cxn>
                  <a:cxn ang="T13">
                    <a:pos x="T6" y="T7"/>
                  </a:cxn>
                  <a:cxn ang="T14">
                    <a:pos x="T8" y="T9"/>
                  </a:cxn>
                </a:cxnLst>
                <a:rect l="T15" t="T16" r="T17" b="T18"/>
                <a:pathLst>
                  <a:path w="137" h="58">
                    <a:moveTo>
                      <a:pt x="136" y="38"/>
                    </a:moveTo>
                    <a:lnTo>
                      <a:pt x="0" y="57"/>
                    </a:lnTo>
                    <a:lnTo>
                      <a:pt x="8" y="32"/>
                    </a:lnTo>
                    <a:lnTo>
                      <a:pt x="8" y="0"/>
                    </a:lnTo>
                    <a:lnTo>
                      <a:pt x="136" y="38"/>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16" name="Line 34"/>
              <p:cNvSpPr>
                <a:spLocks noChangeShapeType="1"/>
              </p:cNvSpPr>
              <p:nvPr/>
            </p:nvSpPr>
            <p:spPr bwMode="auto">
              <a:xfrm>
                <a:off x="1536" y="1876"/>
                <a:ext cx="56" cy="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44" name="Group 35"/>
            <p:cNvGrpSpPr>
              <a:grpSpLocks/>
            </p:cNvGrpSpPr>
            <p:nvPr/>
          </p:nvGrpSpPr>
          <p:grpSpPr bwMode="auto">
            <a:xfrm>
              <a:off x="1363" y="1369"/>
              <a:ext cx="193" cy="58"/>
              <a:chOff x="1984" y="1144"/>
              <a:chExt cx="193" cy="58"/>
            </a:xfrm>
          </p:grpSpPr>
          <p:sp>
            <p:nvSpPr>
              <p:cNvPr id="113" name="Freeform 36"/>
              <p:cNvSpPr>
                <a:spLocks/>
              </p:cNvSpPr>
              <p:nvPr/>
            </p:nvSpPr>
            <p:spPr bwMode="auto">
              <a:xfrm>
                <a:off x="2040" y="1144"/>
                <a:ext cx="137" cy="58"/>
              </a:xfrm>
              <a:custGeom>
                <a:avLst/>
                <a:gdLst>
                  <a:gd name="T0" fmla="*/ 136 w 137"/>
                  <a:gd name="T1" fmla="*/ 38 h 58"/>
                  <a:gd name="T2" fmla="*/ 0 w 137"/>
                  <a:gd name="T3" fmla="*/ 57 h 58"/>
                  <a:gd name="T4" fmla="*/ 8 w 137"/>
                  <a:gd name="T5" fmla="*/ 32 h 58"/>
                  <a:gd name="T6" fmla="*/ 8 w 137"/>
                  <a:gd name="T7" fmla="*/ 0 h 58"/>
                  <a:gd name="T8" fmla="*/ 136 w 137"/>
                  <a:gd name="T9" fmla="*/ 38 h 58"/>
                  <a:gd name="T10" fmla="*/ 0 60000 65536"/>
                  <a:gd name="T11" fmla="*/ 0 60000 65536"/>
                  <a:gd name="T12" fmla="*/ 0 60000 65536"/>
                  <a:gd name="T13" fmla="*/ 0 60000 65536"/>
                  <a:gd name="T14" fmla="*/ 0 60000 65536"/>
                  <a:gd name="T15" fmla="*/ 0 w 137"/>
                  <a:gd name="T16" fmla="*/ 0 h 58"/>
                  <a:gd name="T17" fmla="*/ 137 w 137"/>
                  <a:gd name="T18" fmla="*/ 58 h 58"/>
                </a:gdLst>
                <a:ahLst/>
                <a:cxnLst>
                  <a:cxn ang="T10">
                    <a:pos x="T0" y="T1"/>
                  </a:cxn>
                  <a:cxn ang="T11">
                    <a:pos x="T2" y="T3"/>
                  </a:cxn>
                  <a:cxn ang="T12">
                    <a:pos x="T4" y="T5"/>
                  </a:cxn>
                  <a:cxn ang="T13">
                    <a:pos x="T6" y="T7"/>
                  </a:cxn>
                  <a:cxn ang="T14">
                    <a:pos x="T8" y="T9"/>
                  </a:cxn>
                </a:cxnLst>
                <a:rect l="T15" t="T16" r="T17" b="T18"/>
                <a:pathLst>
                  <a:path w="137" h="58">
                    <a:moveTo>
                      <a:pt x="136" y="38"/>
                    </a:moveTo>
                    <a:lnTo>
                      <a:pt x="0" y="57"/>
                    </a:lnTo>
                    <a:lnTo>
                      <a:pt x="8" y="32"/>
                    </a:lnTo>
                    <a:lnTo>
                      <a:pt x="8" y="0"/>
                    </a:lnTo>
                    <a:lnTo>
                      <a:pt x="136" y="38"/>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14" name="Line 37"/>
              <p:cNvSpPr>
                <a:spLocks noChangeShapeType="1"/>
              </p:cNvSpPr>
              <p:nvPr/>
            </p:nvSpPr>
            <p:spPr bwMode="auto">
              <a:xfrm>
                <a:off x="1984" y="1172"/>
                <a:ext cx="56" cy="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45" name="Group 38"/>
            <p:cNvGrpSpPr>
              <a:grpSpLocks/>
            </p:cNvGrpSpPr>
            <p:nvPr/>
          </p:nvGrpSpPr>
          <p:grpSpPr bwMode="auto">
            <a:xfrm>
              <a:off x="539" y="1412"/>
              <a:ext cx="153" cy="58"/>
              <a:chOff x="1160" y="1187"/>
              <a:chExt cx="153" cy="58"/>
            </a:xfrm>
          </p:grpSpPr>
          <p:sp>
            <p:nvSpPr>
              <p:cNvPr id="111" name="Freeform 39"/>
              <p:cNvSpPr>
                <a:spLocks/>
              </p:cNvSpPr>
              <p:nvPr/>
            </p:nvSpPr>
            <p:spPr bwMode="auto">
              <a:xfrm>
                <a:off x="1176" y="1187"/>
                <a:ext cx="137" cy="58"/>
              </a:xfrm>
              <a:custGeom>
                <a:avLst/>
                <a:gdLst>
                  <a:gd name="T0" fmla="*/ 136 w 137"/>
                  <a:gd name="T1" fmla="*/ 57 h 58"/>
                  <a:gd name="T2" fmla="*/ 0 w 137"/>
                  <a:gd name="T3" fmla="*/ 51 h 58"/>
                  <a:gd name="T4" fmla="*/ 15 w 137"/>
                  <a:gd name="T5" fmla="*/ 25 h 58"/>
                  <a:gd name="T6" fmla="*/ 23 w 137"/>
                  <a:gd name="T7" fmla="*/ 0 h 58"/>
                  <a:gd name="T8" fmla="*/ 136 w 137"/>
                  <a:gd name="T9" fmla="*/ 57 h 58"/>
                  <a:gd name="T10" fmla="*/ 0 60000 65536"/>
                  <a:gd name="T11" fmla="*/ 0 60000 65536"/>
                  <a:gd name="T12" fmla="*/ 0 60000 65536"/>
                  <a:gd name="T13" fmla="*/ 0 60000 65536"/>
                  <a:gd name="T14" fmla="*/ 0 60000 65536"/>
                  <a:gd name="T15" fmla="*/ 0 w 137"/>
                  <a:gd name="T16" fmla="*/ 0 h 58"/>
                  <a:gd name="T17" fmla="*/ 137 w 137"/>
                  <a:gd name="T18" fmla="*/ 58 h 58"/>
                </a:gdLst>
                <a:ahLst/>
                <a:cxnLst>
                  <a:cxn ang="T10">
                    <a:pos x="T0" y="T1"/>
                  </a:cxn>
                  <a:cxn ang="T11">
                    <a:pos x="T2" y="T3"/>
                  </a:cxn>
                  <a:cxn ang="T12">
                    <a:pos x="T4" y="T5"/>
                  </a:cxn>
                  <a:cxn ang="T13">
                    <a:pos x="T6" y="T7"/>
                  </a:cxn>
                  <a:cxn ang="T14">
                    <a:pos x="T8" y="T9"/>
                  </a:cxn>
                </a:cxnLst>
                <a:rect l="T15" t="T16" r="T17" b="T18"/>
                <a:pathLst>
                  <a:path w="137" h="58">
                    <a:moveTo>
                      <a:pt x="136" y="57"/>
                    </a:moveTo>
                    <a:lnTo>
                      <a:pt x="0" y="51"/>
                    </a:lnTo>
                    <a:lnTo>
                      <a:pt x="15" y="25"/>
                    </a:lnTo>
                    <a:lnTo>
                      <a:pt x="23" y="0"/>
                    </a:lnTo>
                    <a:lnTo>
                      <a:pt x="136" y="57"/>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12" name="Line 40"/>
              <p:cNvSpPr>
                <a:spLocks noChangeShapeType="1"/>
              </p:cNvSpPr>
              <p:nvPr/>
            </p:nvSpPr>
            <p:spPr bwMode="auto">
              <a:xfrm>
                <a:off x="1160" y="1209"/>
                <a:ext cx="32" cy="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46" name="Group 41"/>
            <p:cNvGrpSpPr>
              <a:grpSpLocks/>
            </p:cNvGrpSpPr>
            <p:nvPr/>
          </p:nvGrpSpPr>
          <p:grpSpPr bwMode="auto">
            <a:xfrm>
              <a:off x="899" y="1540"/>
              <a:ext cx="153" cy="79"/>
              <a:chOff x="1520" y="1315"/>
              <a:chExt cx="153" cy="79"/>
            </a:xfrm>
          </p:grpSpPr>
          <p:sp>
            <p:nvSpPr>
              <p:cNvPr id="109" name="Freeform 42"/>
              <p:cNvSpPr>
                <a:spLocks/>
              </p:cNvSpPr>
              <p:nvPr/>
            </p:nvSpPr>
            <p:spPr bwMode="auto">
              <a:xfrm>
                <a:off x="1544" y="1315"/>
                <a:ext cx="129" cy="79"/>
              </a:xfrm>
              <a:custGeom>
                <a:avLst/>
                <a:gdLst>
                  <a:gd name="T0" fmla="*/ 128 w 129"/>
                  <a:gd name="T1" fmla="*/ 78 h 79"/>
                  <a:gd name="T2" fmla="*/ 0 w 129"/>
                  <a:gd name="T3" fmla="*/ 46 h 79"/>
                  <a:gd name="T4" fmla="*/ 15 w 129"/>
                  <a:gd name="T5" fmla="*/ 20 h 79"/>
                  <a:gd name="T6" fmla="*/ 30 w 129"/>
                  <a:gd name="T7" fmla="*/ 0 h 79"/>
                  <a:gd name="T8" fmla="*/ 128 w 129"/>
                  <a:gd name="T9" fmla="*/ 78 h 79"/>
                  <a:gd name="T10" fmla="*/ 0 60000 65536"/>
                  <a:gd name="T11" fmla="*/ 0 60000 65536"/>
                  <a:gd name="T12" fmla="*/ 0 60000 65536"/>
                  <a:gd name="T13" fmla="*/ 0 60000 65536"/>
                  <a:gd name="T14" fmla="*/ 0 60000 65536"/>
                  <a:gd name="T15" fmla="*/ 0 w 129"/>
                  <a:gd name="T16" fmla="*/ 0 h 79"/>
                  <a:gd name="T17" fmla="*/ 129 w 129"/>
                  <a:gd name="T18" fmla="*/ 79 h 79"/>
                </a:gdLst>
                <a:ahLst/>
                <a:cxnLst>
                  <a:cxn ang="T10">
                    <a:pos x="T0" y="T1"/>
                  </a:cxn>
                  <a:cxn ang="T11">
                    <a:pos x="T2" y="T3"/>
                  </a:cxn>
                  <a:cxn ang="T12">
                    <a:pos x="T4" y="T5"/>
                  </a:cxn>
                  <a:cxn ang="T13">
                    <a:pos x="T6" y="T7"/>
                  </a:cxn>
                  <a:cxn ang="T14">
                    <a:pos x="T8" y="T9"/>
                  </a:cxn>
                </a:cxnLst>
                <a:rect l="T15" t="T16" r="T17" b="T18"/>
                <a:pathLst>
                  <a:path w="129" h="79">
                    <a:moveTo>
                      <a:pt x="128" y="78"/>
                    </a:moveTo>
                    <a:lnTo>
                      <a:pt x="0" y="46"/>
                    </a:lnTo>
                    <a:lnTo>
                      <a:pt x="15" y="20"/>
                    </a:lnTo>
                    <a:lnTo>
                      <a:pt x="30" y="0"/>
                    </a:lnTo>
                    <a:lnTo>
                      <a:pt x="128" y="78"/>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10" name="Line 43"/>
              <p:cNvSpPr>
                <a:spLocks noChangeShapeType="1"/>
              </p:cNvSpPr>
              <p:nvPr/>
            </p:nvSpPr>
            <p:spPr bwMode="auto">
              <a:xfrm>
                <a:off x="1520" y="1316"/>
                <a:ext cx="40" cy="1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47" name="Group 44"/>
            <p:cNvGrpSpPr>
              <a:grpSpLocks/>
            </p:cNvGrpSpPr>
            <p:nvPr/>
          </p:nvGrpSpPr>
          <p:grpSpPr bwMode="auto">
            <a:xfrm>
              <a:off x="1259" y="1725"/>
              <a:ext cx="241" cy="65"/>
              <a:chOff x="1880" y="1500"/>
              <a:chExt cx="241" cy="65"/>
            </a:xfrm>
          </p:grpSpPr>
          <p:sp>
            <p:nvSpPr>
              <p:cNvPr id="107" name="Freeform 45"/>
              <p:cNvSpPr>
                <a:spLocks/>
              </p:cNvSpPr>
              <p:nvPr/>
            </p:nvSpPr>
            <p:spPr bwMode="auto">
              <a:xfrm>
                <a:off x="1992" y="1507"/>
                <a:ext cx="129" cy="58"/>
              </a:xfrm>
              <a:custGeom>
                <a:avLst/>
                <a:gdLst>
                  <a:gd name="T0" fmla="*/ 128 w 129"/>
                  <a:gd name="T1" fmla="*/ 57 h 58"/>
                  <a:gd name="T2" fmla="*/ 0 w 129"/>
                  <a:gd name="T3" fmla="*/ 51 h 58"/>
                  <a:gd name="T4" fmla="*/ 8 w 129"/>
                  <a:gd name="T5" fmla="*/ 25 h 58"/>
                  <a:gd name="T6" fmla="*/ 15 w 129"/>
                  <a:gd name="T7" fmla="*/ 0 h 58"/>
                  <a:gd name="T8" fmla="*/ 128 w 129"/>
                  <a:gd name="T9" fmla="*/ 57 h 58"/>
                  <a:gd name="T10" fmla="*/ 0 60000 65536"/>
                  <a:gd name="T11" fmla="*/ 0 60000 65536"/>
                  <a:gd name="T12" fmla="*/ 0 60000 65536"/>
                  <a:gd name="T13" fmla="*/ 0 60000 65536"/>
                  <a:gd name="T14" fmla="*/ 0 60000 65536"/>
                  <a:gd name="T15" fmla="*/ 0 w 129"/>
                  <a:gd name="T16" fmla="*/ 0 h 58"/>
                  <a:gd name="T17" fmla="*/ 129 w 129"/>
                  <a:gd name="T18" fmla="*/ 58 h 58"/>
                </a:gdLst>
                <a:ahLst/>
                <a:cxnLst>
                  <a:cxn ang="T10">
                    <a:pos x="T0" y="T1"/>
                  </a:cxn>
                  <a:cxn ang="T11">
                    <a:pos x="T2" y="T3"/>
                  </a:cxn>
                  <a:cxn ang="T12">
                    <a:pos x="T4" y="T5"/>
                  </a:cxn>
                  <a:cxn ang="T13">
                    <a:pos x="T6" y="T7"/>
                  </a:cxn>
                  <a:cxn ang="T14">
                    <a:pos x="T8" y="T9"/>
                  </a:cxn>
                </a:cxnLst>
                <a:rect l="T15" t="T16" r="T17" b="T18"/>
                <a:pathLst>
                  <a:path w="129" h="58">
                    <a:moveTo>
                      <a:pt x="128" y="57"/>
                    </a:moveTo>
                    <a:lnTo>
                      <a:pt x="0" y="51"/>
                    </a:lnTo>
                    <a:lnTo>
                      <a:pt x="8" y="25"/>
                    </a:lnTo>
                    <a:lnTo>
                      <a:pt x="15" y="0"/>
                    </a:lnTo>
                    <a:lnTo>
                      <a:pt x="128" y="57"/>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08" name="Line 46"/>
              <p:cNvSpPr>
                <a:spLocks noChangeShapeType="1"/>
              </p:cNvSpPr>
              <p:nvPr/>
            </p:nvSpPr>
            <p:spPr bwMode="auto">
              <a:xfrm>
                <a:off x="1880" y="1500"/>
                <a:ext cx="112" cy="2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48" name="Group 47"/>
            <p:cNvGrpSpPr>
              <a:grpSpLocks/>
            </p:cNvGrpSpPr>
            <p:nvPr/>
          </p:nvGrpSpPr>
          <p:grpSpPr bwMode="auto">
            <a:xfrm>
              <a:off x="1235" y="1511"/>
              <a:ext cx="321" cy="128"/>
              <a:chOff x="1856" y="1286"/>
              <a:chExt cx="321" cy="128"/>
            </a:xfrm>
          </p:grpSpPr>
          <p:sp>
            <p:nvSpPr>
              <p:cNvPr id="105" name="Freeform 48"/>
              <p:cNvSpPr>
                <a:spLocks/>
              </p:cNvSpPr>
              <p:nvPr/>
            </p:nvSpPr>
            <p:spPr bwMode="auto">
              <a:xfrm>
                <a:off x="2048" y="1286"/>
                <a:ext cx="129" cy="72"/>
              </a:xfrm>
              <a:custGeom>
                <a:avLst/>
                <a:gdLst>
                  <a:gd name="T0" fmla="*/ 128 w 129"/>
                  <a:gd name="T1" fmla="*/ 0 h 72"/>
                  <a:gd name="T2" fmla="*/ 23 w 129"/>
                  <a:gd name="T3" fmla="*/ 71 h 72"/>
                  <a:gd name="T4" fmla="*/ 8 w 129"/>
                  <a:gd name="T5" fmla="*/ 45 h 72"/>
                  <a:gd name="T6" fmla="*/ 0 w 129"/>
                  <a:gd name="T7" fmla="*/ 19 h 72"/>
                  <a:gd name="T8" fmla="*/ 128 w 129"/>
                  <a:gd name="T9" fmla="*/ 0 h 72"/>
                  <a:gd name="T10" fmla="*/ 0 60000 65536"/>
                  <a:gd name="T11" fmla="*/ 0 60000 65536"/>
                  <a:gd name="T12" fmla="*/ 0 60000 65536"/>
                  <a:gd name="T13" fmla="*/ 0 60000 65536"/>
                  <a:gd name="T14" fmla="*/ 0 60000 65536"/>
                  <a:gd name="T15" fmla="*/ 0 w 129"/>
                  <a:gd name="T16" fmla="*/ 0 h 72"/>
                  <a:gd name="T17" fmla="*/ 129 w 129"/>
                  <a:gd name="T18" fmla="*/ 72 h 72"/>
                </a:gdLst>
                <a:ahLst/>
                <a:cxnLst>
                  <a:cxn ang="T10">
                    <a:pos x="T0" y="T1"/>
                  </a:cxn>
                  <a:cxn ang="T11">
                    <a:pos x="T2" y="T3"/>
                  </a:cxn>
                  <a:cxn ang="T12">
                    <a:pos x="T4" y="T5"/>
                  </a:cxn>
                  <a:cxn ang="T13">
                    <a:pos x="T6" y="T7"/>
                  </a:cxn>
                  <a:cxn ang="T14">
                    <a:pos x="T8" y="T9"/>
                  </a:cxn>
                </a:cxnLst>
                <a:rect l="T15" t="T16" r="T17" b="T18"/>
                <a:pathLst>
                  <a:path w="129" h="72">
                    <a:moveTo>
                      <a:pt x="128" y="0"/>
                    </a:moveTo>
                    <a:lnTo>
                      <a:pt x="23" y="71"/>
                    </a:lnTo>
                    <a:lnTo>
                      <a:pt x="8" y="45"/>
                    </a:lnTo>
                    <a:lnTo>
                      <a:pt x="0" y="19"/>
                    </a:lnTo>
                    <a:lnTo>
                      <a:pt x="128" y="0"/>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06" name="Line 49"/>
              <p:cNvSpPr>
                <a:spLocks noChangeShapeType="1"/>
              </p:cNvSpPr>
              <p:nvPr/>
            </p:nvSpPr>
            <p:spPr bwMode="auto">
              <a:xfrm flipV="1">
                <a:off x="1856" y="1336"/>
                <a:ext cx="192" cy="7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49" name="Group 50"/>
            <p:cNvGrpSpPr>
              <a:grpSpLocks/>
            </p:cNvGrpSpPr>
            <p:nvPr/>
          </p:nvGrpSpPr>
          <p:grpSpPr bwMode="auto">
            <a:xfrm>
              <a:off x="1163" y="1782"/>
              <a:ext cx="65" cy="221"/>
              <a:chOff x="1784" y="1557"/>
              <a:chExt cx="65" cy="221"/>
            </a:xfrm>
          </p:grpSpPr>
          <p:sp>
            <p:nvSpPr>
              <p:cNvPr id="103" name="Freeform 51"/>
              <p:cNvSpPr>
                <a:spLocks/>
              </p:cNvSpPr>
              <p:nvPr/>
            </p:nvSpPr>
            <p:spPr bwMode="auto">
              <a:xfrm>
                <a:off x="1784" y="1656"/>
                <a:ext cx="65" cy="122"/>
              </a:xfrm>
              <a:custGeom>
                <a:avLst/>
                <a:gdLst>
                  <a:gd name="T0" fmla="*/ 50 w 65"/>
                  <a:gd name="T1" fmla="*/ 121 h 122"/>
                  <a:gd name="T2" fmla="*/ 0 w 65"/>
                  <a:gd name="T3" fmla="*/ 7 h 122"/>
                  <a:gd name="T4" fmla="*/ 36 w 65"/>
                  <a:gd name="T5" fmla="*/ 7 h 122"/>
                  <a:gd name="T6" fmla="*/ 64 w 65"/>
                  <a:gd name="T7" fmla="*/ 0 h 122"/>
                  <a:gd name="T8" fmla="*/ 50 w 65"/>
                  <a:gd name="T9" fmla="*/ 121 h 122"/>
                  <a:gd name="T10" fmla="*/ 0 60000 65536"/>
                  <a:gd name="T11" fmla="*/ 0 60000 65536"/>
                  <a:gd name="T12" fmla="*/ 0 60000 65536"/>
                  <a:gd name="T13" fmla="*/ 0 60000 65536"/>
                  <a:gd name="T14" fmla="*/ 0 60000 65536"/>
                  <a:gd name="T15" fmla="*/ 0 w 65"/>
                  <a:gd name="T16" fmla="*/ 0 h 122"/>
                  <a:gd name="T17" fmla="*/ 65 w 65"/>
                  <a:gd name="T18" fmla="*/ 122 h 122"/>
                </a:gdLst>
                <a:ahLst/>
                <a:cxnLst>
                  <a:cxn ang="T10">
                    <a:pos x="T0" y="T1"/>
                  </a:cxn>
                  <a:cxn ang="T11">
                    <a:pos x="T2" y="T3"/>
                  </a:cxn>
                  <a:cxn ang="T12">
                    <a:pos x="T4" y="T5"/>
                  </a:cxn>
                  <a:cxn ang="T13">
                    <a:pos x="T6" y="T7"/>
                  </a:cxn>
                  <a:cxn ang="T14">
                    <a:pos x="T8" y="T9"/>
                  </a:cxn>
                </a:cxnLst>
                <a:rect l="T15" t="T16" r="T17" b="T18"/>
                <a:pathLst>
                  <a:path w="65" h="122">
                    <a:moveTo>
                      <a:pt x="50" y="121"/>
                    </a:moveTo>
                    <a:lnTo>
                      <a:pt x="0" y="7"/>
                    </a:lnTo>
                    <a:lnTo>
                      <a:pt x="36" y="7"/>
                    </a:lnTo>
                    <a:lnTo>
                      <a:pt x="64" y="0"/>
                    </a:lnTo>
                    <a:lnTo>
                      <a:pt x="50" y="121"/>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04" name="Line 52"/>
              <p:cNvSpPr>
                <a:spLocks noChangeShapeType="1"/>
              </p:cNvSpPr>
              <p:nvPr/>
            </p:nvSpPr>
            <p:spPr bwMode="auto">
              <a:xfrm>
                <a:off x="1816" y="1557"/>
                <a:ext cx="0" cy="9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50" name="Group 53"/>
            <p:cNvGrpSpPr>
              <a:grpSpLocks/>
            </p:cNvGrpSpPr>
            <p:nvPr/>
          </p:nvGrpSpPr>
          <p:grpSpPr bwMode="auto">
            <a:xfrm>
              <a:off x="1779" y="1348"/>
              <a:ext cx="193" cy="65"/>
              <a:chOff x="2400" y="1123"/>
              <a:chExt cx="193" cy="65"/>
            </a:xfrm>
          </p:grpSpPr>
          <p:sp>
            <p:nvSpPr>
              <p:cNvPr id="101" name="Freeform 54"/>
              <p:cNvSpPr>
                <a:spLocks/>
              </p:cNvSpPr>
              <p:nvPr/>
            </p:nvSpPr>
            <p:spPr bwMode="auto">
              <a:xfrm>
                <a:off x="2456" y="1123"/>
                <a:ext cx="137" cy="65"/>
              </a:xfrm>
              <a:custGeom>
                <a:avLst/>
                <a:gdLst>
                  <a:gd name="T0" fmla="*/ 136 w 137"/>
                  <a:gd name="T1" fmla="*/ 0 h 65"/>
                  <a:gd name="T2" fmla="*/ 23 w 137"/>
                  <a:gd name="T3" fmla="*/ 64 h 65"/>
                  <a:gd name="T4" fmla="*/ 15 w 137"/>
                  <a:gd name="T5" fmla="*/ 38 h 65"/>
                  <a:gd name="T6" fmla="*/ 0 w 137"/>
                  <a:gd name="T7" fmla="*/ 13 h 65"/>
                  <a:gd name="T8" fmla="*/ 136 w 137"/>
                  <a:gd name="T9" fmla="*/ 0 h 65"/>
                  <a:gd name="T10" fmla="*/ 0 60000 65536"/>
                  <a:gd name="T11" fmla="*/ 0 60000 65536"/>
                  <a:gd name="T12" fmla="*/ 0 60000 65536"/>
                  <a:gd name="T13" fmla="*/ 0 60000 65536"/>
                  <a:gd name="T14" fmla="*/ 0 60000 65536"/>
                  <a:gd name="T15" fmla="*/ 0 w 137"/>
                  <a:gd name="T16" fmla="*/ 0 h 65"/>
                  <a:gd name="T17" fmla="*/ 137 w 137"/>
                  <a:gd name="T18" fmla="*/ 65 h 65"/>
                </a:gdLst>
                <a:ahLst/>
                <a:cxnLst>
                  <a:cxn ang="T10">
                    <a:pos x="T0" y="T1"/>
                  </a:cxn>
                  <a:cxn ang="T11">
                    <a:pos x="T2" y="T3"/>
                  </a:cxn>
                  <a:cxn ang="T12">
                    <a:pos x="T4" y="T5"/>
                  </a:cxn>
                  <a:cxn ang="T13">
                    <a:pos x="T6" y="T7"/>
                  </a:cxn>
                  <a:cxn ang="T14">
                    <a:pos x="T8" y="T9"/>
                  </a:cxn>
                </a:cxnLst>
                <a:rect l="T15" t="T16" r="T17" b="T18"/>
                <a:pathLst>
                  <a:path w="137" h="65">
                    <a:moveTo>
                      <a:pt x="136" y="0"/>
                    </a:moveTo>
                    <a:lnTo>
                      <a:pt x="23" y="64"/>
                    </a:lnTo>
                    <a:lnTo>
                      <a:pt x="15" y="38"/>
                    </a:lnTo>
                    <a:lnTo>
                      <a:pt x="0" y="13"/>
                    </a:lnTo>
                    <a:lnTo>
                      <a:pt x="136" y="0"/>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02" name="Line 55"/>
              <p:cNvSpPr>
                <a:spLocks noChangeShapeType="1"/>
              </p:cNvSpPr>
              <p:nvPr/>
            </p:nvSpPr>
            <p:spPr bwMode="auto">
              <a:xfrm flipV="1">
                <a:off x="2400" y="1165"/>
                <a:ext cx="64" cy="2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51" name="Group 56"/>
            <p:cNvGrpSpPr>
              <a:grpSpLocks/>
            </p:cNvGrpSpPr>
            <p:nvPr/>
          </p:nvGrpSpPr>
          <p:grpSpPr bwMode="auto">
            <a:xfrm>
              <a:off x="2227" y="1298"/>
              <a:ext cx="249" cy="51"/>
              <a:chOff x="2848" y="1073"/>
              <a:chExt cx="249" cy="51"/>
            </a:xfrm>
          </p:grpSpPr>
          <p:sp>
            <p:nvSpPr>
              <p:cNvPr id="99" name="Freeform 57"/>
              <p:cNvSpPr>
                <a:spLocks/>
              </p:cNvSpPr>
              <p:nvPr/>
            </p:nvSpPr>
            <p:spPr bwMode="auto">
              <a:xfrm>
                <a:off x="2960" y="1073"/>
                <a:ext cx="137" cy="51"/>
              </a:xfrm>
              <a:custGeom>
                <a:avLst/>
                <a:gdLst>
                  <a:gd name="T0" fmla="*/ 136 w 137"/>
                  <a:gd name="T1" fmla="*/ 31 h 51"/>
                  <a:gd name="T2" fmla="*/ 0 w 137"/>
                  <a:gd name="T3" fmla="*/ 50 h 51"/>
                  <a:gd name="T4" fmla="*/ 8 w 137"/>
                  <a:gd name="T5" fmla="*/ 25 h 51"/>
                  <a:gd name="T6" fmla="*/ 8 w 137"/>
                  <a:gd name="T7" fmla="*/ 0 h 51"/>
                  <a:gd name="T8" fmla="*/ 136 w 137"/>
                  <a:gd name="T9" fmla="*/ 31 h 51"/>
                  <a:gd name="T10" fmla="*/ 0 60000 65536"/>
                  <a:gd name="T11" fmla="*/ 0 60000 65536"/>
                  <a:gd name="T12" fmla="*/ 0 60000 65536"/>
                  <a:gd name="T13" fmla="*/ 0 60000 65536"/>
                  <a:gd name="T14" fmla="*/ 0 60000 65536"/>
                  <a:gd name="T15" fmla="*/ 0 w 137"/>
                  <a:gd name="T16" fmla="*/ 0 h 51"/>
                  <a:gd name="T17" fmla="*/ 137 w 137"/>
                  <a:gd name="T18" fmla="*/ 51 h 51"/>
                </a:gdLst>
                <a:ahLst/>
                <a:cxnLst>
                  <a:cxn ang="T10">
                    <a:pos x="T0" y="T1"/>
                  </a:cxn>
                  <a:cxn ang="T11">
                    <a:pos x="T2" y="T3"/>
                  </a:cxn>
                  <a:cxn ang="T12">
                    <a:pos x="T4" y="T5"/>
                  </a:cxn>
                  <a:cxn ang="T13">
                    <a:pos x="T6" y="T7"/>
                  </a:cxn>
                  <a:cxn ang="T14">
                    <a:pos x="T8" y="T9"/>
                  </a:cxn>
                </a:cxnLst>
                <a:rect l="T15" t="T16" r="T17" b="T18"/>
                <a:pathLst>
                  <a:path w="137" h="51">
                    <a:moveTo>
                      <a:pt x="136" y="31"/>
                    </a:moveTo>
                    <a:lnTo>
                      <a:pt x="0" y="50"/>
                    </a:lnTo>
                    <a:lnTo>
                      <a:pt x="8" y="25"/>
                    </a:lnTo>
                    <a:lnTo>
                      <a:pt x="8" y="0"/>
                    </a:lnTo>
                    <a:lnTo>
                      <a:pt x="136" y="31"/>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00" name="Line 58"/>
              <p:cNvSpPr>
                <a:spLocks noChangeShapeType="1"/>
              </p:cNvSpPr>
              <p:nvPr/>
            </p:nvSpPr>
            <p:spPr bwMode="auto">
              <a:xfrm>
                <a:off x="2848" y="1094"/>
                <a:ext cx="112" cy="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52" name="Group 59"/>
            <p:cNvGrpSpPr>
              <a:grpSpLocks/>
            </p:cNvGrpSpPr>
            <p:nvPr/>
          </p:nvGrpSpPr>
          <p:grpSpPr bwMode="auto">
            <a:xfrm>
              <a:off x="2699" y="1326"/>
              <a:ext cx="241" cy="58"/>
              <a:chOff x="3320" y="1101"/>
              <a:chExt cx="241" cy="58"/>
            </a:xfrm>
          </p:grpSpPr>
          <p:sp>
            <p:nvSpPr>
              <p:cNvPr id="97" name="Freeform 60"/>
              <p:cNvSpPr>
                <a:spLocks/>
              </p:cNvSpPr>
              <p:nvPr/>
            </p:nvSpPr>
            <p:spPr bwMode="auto">
              <a:xfrm>
                <a:off x="3432" y="1101"/>
                <a:ext cx="129" cy="58"/>
              </a:xfrm>
              <a:custGeom>
                <a:avLst/>
                <a:gdLst>
                  <a:gd name="T0" fmla="*/ 128 w 129"/>
                  <a:gd name="T1" fmla="*/ 38 h 58"/>
                  <a:gd name="T2" fmla="*/ 0 w 129"/>
                  <a:gd name="T3" fmla="*/ 57 h 58"/>
                  <a:gd name="T4" fmla="*/ 0 w 129"/>
                  <a:gd name="T5" fmla="*/ 25 h 58"/>
                  <a:gd name="T6" fmla="*/ 0 w 129"/>
                  <a:gd name="T7" fmla="*/ 0 h 58"/>
                  <a:gd name="T8" fmla="*/ 128 w 129"/>
                  <a:gd name="T9" fmla="*/ 38 h 58"/>
                  <a:gd name="T10" fmla="*/ 0 60000 65536"/>
                  <a:gd name="T11" fmla="*/ 0 60000 65536"/>
                  <a:gd name="T12" fmla="*/ 0 60000 65536"/>
                  <a:gd name="T13" fmla="*/ 0 60000 65536"/>
                  <a:gd name="T14" fmla="*/ 0 60000 65536"/>
                  <a:gd name="T15" fmla="*/ 0 w 129"/>
                  <a:gd name="T16" fmla="*/ 0 h 58"/>
                  <a:gd name="T17" fmla="*/ 129 w 129"/>
                  <a:gd name="T18" fmla="*/ 58 h 58"/>
                </a:gdLst>
                <a:ahLst/>
                <a:cxnLst>
                  <a:cxn ang="T10">
                    <a:pos x="T0" y="T1"/>
                  </a:cxn>
                  <a:cxn ang="T11">
                    <a:pos x="T2" y="T3"/>
                  </a:cxn>
                  <a:cxn ang="T12">
                    <a:pos x="T4" y="T5"/>
                  </a:cxn>
                  <a:cxn ang="T13">
                    <a:pos x="T6" y="T7"/>
                  </a:cxn>
                  <a:cxn ang="T14">
                    <a:pos x="T8" y="T9"/>
                  </a:cxn>
                </a:cxnLst>
                <a:rect l="T15" t="T16" r="T17" b="T18"/>
                <a:pathLst>
                  <a:path w="129" h="58">
                    <a:moveTo>
                      <a:pt x="128" y="38"/>
                    </a:moveTo>
                    <a:lnTo>
                      <a:pt x="0" y="57"/>
                    </a:lnTo>
                    <a:lnTo>
                      <a:pt x="0" y="25"/>
                    </a:lnTo>
                    <a:lnTo>
                      <a:pt x="0" y="0"/>
                    </a:lnTo>
                    <a:lnTo>
                      <a:pt x="128" y="38"/>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98" name="Line 61"/>
              <p:cNvSpPr>
                <a:spLocks noChangeShapeType="1"/>
              </p:cNvSpPr>
              <p:nvPr/>
            </p:nvSpPr>
            <p:spPr bwMode="auto">
              <a:xfrm>
                <a:off x="3320" y="1123"/>
                <a:ext cx="104" cy="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53" name="Group 62"/>
            <p:cNvGrpSpPr>
              <a:grpSpLocks/>
            </p:cNvGrpSpPr>
            <p:nvPr/>
          </p:nvGrpSpPr>
          <p:grpSpPr bwMode="auto">
            <a:xfrm>
              <a:off x="2891" y="1952"/>
              <a:ext cx="249" cy="51"/>
              <a:chOff x="3512" y="1727"/>
              <a:chExt cx="249" cy="51"/>
            </a:xfrm>
          </p:grpSpPr>
          <p:sp>
            <p:nvSpPr>
              <p:cNvPr id="95" name="Freeform 63"/>
              <p:cNvSpPr>
                <a:spLocks/>
              </p:cNvSpPr>
              <p:nvPr/>
            </p:nvSpPr>
            <p:spPr bwMode="auto">
              <a:xfrm>
                <a:off x="3632" y="1727"/>
                <a:ext cx="129" cy="51"/>
              </a:xfrm>
              <a:custGeom>
                <a:avLst/>
                <a:gdLst>
                  <a:gd name="T0" fmla="*/ 128 w 129"/>
                  <a:gd name="T1" fmla="*/ 31 h 51"/>
                  <a:gd name="T2" fmla="*/ 0 w 129"/>
                  <a:gd name="T3" fmla="*/ 50 h 51"/>
                  <a:gd name="T4" fmla="*/ 0 w 129"/>
                  <a:gd name="T5" fmla="*/ 25 h 51"/>
                  <a:gd name="T6" fmla="*/ 0 w 129"/>
                  <a:gd name="T7" fmla="*/ 0 h 51"/>
                  <a:gd name="T8" fmla="*/ 128 w 129"/>
                  <a:gd name="T9" fmla="*/ 31 h 51"/>
                  <a:gd name="T10" fmla="*/ 0 60000 65536"/>
                  <a:gd name="T11" fmla="*/ 0 60000 65536"/>
                  <a:gd name="T12" fmla="*/ 0 60000 65536"/>
                  <a:gd name="T13" fmla="*/ 0 60000 65536"/>
                  <a:gd name="T14" fmla="*/ 0 60000 65536"/>
                  <a:gd name="T15" fmla="*/ 0 w 129"/>
                  <a:gd name="T16" fmla="*/ 0 h 51"/>
                  <a:gd name="T17" fmla="*/ 129 w 129"/>
                  <a:gd name="T18" fmla="*/ 51 h 51"/>
                </a:gdLst>
                <a:ahLst/>
                <a:cxnLst>
                  <a:cxn ang="T10">
                    <a:pos x="T0" y="T1"/>
                  </a:cxn>
                  <a:cxn ang="T11">
                    <a:pos x="T2" y="T3"/>
                  </a:cxn>
                  <a:cxn ang="T12">
                    <a:pos x="T4" y="T5"/>
                  </a:cxn>
                  <a:cxn ang="T13">
                    <a:pos x="T6" y="T7"/>
                  </a:cxn>
                  <a:cxn ang="T14">
                    <a:pos x="T8" y="T9"/>
                  </a:cxn>
                </a:cxnLst>
                <a:rect l="T15" t="T16" r="T17" b="T18"/>
                <a:pathLst>
                  <a:path w="129" h="51">
                    <a:moveTo>
                      <a:pt x="128" y="31"/>
                    </a:moveTo>
                    <a:lnTo>
                      <a:pt x="0" y="50"/>
                    </a:lnTo>
                    <a:lnTo>
                      <a:pt x="0" y="25"/>
                    </a:lnTo>
                    <a:lnTo>
                      <a:pt x="0" y="0"/>
                    </a:lnTo>
                    <a:lnTo>
                      <a:pt x="128" y="31"/>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96" name="Line 64"/>
              <p:cNvSpPr>
                <a:spLocks noChangeShapeType="1"/>
              </p:cNvSpPr>
              <p:nvPr/>
            </p:nvSpPr>
            <p:spPr bwMode="auto">
              <a:xfrm>
                <a:off x="3512" y="1748"/>
                <a:ext cx="112" cy="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54" name="Group 65"/>
            <p:cNvGrpSpPr>
              <a:grpSpLocks/>
            </p:cNvGrpSpPr>
            <p:nvPr/>
          </p:nvGrpSpPr>
          <p:grpSpPr bwMode="auto">
            <a:xfrm>
              <a:off x="1739" y="1845"/>
              <a:ext cx="193" cy="51"/>
              <a:chOff x="2360" y="1620"/>
              <a:chExt cx="193" cy="51"/>
            </a:xfrm>
          </p:grpSpPr>
          <p:sp>
            <p:nvSpPr>
              <p:cNvPr id="93" name="Freeform 66"/>
              <p:cNvSpPr>
                <a:spLocks/>
              </p:cNvSpPr>
              <p:nvPr/>
            </p:nvSpPr>
            <p:spPr bwMode="auto">
              <a:xfrm>
                <a:off x="2424" y="1620"/>
                <a:ext cx="129" cy="51"/>
              </a:xfrm>
              <a:custGeom>
                <a:avLst/>
                <a:gdLst>
                  <a:gd name="T0" fmla="*/ 128 w 129"/>
                  <a:gd name="T1" fmla="*/ 44 h 51"/>
                  <a:gd name="T2" fmla="*/ 0 w 129"/>
                  <a:gd name="T3" fmla="*/ 50 h 51"/>
                  <a:gd name="T4" fmla="*/ 0 w 129"/>
                  <a:gd name="T5" fmla="*/ 25 h 51"/>
                  <a:gd name="T6" fmla="*/ 8 w 129"/>
                  <a:gd name="T7" fmla="*/ 0 h 51"/>
                  <a:gd name="T8" fmla="*/ 128 w 129"/>
                  <a:gd name="T9" fmla="*/ 44 h 51"/>
                  <a:gd name="T10" fmla="*/ 0 60000 65536"/>
                  <a:gd name="T11" fmla="*/ 0 60000 65536"/>
                  <a:gd name="T12" fmla="*/ 0 60000 65536"/>
                  <a:gd name="T13" fmla="*/ 0 60000 65536"/>
                  <a:gd name="T14" fmla="*/ 0 60000 65536"/>
                  <a:gd name="T15" fmla="*/ 0 w 129"/>
                  <a:gd name="T16" fmla="*/ 0 h 51"/>
                  <a:gd name="T17" fmla="*/ 129 w 129"/>
                  <a:gd name="T18" fmla="*/ 51 h 51"/>
                </a:gdLst>
                <a:ahLst/>
                <a:cxnLst>
                  <a:cxn ang="T10">
                    <a:pos x="T0" y="T1"/>
                  </a:cxn>
                  <a:cxn ang="T11">
                    <a:pos x="T2" y="T3"/>
                  </a:cxn>
                  <a:cxn ang="T12">
                    <a:pos x="T4" y="T5"/>
                  </a:cxn>
                  <a:cxn ang="T13">
                    <a:pos x="T6" y="T7"/>
                  </a:cxn>
                  <a:cxn ang="T14">
                    <a:pos x="T8" y="T9"/>
                  </a:cxn>
                </a:cxnLst>
                <a:rect l="T15" t="T16" r="T17" b="T18"/>
                <a:pathLst>
                  <a:path w="129" h="51">
                    <a:moveTo>
                      <a:pt x="128" y="44"/>
                    </a:moveTo>
                    <a:lnTo>
                      <a:pt x="0" y="50"/>
                    </a:lnTo>
                    <a:lnTo>
                      <a:pt x="0" y="25"/>
                    </a:lnTo>
                    <a:lnTo>
                      <a:pt x="8" y="0"/>
                    </a:lnTo>
                    <a:lnTo>
                      <a:pt x="128" y="44"/>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94" name="Line 67"/>
              <p:cNvSpPr>
                <a:spLocks noChangeShapeType="1"/>
              </p:cNvSpPr>
              <p:nvPr/>
            </p:nvSpPr>
            <p:spPr bwMode="auto">
              <a:xfrm>
                <a:off x="2360" y="1635"/>
                <a:ext cx="56" cy="1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55" name="Group 68"/>
            <p:cNvGrpSpPr>
              <a:grpSpLocks/>
            </p:cNvGrpSpPr>
            <p:nvPr/>
          </p:nvGrpSpPr>
          <p:grpSpPr bwMode="auto">
            <a:xfrm>
              <a:off x="2483" y="2009"/>
              <a:ext cx="201" cy="114"/>
              <a:chOff x="3104" y="1784"/>
              <a:chExt cx="201" cy="114"/>
            </a:xfrm>
          </p:grpSpPr>
          <p:sp>
            <p:nvSpPr>
              <p:cNvPr id="91" name="Freeform 69"/>
              <p:cNvSpPr>
                <a:spLocks/>
              </p:cNvSpPr>
              <p:nvPr/>
            </p:nvSpPr>
            <p:spPr bwMode="auto">
              <a:xfrm>
                <a:off x="3184" y="1784"/>
                <a:ext cx="121" cy="79"/>
              </a:xfrm>
              <a:custGeom>
                <a:avLst/>
                <a:gdLst>
                  <a:gd name="T0" fmla="*/ 120 w 121"/>
                  <a:gd name="T1" fmla="*/ 0 h 79"/>
                  <a:gd name="T2" fmla="*/ 30 w 121"/>
                  <a:gd name="T3" fmla="*/ 78 h 79"/>
                  <a:gd name="T4" fmla="*/ 15 w 121"/>
                  <a:gd name="T5" fmla="*/ 52 h 79"/>
                  <a:gd name="T6" fmla="*/ 0 w 121"/>
                  <a:gd name="T7" fmla="*/ 26 h 79"/>
                  <a:gd name="T8" fmla="*/ 120 w 121"/>
                  <a:gd name="T9" fmla="*/ 0 h 79"/>
                  <a:gd name="T10" fmla="*/ 0 60000 65536"/>
                  <a:gd name="T11" fmla="*/ 0 60000 65536"/>
                  <a:gd name="T12" fmla="*/ 0 60000 65536"/>
                  <a:gd name="T13" fmla="*/ 0 60000 65536"/>
                  <a:gd name="T14" fmla="*/ 0 60000 65536"/>
                  <a:gd name="T15" fmla="*/ 0 w 121"/>
                  <a:gd name="T16" fmla="*/ 0 h 79"/>
                  <a:gd name="T17" fmla="*/ 121 w 121"/>
                  <a:gd name="T18" fmla="*/ 79 h 79"/>
                </a:gdLst>
                <a:ahLst/>
                <a:cxnLst>
                  <a:cxn ang="T10">
                    <a:pos x="T0" y="T1"/>
                  </a:cxn>
                  <a:cxn ang="T11">
                    <a:pos x="T2" y="T3"/>
                  </a:cxn>
                  <a:cxn ang="T12">
                    <a:pos x="T4" y="T5"/>
                  </a:cxn>
                  <a:cxn ang="T13">
                    <a:pos x="T6" y="T7"/>
                  </a:cxn>
                  <a:cxn ang="T14">
                    <a:pos x="T8" y="T9"/>
                  </a:cxn>
                </a:cxnLst>
                <a:rect l="T15" t="T16" r="T17" b="T18"/>
                <a:pathLst>
                  <a:path w="121" h="79">
                    <a:moveTo>
                      <a:pt x="120" y="0"/>
                    </a:moveTo>
                    <a:lnTo>
                      <a:pt x="30" y="78"/>
                    </a:lnTo>
                    <a:lnTo>
                      <a:pt x="15" y="52"/>
                    </a:lnTo>
                    <a:lnTo>
                      <a:pt x="0" y="26"/>
                    </a:lnTo>
                    <a:lnTo>
                      <a:pt x="120" y="0"/>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92" name="Line 70"/>
              <p:cNvSpPr>
                <a:spLocks noChangeShapeType="1"/>
              </p:cNvSpPr>
              <p:nvPr/>
            </p:nvSpPr>
            <p:spPr bwMode="auto">
              <a:xfrm flipV="1">
                <a:off x="3104" y="1834"/>
                <a:ext cx="96" cy="6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56" name="Group 71"/>
            <p:cNvGrpSpPr>
              <a:grpSpLocks/>
            </p:cNvGrpSpPr>
            <p:nvPr/>
          </p:nvGrpSpPr>
          <p:grpSpPr bwMode="auto">
            <a:xfrm>
              <a:off x="2483" y="1768"/>
              <a:ext cx="169" cy="121"/>
              <a:chOff x="3104" y="1543"/>
              <a:chExt cx="169" cy="121"/>
            </a:xfrm>
          </p:grpSpPr>
          <p:sp>
            <p:nvSpPr>
              <p:cNvPr id="89" name="Freeform 72"/>
              <p:cNvSpPr>
                <a:spLocks/>
              </p:cNvSpPr>
              <p:nvPr/>
            </p:nvSpPr>
            <p:spPr bwMode="auto">
              <a:xfrm>
                <a:off x="3152" y="1571"/>
                <a:ext cx="121" cy="93"/>
              </a:xfrm>
              <a:custGeom>
                <a:avLst/>
                <a:gdLst>
                  <a:gd name="T0" fmla="*/ 120 w 121"/>
                  <a:gd name="T1" fmla="*/ 92 h 93"/>
                  <a:gd name="T2" fmla="*/ 0 w 121"/>
                  <a:gd name="T3" fmla="*/ 39 h 93"/>
                  <a:gd name="T4" fmla="*/ 23 w 121"/>
                  <a:gd name="T5" fmla="*/ 20 h 93"/>
                  <a:gd name="T6" fmla="*/ 38 w 121"/>
                  <a:gd name="T7" fmla="*/ 0 h 93"/>
                  <a:gd name="T8" fmla="*/ 120 w 121"/>
                  <a:gd name="T9" fmla="*/ 92 h 93"/>
                  <a:gd name="T10" fmla="*/ 0 60000 65536"/>
                  <a:gd name="T11" fmla="*/ 0 60000 65536"/>
                  <a:gd name="T12" fmla="*/ 0 60000 65536"/>
                  <a:gd name="T13" fmla="*/ 0 60000 65536"/>
                  <a:gd name="T14" fmla="*/ 0 60000 65536"/>
                  <a:gd name="T15" fmla="*/ 0 w 121"/>
                  <a:gd name="T16" fmla="*/ 0 h 93"/>
                  <a:gd name="T17" fmla="*/ 121 w 121"/>
                  <a:gd name="T18" fmla="*/ 93 h 93"/>
                </a:gdLst>
                <a:ahLst/>
                <a:cxnLst>
                  <a:cxn ang="T10">
                    <a:pos x="T0" y="T1"/>
                  </a:cxn>
                  <a:cxn ang="T11">
                    <a:pos x="T2" y="T3"/>
                  </a:cxn>
                  <a:cxn ang="T12">
                    <a:pos x="T4" y="T5"/>
                  </a:cxn>
                  <a:cxn ang="T13">
                    <a:pos x="T6" y="T7"/>
                  </a:cxn>
                  <a:cxn ang="T14">
                    <a:pos x="T8" y="T9"/>
                  </a:cxn>
                </a:cxnLst>
                <a:rect l="T15" t="T16" r="T17" b="T18"/>
                <a:pathLst>
                  <a:path w="121" h="93">
                    <a:moveTo>
                      <a:pt x="120" y="92"/>
                    </a:moveTo>
                    <a:lnTo>
                      <a:pt x="0" y="39"/>
                    </a:lnTo>
                    <a:lnTo>
                      <a:pt x="23" y="20"/>
                    </a:lnTo>
                    <a:lnTo>
                      <a:pt x="38" y="0"/>
                    </a:lnTo>
                    <a:lnTo>
                      <a:pt x="120" y="92"/>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90" name="Line 73"/>
              <p:cNvSpPr>
                <a:spLocks noChangeShapeType="1"/>
              </p:cNvSpPr>
              <p:nvPr/>
            </p:nvSpPr>
            <p:spPr bwMode="auto">
              <a:xfrm>
                <a:off x="3104" y="1543"/>
                <a:ext cx="72" cy="4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57" name="Group 74"/>
            <p:cNvGrpSpPr>
              <a:grpSpLocks/>
            </p:cNvGrpSpPr>
            <p:nvPr/>
          </p:nvGrpSpPr>
          <p:grpSpPr bwMode="auto">
            <a:xfrm>
              <a:off x="2139" y="1989"/>
              <a:ext cx="169" cy="121"/>
              <a:chOff x="2760" y="1764"/>
              <a:chExt cx="169" cy="121"/>
            </a:xfrm>
          </p:grpSpPr>
          <p:sp>
            <p:nvSpPr>
              <p:cNvPr id="87" name="Freeform 75"/>
              <p:cNvSpPr>
                <a:spLocks/>
              </p:cNvSpPr>
              <p:nvPr/>
            </p:nvSpPr>
            <p:spPr bwMode="auto">
              <a:xfrm>
                <a:off x="2808" y="1791"/>
                <a:ext cx="121" cy="94"/>
              </a:xfrm>
              <a:custGeom>
                <a:avLst/>
                <a:gdLst>
                  <a:gd name="T0" fmla="*/ 120 w 121"/>
                  <a:gd name="T1" fmla="*/ 93 h 94"/>
                  <a:gd name="T2" fmla="*/ 0 w 121"/>
                  <a:gd name="T3" fmla="*/ 47 h 94"/>
                  <a:gd name="T4" fmla="*/ 23 w 121"/>
                  <a:gd name="T5" fmla="*/ 27 h 94"/>
                  <a:gd name="T6" fmla="*/ 45 w 121"/>
                  <a:gd name="T7" fmla="*/ 0 h 94"/>
                  <a:gd name="T8" fmla="*/ 120 w 121"/>
                  <a:gd name="T9" fmla="*/ 93 h 94"/>
                  <a:gd name="T10" fmla="*/ 0 60000 65536"/>
                  <a:gd name="T11" fmla="*/ 0 60000 65536"/>
                  <a:gd name="T12" fmla="*/ 0 60000 65536"/>
                  <a:gd name="T13" fmla="*/ 0 60000 65536"/>
                  <a:gd name="T14" fmla="*/ 0 60000 65536"/>
                  <a:gd name="T15" fmla="*/ 0 w 121"/>
                  <a:gd name="T16" fmla="*/ 0 h 94"/>
                  <a:gd name="T17" fmla="*/ 121 w 121"/>
                  <a:gd name="T18" fmla="*/ 94 h 94"/>
                </a:gdLst>
                <a:ahLst/>
                <a:cxnLst>
                  <a:cxn ang="T10">
                    <a:pos x="T0" y="T1"/>
                  </a:cxn>
                  <a:cxn ang="T11">
                    <a:pos x="T2" y="T3"/>
                  </a:cxn>
                  <a:cxn ang="T12">
                    <a:pos x="T4" y="T5"/>
                  </a:cxn>
                  <a:cxn ang="T13">
                    <a:pos x="T6" y="T7"/>
                  </a:cxn>
                  <a:cxn ang="T14">
                    <a:pos x="T8" y="T9"/>
                  </a:cxn>
                </a:cxnLst>
                <a:rect l="T15" t="T16" r="T17" b="T18"/>
                <a:pathLst>
                  <a:path w="121" h="94">
                    <a:moveTo>
                      <a:pt x="120" y="93"/>
                    </a:moveTo>
                    <a:lnTo>
                      <a:pt x="0" y="47"/>
                    </a:lnTo>
                    <a:lnTo>
                      <a:pt x="23" y="27"/>
                    </a:lnTo>
                    <a:lnTo>
                      <a:pt x="45" y="0"/>
                    </a:lnTo>
                    <a:lnTo>
                      <a:pt x="120" y="93"/>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88" name="Line 76"/>
              <p:cNvSpPr>
                <a:spLocks noChangeShapeType="1"/>
              </p:cNvSpPr>
              <p:nvPr/>
            </p:nvSpPr>
            <p:spPr bwMode="auto">
              <a:xfrm>
                <a:off x="2760" y="1764"/>
                <a:ext cx="72" cy="5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58" name="Group 77"/>
            <p:cNvGrpSpPr>
              <a:grpSpLocks/>
            </p:cNvGrpSpPr>
            <p:nvPr/>
          </p:nvGrpSpPr>
          <p:grpSpPr bwMode="auto">
            <a:xfrm>
              <a:off x="2171" y="1732"/>
              <a:ext cx="137" cy="135"/>
              <a:chOff x="2792" y="1507"/>
              <a:chExt cx="137" cy="135"/>
            </a:xfrm>
          </p:grpSpPr>
          <p:sp>
            <p:nvSpPr>
              <p:cNvPr id="85" name="Freeform 78"/>
              <p:cNvSpPr>
                <a:spLocks/>
              </p:cNvSpPr>
              <p:nvPr/>
            </p:nvSpPr>
            <p:spPr bwMode="auto">
              <a:xfrm>
                <a:off x="2816" y="1507"/>
                <a:ext cx="113" cy="100"/>
              </a:xfrm>
              <a:custGeom>
                <a:avLst/>
                <a:gdLst>
                  <a:gd name="T0" fmla="*/ 112 w 113"/>
                  <a:gd name="T1" fmla="*/ 0 h 100"/>
                  <a:gd name="T2" fmla="*/ 45 w 113"/>
                  <a:gd name="T3" fmla="*/ 99 h 100"/>
                  <a:gd name="T4" fmla="*/ 22 w 113"/>
                  <a:gd name="T5" fmla="*/ 79 h 100"/>
                  <a:gd name="T6" fmla="*/ 0 w 113"/>
                  <a:gd name="T7" fmla="*/ 59 h 100"/>
                  <a:gd name="T8" fmla="*/ 112 w 113"/>
                  <a:gd name="T9" fmla="*/ 0 h 100"/>
                  <a:gd name="T10" fmla="*/ 0 60000 65536"/>
                  <a:gd name="T11" fmla="*/ 0 60000 65536"/>
                  <a:gd name="T12" fmla="*/ 0 60000 65536"/>
                  <a:gd name="T13" fmla="*/ 0 60000 65536"/>
                  <a:gd name="T14" fmla="*/ 0 60000 65536"/>
                  <a:gd name="T15" fmla="*/ 0 w 113"/>
                  <a:gd name="T16" fmla="*/ 0 h 100"/>
                  <a:gd name="T17" fmla="*/ 113 w 113"/>
                  <a:gd name="T18" fmla="*/ 100 h 100"/>
                </a:gdLst>
                <a:ahLst/>
                <a:cxnLst>
                  <a:cxn ang="T10">
                    <a:pos x="T0" y="T1"/>
                  </a:cxn>
                  <a:cxn ang="T11">
                    <a:pos x="T2" y="T3"/>
                  </a:cxn>
                  <a:cxn ang="T12">
                    <a:pos x="T4" y="T5"/>
                  </a:cxn>
                  <a:cxn ang="T13">
                    <a:pos x="T6" y="T7"/>
                  </a:cxn>
                  <a:cxn ang="T14">
                    <a:pos x="T8" y="T9"/>
                  </a:cxn>
                </a:cxnLst>
                <a:rect l="T15" t="T16" r="T17" b="T18"/>
                <a:pathLst>
                  <a:path w="113" h="100">
                    <a:moveTo>
                      <a:pt x="112" y="0"/>
                    </a:moveTo>
                    <a:lnTo>
                      <a:pt x="45" y="99"/>
                    </a:lnTo>
                    <a:lnTo>
                      <a:pt x="22" y="79"/>
                    </a:lnTo>
                    <a:lnTo>
                      <a:pt x="0" y="59"/>
                    </a:lnTo>
                    <a:lnTo>
                      <a:pt x="112" y="0"/>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86" name="Line 79"/>
              <p:cNvSpPr>
                <a:spLocks noChangeShapeType="1"/>
              </p:cNvSpPr>
              <p:nvPr/>
            </p:nvSpPr>
            <p:spPr bwMode="auto">
              <a:xfrm flipV="1">
                <a:off x="2792" y="1585"/>
                <a:ext cx="48" cy="5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59" name="Group 80"/>
            <p:cNvGrpSpPr>
              <a:grpSpLocks/>
            </p:cNvGrpSpPr>
            <p:nvPr/>
          </p:nvGrpSpPr>
          <p:grpSpPr bwMode="auto">
            <a:xfrm>
              <a:off x="1307" y="2216"/>
              <a:ext cx="105" cy="150"/>
              <a:chOff x="1928" y="1991"/>
              <a:chExt cx="105" cy="150"/>
            </a:xfrm>
          </p:grpSpPr>
          <p:sp>
            <p:nvSpPr>
              <p:cNvPr id="83" name="Freeform 81"/>
              <p:cNvSpPr>
                <a:spLocks/>
              </p:cNvSpPr>
              <p:nvPr/>
            </p:nvSpPr>
            <p:spPr bwMode="auto">
              <a:xfrm>
                <a:off x="1936" y="2033"/>
                <a:ext cx="97" cy="108"/>
              </a:xfrm>
              <a:custGeom>
                <a:avLst/>
                <a:gdLst>
                  <a:gd name="T0" fmla="*/ 96 w 97"/>
                  <a:gd name="T1" fmla="*/ 107 h 108"/>
                  <a:gd name="T2" fmla="*/ 0 w 97"/>
                  <a:gd name="T3" fmla="*/ 27 h 108"/>
                  <a:gd name="T4" fmla="*/ 30 w 97"/>
                  <a:gd name="T5" fmla="*/ 13 h 108"/>
                  <a:gd name="T6" fmla="*/ 59 w 97"/>
                  <a:gd name="T7" fmla="*/ 0 h 108"/>
                  <a:gd name="T8" fmla="*/ 96 w 97"/>
                  <a:gd name="T9" fmla="*/ 107 h 108"/>
                  <a:gd name="T10" fmla="*/ 0 60000 65536"/>
                  <a:gd name="T11" fmla="*/ 0 60000 65536"/>
                  <a:gd name="T12" fmla="*/ 0 60000 65536"/>
                  <a:gd name="T13" fmla="*/ 0 60000 65536"/>
                  <a:gd name="T14" fmla="*/ 0 60000 65536"/>
                  <a:gd name="T15" fmla="*/ 0 w 97"/>
                  <a:gd name="T16" fmla="*/ 0 h 108"/>
                  <a:gd name="T17" fmla="*/ 97 w 97"/>
                  <a:gd name="T18" fmla="*/ 108 h 108"/>
                </a:gdLst>
                <a:ahLst/>
                <a:cxnLst>
                  <a:cxn ang="T10">
                    <a:pos x="T0" y="T1"/>
                  </a:cxn>
                  <a:cxn ang="T11">
                    <a:pos x="T2" y="T3"/>
                  </a:cxn>
                  <a:cxn ang="T12">
                    <a:pos x="T4" y="T5"/>
                  </a:cxn>
                  <a:cxn ang="T13">
                    <a:pos x="T6" y="T7"/>
                  </a:cxn>
                  <a:cxn ang="T14">
                    <a:pos x="T8" y="T9"/>
                  </a:cxn>
                </a:cxnLst>
                <a:rect l="T15" t="T16" r="T17" b="T18"/>
                <a:pathLst>
                  <a:path w="97" h="108">
                    <a:moveTo>
                      <a:pt x="96" y="107"/>
                    </a:moveTo>
                    <a:lnTo>
                      <a:pt x="0" y="27"/>
                    </a:lnTo>
                    <a:lnTo>
                      <a:pt x="30" y="13"/>
                    </a:lnTo>
                    <a:lnTo>
                      <a:pt x="59" y="0"/>
                    </a:lnTo>
                    <a:lnTo>
                      <a:pt x="96" y="107"/>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84" name="Line 82"/>
              <p:cNvSpPr>
                <a:spLocks noChangeShapeType="1"/>
              </p:cNvSpPr>
              <p:nvPr/>
            </p:nvSpPr>
            <p:spPr bwMode="auto">
              <a:xfrm>
                <a:off x="1928" y="1991"/>
                <a:ext cx="40" cy="5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60" name="Group 83"/>
            <p:cNvGrpSpPr>
              <a:grpSpLocks/>
            </p:cNvGrpSpPr>
            <p:nvPr/>
          </p:nvGrpSpPr>
          <p:grpSpPr bwMode="auto">
            <a:xfrm>
              <a:off x="1563" y="2507"/>
              <a:ext cx="153" cy="72"/>
              <a:chOff x="2184" y="2282"/>
              <a:chExt cx="153" cy="72"/>
            </a:xfrm>
          </p:grpSpPr>
          <p:sp>
            <p:nvSpPr>
              <p:cNvPr id="81" name="Freeform 84"/>
              <p:cNvSpPr>
                <a:spLocks/>
              </p:cNvSpPr>
              <p:nvPr/>
            </p:nvSpPr>
            <p:spPr bwMode="auto">
              <a:xfrm>
                <a:off x="2208" y="2282"/>
                <a:ext cx="129" cy="72"/>
              </a:xfrm>
              <a:custGeom>
                <a:avLst/>
                <a:gdLst>
                  <a:gd name="T0" fmla="*/ 128 w 129"/>
                  <a:gd name="T1" fmla="*/ 71 h 72"/>
                  <a:gd name="T2" fmla="*/ 0 w 129"/>
                  <a:gd name="T3" fmla="*/ 45 h 72"/>
                  <a:gd name="T4" fmla="*/ 8 w 129"/>
                  <a:gd name="T5" fmla="*/ 26 h 72"/>
                  <a:gd name="T6" fmla="*/ 23 w 129"/>
                  <a:gd name="T7" fmla="*/ 0 h 72"/>
                  <a:gd name="T8" fmla="*/ 128 w 129"/>
                  <a:gd name="T9" fmla="*/ 71 h 72"/>
                  <a:gd name="T10" fmla="*/ 0 60000 65536"/>
                  <a:gd name="T11" fmla="*/ 0 60000 65536"/>
                  <a:gd name="T12" fmla="*/ 0 60000 65536"/>
                  <a:gd name="T13" fmla="*/ 0 60000 65536"/>
                  <a:gd name="T14" fmla="*/ 0 60000 65536"/>
                  <a:gd name="T15" fmla="*/ 0 w 129"/>
                  <a:gd name="T16" fmla="*/ 0 h 72"/>
                  <a:gd name="T17" fmla="*/ 129 w 129"/>
                  <a:gd name="T18" fmla="*/ 72 h 72"/>
                </a:gdLst>
                <a:ahLst/>
                <a:cxnLst>
                  <a:cxn ang="T10">
                    <a:pos x="T0" y="T1"/>
                  </a:cxn>
                  <a:cxn ang="T11">
                    <a:pos x="T2" y="T3"/>
                  </a:cxn>
                  <a:cxn ang="T12">
                    <a:pos x="T4" y="T5"/>
                  </a:cxn>
                  <a:cxn ang="T13">
                    <a:pos x="T6" y="T7"/>
                  </a:cxn>
                  <a:cxn ang="T14">
                    <a:pos x="T8" y="T9"/>
                  </a:cxn>
                </a:cxnLst>
                <a:rect l="T15" t="T16" r="T17" b="T18"/>
                <a:pathLst>
                  <a:path w="129" h="72">
                    <a:moveTo>
                      <a:pt x="128" y="71"/>
                    </a:moveTo>
                    <a:lnTo>
                      <a:pt x="0" y="45"/>
                    </a:lnTo>
                    <a:lnTo>
                      <a:pt x="8" y="26"/>
                    </a:lnTo>
                    <a:lnTo>
                      <a:pt x="23" y="0"/>
                    </a:lnTo>
                    <a:lnTo>
                      <a:pt x="128" y="71"/>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82" name="Line 85"/>
              <p:cNvSpPr>
                <a:spLocks noChangeShapeType="1"/>
              </p:cNvSpPr>
              <p:nvPr/>
            </p:nvSpPr>
            <p:spPr bwMode="auto">
              <a:xfrm>
                <a:off x="2184" y="2297"/>
                <a:ext cx="32" cy="1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grpSp>
          <p:nvGrpSpPr>
            <p:cNvPr id="61" name="Group 86"/>
            <p:cNvGrpSpPr>
              <a:grpSpLocks/>
            </p:cNvGrpSpPr>
            <p:nvPr/>
          </p:nvGrpSpPr>
          <p:grpSpPr bwMode="auto">
            <a:xfrm>
              <a:off x="1923" y="2485"/>
              <a:ext cx="225" cy="79"/>
              <a:chOff x="2544" y="2260"/>
              <a:chExt cx="225" cy="79"/>
            </a:xfrm>
          </p:grpSpPr>
          <p:sp>
            <p:nvSpPr>
              <p:cNvPr id="79" name="Freeform 87"/>
              <p:cNvSpPr>
                <a:spLocks/>
              </p:cNvSpPr>
              <p:nvPr/>
            </p:nvSpPr>
            <p:spPr bwMode="auto">
              <a:xfrm>
                <a:off x="2640" y="2260"/>
                <a:ext cx="129" cy="65"/>
              </a:xfrm>
              <a:custGeom>
                <a:avLst/>
                <a:gdLst>
                  <a:gd name="T0" fmla="*/ 128 w 129"/>
                  <a:gd name="T1" fmla="*/ 0 h 65"/>
                  <a:gd name="T2" fmla="*/ 23 w 129"/>
                  <a:gd name="T3" fmla="*/ 64 h 65"/>
                  <a:gd name="T4" fmla="*/ 8 w 129"/>
                  <a:gd name="T5" fmla="*/ 38 h 65"/>
                  <a:gd name="T6" fmla="*/ 0 w 129"/>
                  <a:gd name="T7" fmla="*/ 13 h 65"/>
                  <a:gd name="T8" fmla="*/ 128 w 129"/>
                  <a:gd name="T9" fmla="*/ 0 h 65"/>
                  <a:gd name="T10" fmla="*/ 0 60000 65536"/>
                  <a:gd name="T11" fmla="*/ 0 60000 65536"/>
                  <a:gd name="T12" fmla="*/ 0 60000 65536"/>
                  <a:gd name="T13" fmla="*/ 0 60000 65536"/>
                  <a:gd name="T14" fmla="*/ 0 60000 65536"/>
                  <a:gd name="T15" fmla="*/ 0 w 129"/>
                  <a:gd name="T16" fmla="*/ 0 h 65"/>
                  <a:gd name="T17" fmla="*/ 129 w 129"/>
                  <a:gd name="T18" fmla="*/ 65 h 65"/>
                </a:gdLst>
                <a:ahLst/>
                <a:cxnLst>
                  <a:cxn ang="T10">
                    <a:pos x="T0" y="T1"/>
                  </a:cxn>
                  <a:cxn ang="T11">
                    <a:pos x="T2" y="T3"/>
                  </a:cxn>
                  <a:cxn ang="T12">
                    <a:pos x="T4" y="T5"/>
                  </a:cxn>
                  <a:cxn ang="T13">
                    <a:pos x="T6" y="T7"/>
                  </a:cxn>
                  <a:cxn ang="T14">
                    <a:pos x="T8" y="T9"/>
                  </a:cxn>
                </a:cxnLst>
                <a:rect l="T15" t="T16" r="T17" b="T18"/>
                <a:pathLst>
                  <a:path w="129" h="65">
                    <a:moveTo>
                      <a:pt x="128" y="0"/>
                    </a:moveTo>
                    <a:lnTo>
                      <a:pt x="23" y="64"/>
                    </a:lnTo>
                    <a:lnTo>
                      <a:pt x="8" y="38"/>
                    </a:lnTo>
                    <a:lnTo>
                      <a:pt x="0" y="13"/>
                    </a:lnTo>
                    <a:lnTo>
                      <a:pt x="128" y="0"/>
                    </a:lnTo>
                  </a:path>
                </a:pathLst>
              </a:custGeom>
              <a:solidFill>
                <a:srgbClr val="000000"/>
              </a:solidFill>
              <a:ln w="25400" cap="rnd">
                <a:solidFill>
                  <a:srgbClr val="000000"/>
                </a:solidFill>
                <a:round/>
                <a:headEnd/>
                <a:tailEnd/>
              </a:ln>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80" name="Line 88"/>
              <p:cNvSpPr>
                <a:spLocks noChangeShapeType="1"/>
              </p:cNvSpPr>
              <p:nvPr/>
            </p:nvSpPr>
            <p:spPr bwMode="auto">
              <a:xfrm flipV="1">
                <a:off x="2544" y="2303"/>
                <a:ext cx="96" cy="3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grpSp>
        <p:sp>
          <p:nvSpPr>
            <p:cNvPr id="62" name="Oval 89"/>
            <p:cNvSpPr>
              <a:spLocks noChangeArrowheads="1"/>
            </p:cNvSpPr>
            <p:nvPr/>
          </p:nvSpPr>
          <p:spPr bwMode="auto">
            <a:xfrm>
              <a:off x="1051" y="1583"/>
              <a:ext cx="192" cy="183"/>
            </a:xfrm>
            <a:prstGeom prst="ellipse">
              <a:avLst/>
            </a:prstGeom>
            <a:solidFill>
              <a:srgbClr val="96E3FE"/>
            </a:solidFill>
            <a:ln w="25400">
              <a:solidFill>
                <a:srgbClr val="000000"/>
              </a:solidFill>
              <a:round/>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63" name="Oval 90"/>
            <p:cNvSpPr>
              <a:spLocks noChangeArrowheads="1"/>
            </p:cNvSpPr>
            <p:nvPr/>
          </p:nvSpPr>
          <p:spPr bwMode="auto">
            <a:xfrm>
              <a:off x="1043" y="1576"/>
              <a:ext cx="208" cy="197"/>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64" name="Freeform 91"/>
            <p:cNvSpPr>
              <a:spLocks/>
            </p:cNvSpPr>
            <p:nvPr/>
          </p:nvSpPr>
          <p:spPr bwMode="auto">
            <a:xfrm>
              <a:off x="771" y="1319"/>
              <a:ext cx="409" cy="492"/>
            </a:xfrm>
            <a:custGeom>
              <a:avLst/>
              <a:gdLst>
                <a:gd name="T0" fmla="*/ 304 w 409"/>
                <a:gd name="T1" fmla="*/ 0 h 492"/>
                <a:gd name="T2" fmla="*/ 408 w 409"/>
                <a:gd name="T3" fmla="*/ 93 h 492"/>
                <a:gd name="T4" fmla="*/ 144 w 409"/>
                <a:gd name="T5" fmla="*/ 491 h 492"/>
                <a:gd name="T6" fmla="*/ 0 w 409"/>
                <a:gd name="T7" fmla="*/ 491 h 492"/>
                <a:gd name="T8" fmla="*/ 0 60000 65536"/>
                <a:gd name="T9" fmla="*/ 0 60000 65536"/>
                <a:gd name="T10" fmla="*/ 0 60000 65536"/>
                <a:gd name="T11" fmla="*/ 0 60000 65536"/>
                <a:gd name="T12" fmla="*/ 0 w 409"/>
                <a:gd name="T13" fmla="*/ 0 h 492"/>
                <a:gd name="T14" fmla="*/ 409 w 409"/>
                <a:gd name="T15" fmla="*/ 492 h 492"/>
              </a:gdLst>
              <a:ahLst/>
              <a:cxnLst>
                <a:cxn ang="T8">
                  <a:pos x="T0" y="T1"/>
                </a:cxn>
                <a:cxn ang="T9">
                  <a:pos x="T2" y="T3"/>
                </a:cxn>
                <a:cxn ang="T10">
                  <a:pos x="T4" y="T5"/>
                </a:cxn>
                <a:cxn ang="T11">
                  <a:pos x="T6" y="T7"/>
                </a:cxn>
              </a:cxnLst>
              <a:rect l="T12" t="T13" r="T14" b="T15"/>
              <a:pathLst>
                <a:path w="409" h="492">
                  <a:moveTo>
                    <a:pt x="304" y="0"/>
                  </a:moveTo>
                  <a:lnTo>
                    <a:pt x="408" y="93"/>
                  </a:lnTo>
                  <a:lnTo>
                    <a:pt x="144" y="491"/>
                  </a:lnTo>
                  <a:lnTo>
                    <a:pt x="0" y="491"/>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65" name="Freeform 92"/>
            <p:cNvSpPr>
              <a:spLocks/>
            </p:cNvSpPr>
            <p:nvPr/>
          </p:nvSpPr>
          <p:spPr bwMode="auto">
            <a:xfrm>
              <a:off x="763" y="1312"/>
              <a:ext cx="409" cy="492"/>
            </a:xfrm>
            <a:custGeom>
              <a:avLst/>
              <a:gdLst>
                <a:gd name="T0" fmla="*/ 304 w 409"/>
                <a:gd name="T1" fmla="*/ 0 h 492"/>
                <a:gd name="T2" fmla="*/ 408 w 409"/>
                <a:gd name="T3" fmla="*/ 93 h 492"/>
                <a:gd name="T4" fmla="*/ 144 w 409"/>
                <a:gd name="T5" fmla="*/ 491 h 492"/>
                <a:gd name="T6" fmla="*/ 0 w 409"/>
                <a:gd name="T7" fmla="*/ 491 h 492"/>
                <a:gd name="T8" fmla="*/ 0 60000 65536"/>
                <a:gd name="T9" fmla="*/ 0 60000 65536"/>
                <a:gd name="T10" fmla="*/ 0 60000 65536"/>
                <a:gd name="T11" fmla="*/ 0 60000 65536"/>
                <a:gd name="T12" fmla="*/ 0 w 409"/>
                <a:gd name="T13" fmla="*/ 0 h 492"/>
                <a:gd name="T14" fmla="*/ 409 w 409"/>
                <a:gd name="T15" fmla="*/ 492 h 492"/>
              </a:gdLst>
              <a:ahLst/>
              <a:cxnLst>
                <a:cxn ang="T8">
                  <a:pos x="T0" y="T1"/>
                </a:cxn>
                <a:cxn ang="T9">
                  <a:pos x="T2" y="T3"/>
                </a:cxn>
                <a:cxn ang="T10">
                  <a:pos x="T4" y="T5"/>
                </a:cxn>
                <a:cxn ang="T11">
                  <a:pos x="T6" y="T7"/>
                </a:cxn>
              </a:cxnLst>
              <a:rect l="T12" t="T13" r="T14" b="T15"/>
              <a:pathLst>
                <a:path w="409" h="492">
                  <a:moveTo>
                    <a:pt x="304" y="0"/>
                  </a:moveTo>
                  <a:lnTo>
                    <a:pt x="408" y="93"/>
                  </a:lnTo>
                  <a:lnTo>
                    <a:pt x="144" y="491"/>
                  </a:lnTo>
                  <a:lnTo>
                    <a:pt x="0" y="491"/>
                  </a:lnTo>
                </a:path>
              </a:pathLst>
            </a:custGeom>
            <a:noFill/>
            <a:ln w="25400" cap="rnd">
              <a:solidFill>
                <a:srgbClr val="33006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66" name="Freeform 93"/>
            <p:cNvSpPr>
              <a:spLocks/>
            </p:cNvSpPr>
            <p:nvPr/>
          </p:nvSpPr>
          <p:spPr bwMode="auto">
            <a:xfrm>
              <a:off x="1035" y="1284"/>
              <a:ext cx="385" cy="705"/>
            </a:xfrm>
            <a:custGeom>
              <a:avLst/>
              <a:gdLst>
                <a:gd name="T0" fmla="*/ 384 w 385"/>
                <a:gd name="T1" fmla="*/ 0 h 705"/>
                <a:gd name="T2" fmla="*/ 256 w 385"/>
                <a:gd name="T3" fmla="*/ 78 h 705"/>
                <a:gd name="T4" fmla="*/ 312 w 385"/>
                <a:gd name="T5" fmla="*/ 256 h 705"/>
                <a:gd name="T6" fmla="*/ 288 w 385"/>
                <a:gd name="T7" fmla="*/ 434 h 705"/>
                <a:gd name="T8" fmla="*/ 240 w 385"/>
                <a:gd name="T9" fmla="*/ 562 h 705"/>
                <a:gd name="T10" fmla="*/ 0 w 385"/>
                <a:gd name="T11" fmla="*/ 590 h 705"/>
                <a:gd name="T12" fmla="*/ 0 w 385"/>
                <a:gd name="T13" fmla="*/ 704 h 705"/>
                <a:gd name="T14" fmla="*/ 0 60000 65536"/>
                <a:gd name="T15" fmla="*/ 0 60000 65536"/>
                <a:gd name="T16" fmla="*/ 0 60000 65536"/>
                <a:gd name="T17" fmla="*/ 0 60000 65536"/>
                <a:gd name="T18" fmla="*/ 0 60000 65536"/>
                <a:gd name="T19" fmla="*/ 0 60000 65536"/>
                <a:gd name="T20" fmla="*/ 0 60000 65536"/>
                <a:gd name="T21" fmla="*/ 0 w 385"/>
                <a:gd name="T22" fmla="*/ 0 h 705"/>
                <a:gd name="T23" fmla="*/ 385 w 385"/>
                <a:gd name="T24" fmla="*/ 705 h 7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5" h="705">
                  <a:moveTo>
                    <a:pt x="384" y="0"/>
                  </a:moveTo>
                  <a:lnTo>
                    <a:pt x="256" y="78"/>
                  </a:lnTo>
                  <a:lnTo>
                    <a:pt x="312" y="256"/>
                  </a:lnTo>
                  <a:lnTo>
                    <a:pt x="288" y="434"/>
                  </a:lnTo>
                  <a:lnTo>
                    <a:pt x="240" y="562"/>
                  </a:lnTo>
                  <a:lnTo>
                    <a:pt x="0" y="590"/>
                  </a:lnTo>
                  <a:lnTo>
                    <a:pt x="0" y="704"/>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67" name="Freeform 94"/>
            <p:cNvSpPr>
              <a:spLocks/>
            </p:cNvSpPr>
            <p:nvPr/>
          </p:nvSpPr>
          <p:spPr bwMode="auto">
            <a:xfrm>
              <a:off x="1027" y="1277"/>
              <a:ext cx="385" cy="705"/>
            </a:xfrm>
            <a:custGeom>
              <a:avLst/>
              <a:gdLst>
                <a:gd name="T0" fmla="*/ 384 w 385"/>
                <a:gd name="T1" fmla="*/ 0 h 705"/>
                <a:gd name="T2" fmla="*/ 256 w 385"/>
                <a:gd name="T3" fmla="*/ 78 h 705"/>
                <a:gd name="T4" fmla="*/ 312 w 385"/>
                <a:gd name="T5" fmla="*/ 256 h 705"/>
                <a:gd name="T6" fmla="*/ 288 w 385"/>
                <a:gd name="T7" fmla="*/ 434 h 705"/>
                <a:gd name="T8" fmla="*/ 240 w 385"/>
                <a:gd name="T9" fmla="*/ 562 h 705"/>
                <a:gd name="T10" fmla="*/ 0 w 385"/>
                <a:gd name="T11" fmla="*/ 590 h 705"/>
                <a:gd name="T12" fmla="*/ 0 w 385"/>
                <a:gd name="T13" fmla="*/ 704 h 705"/>
                <a:gd name="T14" fmla="*/ 0 60000 65536"/>
                <a:gd name="T15" fmla="*/ 0 60000 65536"/>
                <a:gd name="T16" fmla="*/ 0 60000 65536"/>
                <a:gd name="T17" fmla="*/ 0 60000 65536"/>
                <a:gd name="T18" fmla="*/ 0 60000 65536"/>
                <a:gd name="T19" fmla="*/ 0 60000 65536"/>
                <a:gd name="T20" fmla="*/ 0 60000 65536"/>
                <a:gd name="T21" fmla="*/ 0 w 385"/>
                <a:gd name="T22" fmla="*/ 0 h 705"/>
                <a:gd name="T23" fmla="*/ 385 w 385"/>
                <a:gd name="T24" fmla="*/ 705 h 7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5" h="705">
                  <a:moveTo>
                    <a:pt x="384" y="0"/>
                  </a:moveTo>
                  <a:lnTo>
                    <a:pt x="256" y="78"/>
                  </a:lnTo>
                  <a:lnTo>
                    <a:pt x="312" y="256"/>
                  </a:lnTo>
                  <a:lnTo>
                    <a:pt x="288" y="434"/>
                  </a:lnTo>
                  <a:lnTo>
                    <a:pt x="240" y="562"/>
                  </a:lnTo>
                  <a:lnTo>
                    <a:pt x="0" y="590"/>
                  </a:lnTo>
                  <a:lnTo>
                    <a:pt x="0" y="704"/>
                  </a:lnTo>
                </a:path>
              </a:pathLst>
            </a:custGeom>
            <a:noFill/>
            <a:ln w="25400" cap="rnd">
              <a:solidFill>
                <a:srgbClr val="33006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68" name="Freeform 95"/>
            <p:cNvSpPr>
              <a:spLocks/>
            </p:cNvSpPr>
            <p:nvPr/>
          </p:nvSpPr>
          <p:spPr bwMode="auto">
            <a:xfrm>
              <a:off x="1795" y="1205"/>
              <a:ext cx="89" cy="400"/>
            </a:xfrm>
            <a:custGeom>
              <a:avLst/>
              <a:gdLst>
                <a:gd name="T0" fmla="*/ 0 w 89"/>
                <a:gd name="T1" fmla="*/ 14 h 400"/>
                <a:gd name="T2" fmla="*/ 72 w 89"/>
                <a:gd name="T3" fmla="*/ 0 h 400"/>
                <a:gd name="T4" fmla="*/ 88 w 89"/>
                <a:gd name="T5" fmla="*/ 335 h 400"/>
                <a:gd name="T6" fmla="*/ 16 w 89"/>
                <a:gd name="T7" fmla="*/ 399 h 400"/>
                <a:gd name="T8" fmla="*/ 0 60000 65536"/>
                <a:gd name="T9" fmla="*/ 0 60000 65536"/>
                <a:gd name="T10" fmla="*/ 0 60000 65536"/>
                <a:gd name="T11" fmla="*/ 0 60000 65536"/>
                <a:gd name="T12" fmla="*/ 0 w 89"/>
                <a:gd name="T13" fmla="*/ 0 h 400"/>
                <a:gd name="T14" fmla="*/ 89 w 89"/>
                <a:gd name="T15" fmla="*/ 400 h 400"/>
              </a:gdLst>
              <a:ahLst/>
              <a:cxnLst>
                <a:cxn ang="T8">
                  <a:pos x="T0" y="T1"/>
                </a:cxn>
                <a:cxn ang="T9">
                  <a:pos x="T2" y="T3"/>
                </a:cxn>
                <a:cxn ang="T10">
                  <a:pos x="T4" y="T5"/>
                </a:cxn>
                <a:cxn ang="T11">
                  <a:pos x="T6" y="T7"/>
                </a:cxn>
              </a:cxnLst>
              <a:rect l="T12" t="T13" r="T14" b="T15"/>
              <a:pathLst>
                <a:path w="89" h="400">
                  <a:moveTo>
                    <a:pt x="0" y="14"/>
                  </a:moveTo>
                  <a:lnTo>
                    <a:pt x="72" y="0"/>
                  </a:lnTo>
                  <a:lnTo>
                    <a:pt x="88" y="335"/>
                  </a:lnTo>
                  <a:lnTo>
                    <a:pt x="16" y="399"/>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69" name="Freeform 96"/>
            <p:cNvSpPr>
              <a:spLocks/>
            </p:cNvSpPr>
            <p:nvPr/>
          </p:nvSpPr>
          <p:spPr bwMode="auto">
            <a:xfrm>
              <a:off x="1787" y="1198"/>
              <a:ext cx="89" cy="400"/>
            </a:xfrm>
            <a:custGeom>
              <a:avLst/>
              <a:gdLst>
                <a:gd name="T0" fmla="*/ 0 w 89"/>
                <a:gd name="T1" fmla="*/ 14 h 400"/>
                <a:gd name="T2" fmla="*/ 72 w 89"/>
                <a:gd name="T3" fmla="*/ 0 h 400"/>
                <a:gd name="T4" fmla="*/ 88 w 89"/>
                <a:gd name="T5" fmla="*/ 335 h 400"/>
                <a:gd name="T6" fmla="*/ 16 w 89"/>
                <a:gd name="T7" fmla="*/ 399 h 400"/>
                <a:gd name="T8" fmla="*/ 0 60000 65536"/>
                <a:gd name="T9" fmla="*/ 0 60000 65536"/>
                <a:gd name="T10" fmla="*/ 0 60000 65536"/>
                <a:gd name="T11" fmla="*/ 0 60000 65536"/>
                <a:gd name="T12" fmla="*/ 0 w 89"/>
                <a:gd name="T13" fmla="*/ 0 h 400"/>
                <a:gd name="T14" fmla="*/ 89 w 89"/>
                <a:gd name="T15" fmla="*/ 400 h 400"/>
              </a:gdLst>
              <a:ahLst/>
              <a:cxnLst>
                <a:cxn ang="T8">
                  <a:pos x="T0" y="T1"/>
                </a:cxn>
                <a:cxn ang="T9">
                  <a:pos x="T2" y="T3"/>
                </a:cxn>
                <a:cxn ang="T10">
                  <a:pos x="T4" y="T5"/>
                </a:cxn>
                <a:cxn ang="T11">
                  <a:pos x="T6" y="T7"/>
                </a:cxn>
              </a:cxnLst>
              <a:rect l="T12" t="T13" r="T14" b="T15"/>
              <a:pathLst>
                <a:path w="89" h="400">
                  <a:moveTo>
                    <a:pt x="0" y="14"/>
                  </a:moveTo>
                  <a:lnTo>
                    <a:pt x="72" y="0"/>
                  </a:lnTo>
                  <a:lnTo>
                    <a:pt x="88" y="335"/>
                  </a:lnTo>
                  <a:lnTo>
                    <a:pt x="16" y="399"/>
                  </a:lnTo>
                </a:path>
              </a:pathLst>
            </a:custGeom>
            <a:noFill/>
            <a:ln w="25400" cap="rnd">
              <a:solidFill>
                <a:srgbClr val="33006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70" name="Freeform 97"/>
            <p:cNvSpPr>
              <a:spLocks/>
            </p:cNvSpPr>
            <p:nvPr/>
          </p:nvSpPr>
          <p:spPr bwMode="auto">
            <a:xfrm>
              <a:off x="2299" y="1156"/>
              <a:ext cx="145" cy="335"/>
            </a:xfrm>
            <a:custGeom>
              <a:avLst/>
              <a:gdLst>
                <a:gd name="T0" fmla="*/ 144 w 145"/>
                <a:gd name="T1" fmla="*/ 0 h 335"/>
                <a:gd name="T2" fmla="*/ 32 w 145"/>
                <a:gd name="T3" fmla="*/ 0 h 335"/>
                <a:gd name="T4" fmla="*/ 0 w 145"/>
                <a:gd name="T5" fmla="*/ 320 h 335"/>
                <a:gd name="T6" fmla="*/ 128 w 145"/>
                <a:gd name="T7" fmla="*/ 334 h 335"/>
                <a:gd name="T8" fmla="*/ 0 60000 65536"/>
                <a:gd name="T9" fmla="*/ 0 60000 65536"/>
                <a:gd name="T10" fmla="*/ 0 60000 65536"/>
                <a:gd name="T11" fmla="*/ 0 60000 65536"/>
                <a:gd name="T12" fmla="*/ 0 w 145"/>
                <a:gd name="T13" fmla="*/ 0 h 335"/>
                <a:gd name="T14" fmla="*/ 145 w 145"/>
                <a:gd name="T15" fmla="*/ 335 h 335"/>
              </a:gdLst>
              <a:ahLst/>
              <a:cxnLst>
                <a:cxn ang="T8">
                  <a:pos x="T0" y="T1"/>
                </a:cxn>
                <a:cxn ang="T9">
                  <a:pos x="T2" y="T3"/>
                </a:cxn>
                <a:cxn ang="T10">
                  <a:pos x="T4" y="T5"/>
                </a:cxn>
                <a:cxn ang="T11">
                  <a:pos x="T6" y="T7"/>
                </a:cxn>
              </a:cxnLst>
              <a:rect l="T12" t="T13" r="T14" b="T15"/>
              <a:pathLst>
                <a:path w="145" h="335">
                  <a:moveTo>
                    <a:pt x="144" y="0"/>
                  </a:moveTo>
                  <a:lnTo>
                    <a:pt x="32" y="0"/>
                  </a:lnTo>
                  <a:lnTo>
                    <a:pt x="0" y="320"/>
                  </a:lnTo>
                  <a:lnTo>
                    <a:pt x="128" y="334"/>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71" name="Freeform 98"/>
            <p:cNvSpPr>
              <a:spLocks/>
            </p:cNvSpPr>
            <p:nvPr/>
          </p:nvSpPr>
          <p:spPr bwMode="auto">
            <a:xfrm>
              <a:off x="2291" y="1149"/>
              <a:ext cx="145" cy="335"/>
            </a:xfrm>
            <a:custGeom>
              <a:avLst/>
              <a:gdLst>
                <a:gd name="T0" fmla="*/ 144 w 145"/>
                <a:gd name="T1" fmla="*/ 0 h 335"/>
                <a:gd name="T2" fmla="*/ 32 w 145"/>
                <a:gd name="T3" fmla="*/ 0 h 335"/>
                <a:gd name="T4" fmla="*/ 0 w 145"/>
                <a:gd name="T5" fmla="*/ 320 h 335"/>
                <a:gd name="T6" fmla="*/ 128 w 145"/>
                <a:gd name="T7" fmla="*/ 334 h 335"/>
                <a:gd name="T8" fmla="*/ 0 60000 65536"/>
                <a:gd name="T9" fmla="*/ 0 60000 65536"/>
                <a:gd name="T10" fmla="*/ 0 60000 65536"/>
                <a:gd name="T11" fmla="*/ 0 60000 65536"/>
                <a:gd name="T12" fmla="*/ 0 w 145"/>
                <a:gd name="T13" fmla="*/ 0 h 335"/>
                <a:gd name="T14" fmla="*/ 145 w 145"/>
                <a:gd name="T15" fmla="*/ 335 h 335"/>
              </a:gdLst>
              <a:ahLst/>
              <a:cxnLst>
                <a:cxn ang="T8">
                  <a:pos x="T0" y="T1"/>
                </a:cxn>
                <a:cxn ang="T9">
                  <a:pos x="T2" y="T3"/>
                </a:cxn>
                <a:cxn ang="T10">
                  <a:pos x="T4" y="T5"/>
                </a:cxn>
                <a:cxn ang="T11">
                  <a:pos x="T6" y="T7"/>
                </a:cxn>
              </a:cxnLst>
              <a:rect l="T12" t="T13" r="T14" b="T15"/>
              <a:pathLst>
                <a:path w="145" h="335">
                  <a:moveTo>
                    <a:pt x="144" y="0"/>
                  </a:moveTo>
                  <a:lnTo>
                    <a:pt x="32" y="0"/>
                  </a:lnTo>
                  <a:lnTo>
                    <a:pt x="0" y="320"/>
                  </a:lnTo>
                  <a:lnTo>
                    <a:pt x="128" y="334"/>
                  </a:lnTo>
                </a:path>
              </a:pathLst>
            </a:custGeom>
            <a:noFill/>
            <a:ln w="25400" cap="rnd">
              <a:solidFill>
                <a:srgbClr val="33006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72" name="Freeform 99"/>
            <p:cNvSpPr>
              <a:spLocks/>
            </p:cNvSpPr>
            <p:nvPr/>
          </p:nvSpPr>
          <p:spPr bwMode="auto">
            <a:xfrm>
              <a:off x="1739" y="1732"/>
              <a:ext cx="217" cy="356"/>
            </a:xfrm>
            <a:custGeom>
              <a:avLst/>
              <a:gdLst>
                <a:gd name="T0" fmla="*/ 112 w 217"/>
                <a:gd name="T1" fmla="*/ 0 h 356"/>
                <a:gd name="T2" fmla="*/ 216 w 217"/>
                <a:gd name="T3" fmla="*/ 50 h 356"/>
                <a:gd name="T4" fmla="*/ 128 w 217"/>
                <a:gd name="T5" fmla="*/ 334 h 356"/>
                <a:gd name="T6" fmla="*/ 0 w 217"/>
                <a:gd name="T7" fmla="*/ 355 h 356"/>
                <a:gd name="T8" fmla="*/ 0 60000 65536"/>
                <a:gd name="T9" fmla="*/ 0 60000 65536"/>
                <a:gd name="T10" fmla="*/ 0 60000 65536"/>
                <a:gd name="T11" fmla="*/ 0 60000 65536"/>
                <a:gd name="T12" fmla="*/ 0 w 217"/>
                <a:gd name="T13" fmla="*/ 0 h 356"/>
                <a:gd name="T14" fmla="*/ 217 w 217"/>
                <a:gd name="T15" fmla="*/ 356 h 356"/>
              </a:gdLst>
              <a:ahLst/>
              <a:cxnLst>
                <a:cxn ang="T8">
                  <a:pos x="T0" y="T1"/>
                </a:cxn>
                <a:cxn ang="T9">
                  <a:pos x="T2" y="T3"/>
                </a:cxn>
                <a:cxn ang="T10">
                  <a:pos x="T4" y="T5"/>
                </a:cxn>
                <a:cxn ang="T11">
                  <a:pos x="T6" y="T7"/>
                </a:cxn>
              </a:cxnLst>
              <a:rect l="T12" t="T13" r="T14" b="T15"/>
              <a:pathLst>
                <a:path w="217" h="356">
                  <a:moveTo>
                    <a:pt x="112" y="0"/>
                  </a:moveTo>
                  <a:lnTo>
                    <a:pt x="216" y="50"/>
                  </a:lnTo>
                  <a:lnTo>
                    <a:pt x="128" y="334"/>
                  </a:lnTo>
                  <a:lnTo>
                    <a:pt x="0" y="355"/>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73" name="Freeform 100"/>
            <p:cNvSpPr>
              <a:spLocks/>
            </p:cNvSpPr>
            <p:nvPr/>
          </p:nvSpPr>
          <p:spPr bwMode="auto">
            <a:xfrm>
              <a:off x="1731" y="1725"/>
              <a:ext cx="217" cy="356"/>
            </a:xfrm>
            <a:custGeom>
              <a:avLst/>
              <a:gdLst>
                <a:gd name="T0" fmla="*/ 112 w 217"/>
                <a:gd name="T1" fmla="*/ 0 h 356"/>
                <a:gd name="T2" fmla="*/ 216 w 217"/>
                <a:gd name="T3" fmla="*/ 50 h 356"/>
                <a:gd name="T4" fmla="*/ 128 w 217"/>
                <a:gd name="T5" fmla="*/ 334 h 356"/>
                <a:gd name="T6" fmla="*/ 0 w 217"/>
                <a:gd name="T7" fmla="*/ 355 h 356"/>
                <a:gd name="T8" fmla="*/ 0 60000 65536"/>
                <a:gd name="T9" fmla="*/ 0 60000 65536"/>
                <a:gd name="T10" fmla="*/ 0 60000 65536"/>
                <a:gd name="T11" fmla="*/ 0 60000 65536"/>
                <a:gd name="T12" fmla="*/ 0 w 217"/>
                <a:gd name="T13" fmla="*/ 0 h 356"/>
                <a:gd name="T14" fmla="*/ 217 w 217"/>
                <a:gd name="T15" fmla="*/ 356 h 356"/>
              </a:gdLst>
              <a:ahLst/>
              <a:cxnLst>
                <a:cxn ang="T8">
                  <a:pos x="T0" y="T1"/>
                </a:cxn>
                <a:cxn ang="T9">
                  <a:pos x="T2" y="T3"/>
                </a:cxn>
                <a:cxn ang="T10">
                  <a:pos x="T4" y="T5"/>
                </a:cxn>
                <a:cxn ang="T11">
                  <a:pos x="T6" y="T7"/>
                </a:cxn>
              </a:cxnLst>
              <a:rect l="T12" t="T13" r="T14" b="T15"/>
              <a:pathLst>
                <a:path w="217" h="356">
                  <a:moveTo>
                    <a:pt x="112" y="0"/>
                  </a:moveTo>
                  <a:lnTo>
                    <a:pt x="216" y="50"/>
                  </a:lnTo>
                  <a:lnTo>
                    <a:pt x="128" y="334"/>
                  </a:lnTo>
                  <a:lnTo>
                    <a:pt x="0" y="355"/>
                  </a:lnTo>
                </a:path>
              </a:pathLst>
            </a:custGeom>
            <a:noFill/>
            <a:ln w="25400" cap="rnd">
              <a:solidFill>
                <a:srgbClr val="33006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74" name="Freeform 101"/>
            <p:cNvSpPr>
              <a:spLocks/>
            </p:cNvSpPr>
            <p:nvPr/>
          </p:nvSpPr>
          <p:spPr bwMode="auto">
            <a:xfrm>
              <a:off x="2139" y="1604"/>
              <a:ext cx="105" cy="641"/>
            </a:xfrm>
            <a:custGeom>
              <a:avLst/>
              <a:gdLst>
                <a:gd name="T0" fmla="*/ 104 w 105"/>
                <a:gd name="T1" fmla="*/ 0 h 641"/>
                <a:gd name="T2" fmla="*/ 32 w 105"/>
                <a:gd name="T3" fmla="*/ 114 h 641"/>
                <a:gd name="T4" fmla="*/ 104 w 105"/>
                <a:gd name="T5" fmla="*/ 334 h 641"/>
                <a:gd name="T6" fmla="*/ 0 w 105"/>
                <a:gd name="T7" fmla="*/ 548 h 641"/>
                <a:gd name="T8" fmla="*/ 88 w 105"/>
                <a:gd name="T9" fmla="*/ 640 h 641"/>
                <a:gd name="T10" fmla="*/ 0 60000 65536"/>
                <a:gd name="T11" fmla="*/ 0 60000 65536"/>
                <a:gd name="T12" fmla="*/ 0 60000 65536"/>
                <a:gd name="T13" fmla="*/ 0 60000 65536"/>
                <a:gd name="T14" fmla="*/ 0 60000 65536"/>
                <a:gd name="T15" fmla="*/ 0 w 105"/>
                <a:gd name="T16" fmla="*/ 0 h 641"/>
                <a:gd name="T17" fmla="*/ 105 w 105"/>
                <a:gd name="T18" fmla="*/ 641 h 641"/>
              </a:gdLst>
              <a:ahLst/>
              <a:cxnLst>
                <a:cxn ang="T10">
                  <a:pos x="T0" y="T1"/>
                </a:cxn>
                <a:cxn ang="T11">
                  <a:pos x="T2" y="T3"/>
                </a:cxn>
                <a:cxn ang="T12">
                  <a:pos x="T4" y="T5"/>
                </a:cxn>
                <a:cxn ang="T13">
                  <a:pos x="T6" y="T7"/>
                </a:cxn>
                <a:cxn ang="T14">
                  <a:pos x="T8" y="T9"/>
                </a:cxn>
              </a:cxnLst>
              <a:rect l="T15" t="T16" r="T17" b="T18"/>
              <a:pathLst>
                <a:path w="105" h="641">
                  <a:moveTo>
                    <a:pt x="104" y="0"/>
                  </a:moveTo>
                  <a:lnTo>
                    <a:pt x="32" y="114"/>
                  </a:lnTo>
                  <a:lnTo>
                    <a:pt x="104" y="334"/>
                  </a:lnTo>
                  <a:lnTo>
                    <a:pt x="0" y="548"/>
                  </a:lnTo>
                  <a:lnTo>
                    <a:pt x="88" y="640"/>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75" name="Freeform 102"/>
            <p:cNvSpPr>
              <a:spLocks/>
            </p:cNvSpPr>
            <p:nvPr/>
          </p:nvSpPr>
          <p:spPr bwMode="auto">
            <a:xfrm>
              <a:off x="2131" y="1597"/>
              <a:ext cx="105" cy="641"/>
            </a:xfrm>
            <a:custGeom>
              <a:avLst/>
              <a:gdLst>
                <a:gd name="T0" fmla="*/ 104 w 105"/>
                <a:gd name="T1" fmla="*/ 0 h 641"/>
                <a:gd name="T2" fmla="*/ 32 w 105"/>
                <a:gd name="T3" fmla="*/ 114 h 641"/>
                <a:gd name="T4" fmla="*/ 104 w 105"/>
                <a:gd name="T5" fmla="*/ 334 h 641"/>
                <a:gd name="T6" fmla="*/ 0 w 105"/>
                <a:gd name="T7" fmla="*/ 548 h 641"/>
                <a:gd name="T8" fmla="*/ 88 w 105"/>
                <a:gd name="T9" fmla="*/ 640 h 641"/>
                <a:gd name="T10" fmla="*/ 0 60000 65536"/>
                <a:gd name="T11" fmla="*/ 0 60000 65536"/>
                <a:gd name="T12" fmla="*/ 0 60000 65536"/>
                <a:gd name="T13" fmla="*/ 0 60000 65536"/>
                <a:gd name="T14" fmla="*/ 0 60000 65536"/>
                <a:gd name="T15" fmla="*/ 0 w 105"/>
                <a:gd name="T16" fmla="*/ 0 h 641"/>
                <a:gd name="T17" fmla="*/ 105 w 105"/>
                <a:gd name="T18" fmla="*/ 641 h 641"/>
              </a:gdLst>
              <a:ahLst/>
              <a:cxnLst>
                <a:cxn ang="T10">
                  <a:pos x="T0" y="T1"/>
                </a:cxn>
                <a:cxn ang="T11">
                  <a:pos x="T2" y="T3"/>
                </a:cxn>
                <a:cxn ang="T12">
                  <a:pos x="T4" y="T5"/>
                </a:cxn>
                <a:cxn ang="T13">
                  <a:pos x="T6" y="T7"/>
                </a:cxn>
                <a:cxn ang="T14">
                  <a:pos x="T8" y="T9"/>
                </a:cxn>
              </a:cxnLst>
              <a:rect l="T15" t="T16" r="T17" b="T18"/>
              <a:pathLst>
                <a:path w="105" h="641">
                  <a:moveTo>
                    <a:pt x="104" y="0"/>
                  </a:moveTo>
                  <a:lnTo>
                    <a:pt x="32" y="114"/>
                  </a:lnTo>
                  <a:lnTo>
                    <a:pt x="104" y="334"/>
                  </a:lnTo>
                  <a:lnTo>
                    <a:pt x="0" y="548"/>
                  </a:lnTo>
                  <a:lnTo>
                    <a:pt x="88" y="640"/>
                  </a:lnTo>
                </a:path>
              </a:pathLst>
            </a:custGeom>
            <a:noFill/>
            <a:ln w="25400" cap="rnd">
              <a:solidFill>
                <a:srgbClr val="33006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76" name="Freeform 103"/>
            <p:cNvSpPr>
              <a:spLocks/>
            </p:cNvSpPr>
            <p:nvPr/>
          </p:nvSpPr>
          <p:spPr bwMode="auto">
            <a:xfrm>
              <a:off x="1163" y="2130"/>
              <a:ext cx="377" cy="257"/>
            </a:xfrm>
            <a:custGeom>
              <a:avLst/>
              <a:gdLst>
                <a:gd name="T0" fmla="*/ 344 w 377"/>
                <a:gd name="T1" fmla="*/ 0 h 257"/>
                <a:gd name="T2" fmla="*/ 376 w 377"/>
                <a:gd name="T3" fmla="*/ 85 h 257"/>
                <a:gd name="T4" fmla="*/ 72 w 377"/>
                <a:gd name="T5" fmla="*/ 256 h 257"/>
                <a:gd name="T6" fmla="*/ 0 w 377"/>
                <a:gd name="T7" fmla="*/ 228 h 257"/>
                <a:gd name="T8" fmla="*/ 0 60000 65536"/>
                <a:gd name="T9" fmla="*/ 0 60000 65536"/>
                <a:gd name="T10" fmla="*/ 0 60000 65536"/>
                <a:gd name="T11" fmla="*/ 0 60000 65536"/>
                <a:gd name="T12" fmla="*/ 0 w 377"/>
                <a:gd name="T13" fmla="*/ 0 h 257"/>
                <a:gd name="T14" fmla="*/ 377 w 377"/>
                <a:gd name="T15" fmla="*/ 257 h 257"/>
              </a:gdLst>
              <a:ahLst/>
              <a:cxnLst>
                <a:cxn ang="T8">
                  <a:pos x="T0" y="T1"/>
                </a:cxn>
                <a:cxn ang="T9">
                  <a:pos x="T2" y="T3"/>
                </a:cxn>
                <a:cxn ang="T10">
                  <a:pos x="T4" y="T5"/>
                </a:cxn>
                <a:cxn ang="T11">
                  <a:pos x="T6" y="T7"/>
                </a:cxn>
              </a:cxnLst>
              <a:rect l="T12" t="T13" r="T14" b="T15"/>
              <a:pathLst>
                <a:path w="377" h="257">
                  <a:moveTo>
                    <a:pt x="344" y="0"/>
                  </a:moveTo>
                  <a:lnTo>
                    <a:pt x="376" y="85"/>
                  </a:lnTo>
                  <a:lnTo>
                    <a:pt x="72" y="256"/>
                  </a:lnTo>
                  <a:lnTo>
                    <a:pt x="0" y="228"/>
                  </a:lnTo>
                </a:path>
              </a:pathLst>
            </a:custGeom>
            <a:noFill/>
            <a:ln w="254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77" name="Freeform 104"/>
            <p:cNvSpPr>
              <a:spLocks/>
            </p:cNvSpPr>
            <p:nvPr/>
          </p:nvSpPr>
          <p:spPr bwMode="auto">
            <a:xfrm>
              <a:off x="1155" y="2123"/>
              <a:ext cx="377" cy="257"/>
            </a:xfrm>
            <a:custGeom>
              <a:avLst/>
              <a:gdLst>
                <a:gd name="T0" fmla="*/ 344 w 377"/>
                <a:gd name="T1" fmla="*/ 0 h 257"/>
                <a:gd name="T2" fmla="*/ 376 w 377"/>
                <a:gd name="T3" fmla="*/ 85 h 257"/>
                <a:gd name="T4" fmla="*/ 72 w 377"/>
                <a:gd name="T5" fmla="*/ 256 h 257"/>
                <a:gd name="T6" fmla="*/ 0 w 377"/>
                <a:gd name="T7" fmla="*/ 228 h 257"/>
                <a:gd name="T8" fmla="*/ 0 60000 65536"/>
                <a:gd name="T9" fmla="*/ 0 60000 65536"/>
                <a:gd name="T10" fmla="*/ 0 60000 65536"/>
                <a:gd name="T11" fmla="*/ 0 60000 65536"/>
                <a:gd name="T12" fmla="*/ 0 w 377"/>
                <a:gd name="T13" fmla="*/ 0 h 257"/>
                <a:gd name="T14" fmla="*/ 377 w 377"/>
                <a:gd name="T15" fmla="*/ 257 h 257"/>
              </a:gdLst>
              <a:ahLst/>
              <a:cxnLst>
                <a:cxn ang="T8">
                  <a:pos x="T0" y="T1"/>
                </a:cxn>
                <a:cxn ang="T9">
                  <a:pos x="T2" y="T3"/>
                </a:cxn>
                <a:cxn ang="T10">
                  <a:pos x="T4" y="T5"/>
                </a:cxn>
                <a:cxn ang="T11">
                  <a:pos x="T6" y="T7"/>
                </a:cxn>
              </a:cxnLst>
              <a:rect l="T12" t="T13" r="T14" b="T15"/>
              <a:pathLst>
                <a:path w="377" h="257">
                  <a:moveTo>
                    <a:pt x="344" y="0"/>
                  </a:moveTo>
                  <a:lnTo>
                    <a:pt x="376" y="85"/>
                  </a:lnTo>
                  <a:lnTo>
                    <a:pt x="72" y="256"/>
                  </a:lnTo>
                  <a:lnTo>
                    <a:pt x="0" y="228"/>
                  </a:lnTo>
                </a:path>
              </a:pathLst>
            </a:custGeom>
            <a:noFill/>
            <a:ln w="25400" cap="rnd">
              <a:solidFill>
                <a:srgbClr val="330066"/>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78" name="Text Box 105"/>
            <p:cNvSpPr txBox="1">
              <a:spLocks noChangeArrowheads="1"/>
            </p:cNvSpPr>
            <p:nvPr/>
          </p:nvSpPr>
          <p:spPr bwMode="auto">
            <a:xfrm>
              <a:off x="116" y="2013"/>
              <a:ext cx="198" cy="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zh-CN" sz="2800" b="1" i="0" u="none" strike="noStrike" kern="0" cap="none" spc="0" normalizeH="0" baseline="0" noProof="0">
                <a:ln>
                  <a:noFill/>
                </a:ln>
                <a:solidFill>
                  <a:srgbClr val="0000FF"/>
                </a:solidFill>
                <a:effectLst/>
                <a:uLnTx/>
                <a:uFillTx/>
                <a:latin typeface="Arial" panose="020B0604020202020204" pitchFamily="34" charset="0"/>
                <a:ea typeface="宋体" panose="02010600030101010101" pitchFamily="2" charset="-122"/>
              </a:endParaRPr>
            </a:p>
          </p:txBody>
        </p:sp>
      </p:grpSp>
      <p:grpSp>
        <p:nvGrpSpPr>
          <p:cNvPr id="119" name="Group 106"/>
          <p:cNvGrpSpPr>
            <a:grpSpLocks/>
          </p:cNvGrpSpPr>
          <p:nvPr/>
        </p:nvGrpSpPr>
        <p:grpSpPr bwMode="auto">
          <a:xfrm>
            <a:off x="5949133" y="2255011"/>
            <a:ext cx="2676149" cy="2314242"/>
            <a:chOff x="2109" y="2868"/>
            <a:chExt cx="2008" cy="1379"/>
          </a:xfrm>
        </p:grpSpPr>
        <p:sp>
          <p:nvSpPr>
            <p:cNvPr id="120" name="Rectangle 107"/>
            <p:cNvSpPr>
              <a:spLocks noChangeArrowheads="1"/>
            </p:cNvSpPr>
            <p:nvPr/>
          </p:nvSpPr>
          <p:spPr bwMode="auto">
            <a:xfrm>
              <a:off x="2437" y="3111"/>
              <a:ext cx="488" cy="254"/>
            </a:xfrm>
            <a:prstGeom prst="rect">
              <a:avLst/>
            </a:prstGeom>
            <a:solidFill>
              <a:srgbClr val="FFFFFF"/>
            </a:solidFill>
            <a:ln w="25400">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21" name="Rectangle 108"/>
            <p:cNvSpPr>
              <a:spLocks noChangeArrowheads="1"/>
            </p:cNvSpPr>
            <p:nvPr/>
          </p:nvSpPr>
          <p:spPr bwMode="auto">
            <a:xfrm>
              <a:off x="2109" y="3523"/>
              <a:ext cx="488" cy="255"/>
            </a:xfrm>
            <a:prstGeom prst="rect">
              <a:avLst/>
            </a:prstGeom>
            <a:solidFill>
              <a:srgbClr val="808080"/>
            </a:solidFill>
            <a:ln w="25400">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22" name="Rectangle 109"/>
            <p:cNvSpPr>
              <a:spLocks noChangeArrowheads="1"/>
            </p:cNvSpPr>
            <p:nvPr/>
          </p:nvSpPr>
          <p:spPr bwMode="auto">
            <a:xfrm>
              <a:off x="2941" y="3516"/>
              <a:ext cx="488" cy="255"/>
            </a:xfrm>
            <a:prstGeom prst="rect">
              <a:avLst/>
            </a:prstGeom>
            <a:solidFill>
              <a:srgbClr val="96E3FE"/>
            </a:solidFill>
            <a:ln w="25400">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23" name="Rectangle 110"/>
            <p:cNvSpPr>
              <a:spLocks noChangeArrowheads="1"/>
            </p:cNvSpPr>
            <p:nvPr/>
          </p:nvSpPr>
          <p:spPr bwMode="auto">
            <a:xfrm>
              <a:off x="2405" y="3993"/>
              <a:ext cx="488" cy="254"/>
            </a:xfrm>
            <a:prstGeom prst="rect">
              <a:avLst/>
            </a:prstGeom>
            <a:solidFill>
              <a:srgbClr val="96AB00"/>
            </a:solidFill>
            <a:ln w="25400">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24" name="Rectangle 111"/>
            <p:cNvSpPr>
              <a:spLocks noChangeArrowheads="1"/>
            </p:cNvSpPr>
            <p:nvPr/>
          </p:nvSpPr>
          <p:spPr bwMode="auto">
            <a:xfrm>
              <a:off x="3021" y="3986"/>
              <a:ext cx="488" cy="254"/>
            </a:xfrm>
            <a:prstGeom prst="rect">
              <a:avLst/>
            </a:prstGeom>
            <a:solidFill>
              <a:srgbClr val="96AB00"/>
            </a:solidFill>
            <a:ln w="25400">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25" name="Rectangle 112"/>
            <p:cNvSpPr>
              <a:spLocks noChangeArrowheads="1"/>
            </p:cNvSpPr>
            <p:nvPr/>
          </p:nvSpPr>
          <p:spPr bwMode="auto">
            <a:xfrm>
              <a:off x="3629" y="3986"/>
              <a:ext cx="488" cy="254"/>
            </a:xfrm>
            <a:prstGeom prst="rect">
              <a:avLst/>
            </a:prstGeom>
            <a:solidFill>
              <a:srgbClr val="96AB00"/>
            </a:solidFill>
            <a:ln w="25400">
              <a:solidFill>
                <a:srgbClr val="000000"/>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26" name="Line 113"/>
            <p:cNvSpPr>
              <a:spLocks noChangeShapeType="1"/>
            </p:cNvSpPr>
            <p:nvPr/>
          </p:nvSpPr>
          <p:spPr bwMode="auto">
            <a:xfrm flipH="1">
              <a:off x="2341" y="3395"/>
              <a:ext cx="320" cy="10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27" name="Line 114"/>
            <p:cNvSpPr>
              <a:spLocks noChangeShapeType="1"/>
            </p:cNvSpPr>
            <p:nvPr/>
          </p:nvSpPr>
          <p:spPr bwMode="auto">
            <a:xfrm>
              <a:off x="2669" y="3395"/>
              <a:ext cx="544" cy="10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28" name="Line 115"/>
            <p:cNvSpPr>
              <a:spLocks noChangeShapeType="1"/>
            </p:cNvSpPr>
            <p:nvPr/>
          </p:nvSpPr>
          <p:spPr bwMode="auto">
            <a:xfrm flipH="1">
              <a:off x="2637" y="3787"/>
              <a:ext cx="576" cy="19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29" name="Line 116"/>
            <p:cNvSpPr>
              <a:spLocks noChangeShapeType="1"/>
            </p:cNvSpPr>
            <p:nvPr/>
          </p:nvSpPr>
          <p:spPr bwMode="auto">
            <a:xfrm>
              <a:off x="3221" y="3801"/>
              <a:ext cx="16" cy="16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30" name="Line 117"/>
            <p:cNvSpPr>
              <a:spLocks noChangeShapeType="1"/>
            </p:cNvSpPr>
            <p:nvPr/>
          </p:nvSpPr>
          <p:spPr bwMode="auto">
            <a:xfrm>
              <a:off x="3237" y="3808"/>
              <a:ext cx="624" cy="14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base" latinLnBrk="0" hangingPunct="1">
                <a:lnSpc>
                  <a:spcPct val="90000"/>
                </a:lnSpc>
                <a:spcBef>
                  <a:spcPct val="20000"/>
                </a:spcBef>
                <a:spcAft>
                  <a:spcPct val="0"/>
                </a:spcAft>
                <a:buClr>
                  <a:srgbClr val="CCCC00"/>
                </a:buClr>
                <a:buSzPct val="70000"/>
                <a:buFont typeface="Wingdings" panose="05000000000000000000" pitchFamily="2" charset="2"/>
                <a:buChar char="ü"/>
                <a:tabLst/>
                <a:defRPr/>
              </a:pPr>
              <a:endParaRPr kumimoji="0" lang="zh-CN" altLang="en-US" sz="2500" b="1" i="0" u="none" strike="noStrike" kern="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31" name="Text Box 118"/>
            <p:cNvSpPr txBox="1">
              <a:spLocks noChangeArrowheads="1"/>
            </p:cNvSpPr>
            <p:nvPr/>
          </p:nvSpPr>
          <p:spPr bwMode="auto">
            <a:xfrm>
              <a:off x="3002" y="2868"/>
              <a:ext cx="184" cy="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zh-CN" sz="2800" b="1" i="0" u="none" strike="noStrike" kern="0" cap="none" spc="0" normalizeH="0" baseline="0" noProof="0">
                <a:ln>
                  <a:noFill/>
                </a:ln>
                <a:solidFill>
                  <a:srgbClr val="0000FF"/>
                </a:solidFill>
                <a:effectLst/>
                <a:uLnTx/>
                <a:uFillTx/>
                <a:latin typeface="Arial" panose="020B0604020202020204" pitchFamily="34" charset="0"/>
                <a:ea typeface="宋体" panose="02010600030101010101" pitchFamily="2" charset="-122"/>
              </a:endParaRPr>
            </a:p>
          </p:txBody>
        </p:sp>
      </p:grpSp>
      <p:sp>
        <p:nvSpPr>
          <p:cNvPr id="132" name="AutoShape 119"/>
          <p:cNvSpPr>
            <a:spLocks noChangeArrowheads="1"/>
          </p:cNvSpPr>
          <p:nvPr/>
        </p:nvSpPr>
        <p:spPr bwMode="auto">
          <a:xfrm>
            <a:off x="4981484" y="3525081"/>
            <a:ext cx="863600" cy="215900"/>
          </a:xfrm>
          <a:prstGeom prst="rightArrow">
            <a:avLst>
              <a:gd name="adj1" fmla="val 50000"/>
              <a:gd name="adj2" fmla="val 100000"/>
            </a:avLst>
          </a:prstGeom>
          <a:solidFill>
            <a:srgbClr val="A50021"/>
          </a:solidFill>
          <a:ln w="25400">
            <a:solidFill>
              <a:srgbClr val="0000FF"/>
            </a:solidFill>
            <a:miter lim="800000"/>
            <a:headEnd/>
            <a:tailEnd/>
          </a:ln>
        </p:spPr>
        <p:txBody>
          <a:bodyPr wrap="none" anchor="ct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endParaRPr lang="zh-CN" altLang="zh-CN" sz="3200" b="0">
              <a:solidFill>
                <a:srgbClr val="A50021"/>
              </a:solidFill>
              <a:latin typeface="Tahoma" panose="020B0604030504040204" pitchFamily="34" charset="0"/>
              <a:ea typeface="宋体" panose="02010600030101010101" pitchFamily="2" charset="-122"/>
            </a:endParaRPr>
          </a:p>
        </p:txBody>
      </p:sp>
      <p:sp>
        <p:nvSpPr>
          <p:cNvPr id="133" name="Rectangle 120"/>
          <p:cNvSpPr>
            <a:spLocks noChangeArrowheads="1"/>
          </p:cNvSpPr>
          <p:nvPr/>
        </p:nvSpPr>
        <p:spPr bwMode="auto">
          <a:xfrm>
            <a:off x="1589463" y="1797370"/>
            <a:ext cx="1711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2400" b="0" dirty="0">
                <a:solidFill>
                  <a:srgbClr val="A50021"/>
                </a:solidFill>
                <a:latin typeface="华文细黑" panose="02010600040101010101" pitchFamily="2" charset="-122"/>
                <a:ea typeface="华文细黑" panose="02010600040101010101" pitchFamily="2" charset="-122"/>
              </a:rPr>
              <a:t>DFD</a:t>
            </a:r>
            <a:r>
              <a:rPr lang="zh-CN" altLang="en-US" sz="2400" b="0" dirty="0">
                <a:solidFill>
                  <a:srgbClr val="A50021"/>
                </a:solidFill>
                <a:latin typeface="华文细黑" panose="02010600040101010101" pitchFamily="2" charset="-122"/>
                <a:ea typeface="华文细黑" panose="02010600040101010101" pitchFamily="2" charset="-122"/>
              </a:rPr>
              <a:t>图</a:t>
            </a:r>
          </a:p>
        </p:txBody>
      </p:sp>
      <p:sp>
        <p:nvSpPr>
          <p:cNvPr id="134" name="Rectangle 121"/>
          <p:cNvSpPr>
            <a:spLocks noChangeArrowheads="1"/>
          </p:cNvSpPr>
          <p:nvPr/>
        </p:nvSpPr>
        <p:spPr bwMode="auto">
          <a:xfrm>
            <a:off x="5893568" y="1797370"/>
            <a:ext cx="1539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500" b="1">
                <a:solidFill>
                  <a:schemeClr val="tx1"/>
                </a:solidFill>
                <a:latin typeface="楷体" panose="02010609060101010101" pitchFamily="49" charset="-122"/>
                <a:ea typeface="楷体" panose="02010609060101010101" pitchFamily="49" charset="-122"/>
              </a:defRPr>
            </a:lvl1pPr>
            <a:lvl2pPr marL="742950" indent="-285750" eaLnBrk="0" hangingPunct="0">
              <a:defRPr sz="2500" b="1">
                <a:solidFill>
                  <a:schemeClr val="tx1"/>
                </a:solidFill>
                <a:latin typeface="楷体" panose="02010609060101010101" pitchFamily="49" charset="-122"/>
                <a:ea typeface="楷体" panose="02010609060101010101" pitchFamily="49" charset="-122"/>
              </a:defRPr>
            </a:lvl2pPr>
            <a:lvl3pPr marL="1143000" indent="-228600" eaLnBrk="0" hangingPunct="0">
              <a:defRPr sz="2500" b="1">
                <a:solidFill>
                  <a:schemeClr val="tx1"/>
                </a:solidFill>
                <a:latin typeface="楷体" panose="02010609060101010101" pitchFamily="49" charset="-122"/>
                <a:ea typeface="楷体" panose="02010609060101010101" pitchFamily="49" charset="-122"/>
              </a:defRPr>
            </a:lvl3pPr>
            <a:lvl4pPr marL="1600200" indent="-228600" eaLnBrk="0" hangingPunct="0">
              <a:defRPr sz="2500" b="1">
                <a:solidFill>
                  <a:schemeClr val="tx1"/>
                </a:solidFill>
                <a:latin typeface="楷体" panose="02010609060101010101" pitchFamily="49" charset="-122"/>
                <a:ea typeface="楷体" panose="02010609060101010101" pitchFamily="49" charset="-122"/>
              </a:defRPr>
            </a:lvl4pPr>
            <a:lvl5pPr marL="2057400" indent="-228600" eaLnBrk="0" hangingPunct="0">
              <a:defRPr sz="2500" b="1">
                <a:solidFill>
                  <a:schemeClr val="tx1"/>
                </a:solidFill>
                <a:latin typeface="楷体" panose="02010609060101010101" pitchFamily="49" charset="-122"/>
                <a:ea typeface="楷体" panose="02010609060101010101" pitchFamily="49" charset="-122"/>
              </a:defRPr>
            </a:lvl5pPr>
            <a:lvl6pPr marL="25146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6pPr>
            <a:lvl7pPr marL="29718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7pPr>
            <a:lvl8pPr marL="34290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8pPr>
            <a:lvl9pPr marL="3886200" indent="-228600" algn="ctr" eaLnBrk="0" fontAlgn="base" hangingPunct="0">
              <a:lnSpc>
                <a:spcPct val="90000"/>
              </a:lnSpc>
              <a:spcBef>
                <a:spcPct val="20000"/>
              </a:spcBef>
              <a:spcAft>
                <a:spcPct val="0"/>
              </a:spcAft>
              <a:buClr>
                <a:schemeClr val="accent1"/>
              </a:buClr>
              <a:buSzPct val="70000"/>
              <a:buFont typeface="Wingdings" panose="05000000000000000000" pitchFamily="2" charset="2"/>
              <a:buChar char="ü"/>
              <a:defRPr sz="2500" b="1">
                <a:solidFill>
                  <a:schemeClr val="tx1"/>
                </a:solidFill>
                <a:latin typeface="楷体" panose="02010609060101010101" pitchFamily="49" charset="-122"/>
                <a:ea typeface="楷体" panose="02010609060101010101" pitchFamily="49" charset="-122"/>
              </a:defRPr>
            </a:lvl9pPr>
          </a:lstStyle>
          <a:p>
            <a:pPr algn="ctr" eaLnBrk="1" fontAlgn="base" hangingPunct="1">
              <a:spcBef>
                <a:spcPct val="0"/>
              </a:spcBef>
              <a:spcAft>
                <a:spcPct val="0"/>
              </a:spcAft>
            </a:pPr>
            <a:r>
              <a:rPr lang="en-US" altLang="zh-CN" sz="2400" b="0" dirty="0">
                <a:solidFill>
                  <a:srgbClr val="A50021"/>
                </a:solidFill>
                <a:latin typeface="华文细黑" panose="02010600040101010101" pitchFamily="2" charset="-122"/>
                <a:ea typeface="华文细黑" panose="02010600040101010101" pitchFamily="2" charset="-122"/>
              </a:rPr>
              <a:t>SC</a:t>
            </a:r>
            <a:r>
              <a:rPr lang="zh-CN" altLang="en-US" sz="2400" b="0" dirty="0">
                <a:solidFill>
                  <a:srgbClr val="A50021"/>
                </a:solidFill>
                <a:latin typeface="华文细黑" panose="02010600040101010101" pitchFamily="2" charset="-122"/>
                <a:ea typeface="华文细黑" panose="02010600040101010101" pitchFamily="2" charset="-122"/>
              </a:rPr>
              <a:t>图</a:t>
            </a:r>
          </a:p>
        </p:txBody>
      </p:sp>
    </p:spTree>
    <p:extLst>
      <p:ext uri="{BB962C8B-B14F-4D97-AF65-F5344CB8AC3E}">
        <p14:creationId xmlns:p14="http://schemas.microsoft.com/office/powerpoint/2010/main" val="63711996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heme/theme1.xml><?xml version="1.0" encoding="utf-8"?>
<a:theme xmlns:a="http://schemas.openxmlformats.org/drawingml/2006/main" name="PM Course Template">
  <a:themeElements>
    <a:clrScheme name="PM Course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M Course Template">
      <a:majorFont>
        <a:latin typeface="宋体"/>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bwMode="auto">
        <a:noFill/>
        <a:ln w="9525">
          <a:solidFill>
            <a:schemeClr val="tx1"/>
          </a:solidFill>
          <a:miter lim="800000"/>
          <a:headEnd/>
          <a:tailEnd type="triangle" w="med" len="med"/>
        </a:ln>
      </a:spPr>
      <a:bodyPr/>
      <a:lstStyle/>
    </a:lnDef>
  </a:objectDefaults>
  <a:extraClrSchemeLst>
    <a:extraClrScheme>
      <a:clrScheme name="PM Course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M Course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M Course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M Course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M Course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M Course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M Course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8577</TotalTime>
  <Words>6230</Words>
  <Application>Microsoft Office PowerPoint</Application>
  <PresentationFormat>全屏显示(4:3)</PresentationFormat>
  <Paragraphs>1208</Paragraphs>
  <Slides>125</Slides>
  <Notes>5</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125</vt:i4>
      </vt:variant>
    </vt:vector>
  </HeadingPairs>
  <TitlesOfParts>
    <vt:vector size="140" baseType="lpstr">
      <vt:lpstr>Aharoni</vt:lpstr>
      <vt:lpstr>Microsoft Yahei</vt:lpstr>
      <vt:lpstr>黑体</vt:lpstr>
      <vt:lpstr>华文细黑</vt:lpstr>
      <vt:lpstr>楷体</vt:lpstr>
      <vt:lpstr>楷体_GB2312</vt:lpstr>
      <vt:lpstr>宋体</vt:lpstr>
      <vt:lpstr>Arial</vt:lpstr>
      <vt:lpstr>Calibri</vt:lpstr>
      <vt:lpstr>Tahoma</vt:lpstr>
      <vt:lpstr>Times New Roman</vt:lpstr>
      <vt:lpstr>Wingdings</vt:lpstr>
      <vt:lpstr>PM Course Template</vt:lpstr>
      <vt:lpstr>演示文稿</vt:lpstr>
      <vt:lpstr>图片</vt:lpstr>
      <vt:lpstr>软件工程导论SE33001</vt:lpstr>
      <vt:lpstr>需求分析VS总体设计</vt:lpstr>
      <vt:lpstr>总体设计是业务和实现的桥梁</vt:lpstr>
      <vt:lpstr>总体设计的任务</vt:lpstr>
      <vt:lpstr>本章内容逻辑关系</vt:lpstr>
      <vt:lpstr>5.1 设计过程</vt:lpstr>
      <vt:lpstr>典型的设计过程</vt:lpstr>
      <vt:lpstr>典型的设计过程</vt:lpstr>
      <vt:lpstr>5.2 设计原理</vt:lpstr>
      <vt:lpstr>本节内容</vt:lpstr>
      <vt:lpstr>5.2.1 模块化(Modularity)</vt:lpstr>
      <vt:lpstr>什么是模块</vt:lpstr>
      <vt:lpstr>什么是模块化</vt:lpstr>
      <vt:lpstr>模块化示例</vt:lpstr>
      <vt:lpstr>模块化依据</vt:lpstr>
      <vt:lpstr>模块化依据</vt:lpstr>
      <vt:lpstr>模块化≠无限分割软件</vt:lpstr>
      <vt:lpstr>模块化优点</vt:lpstr>
      <vt:lpstr>5.2.2 抽象</vt:lpstr>
      <vt:lpstr>抽象思想</vt:lpstr>
      <vt:lpstr>软件开发是典型的抽象过程</vt:lpstr>
      <vt:lpstr>5.2.3 逐步求精</vt:lpstr>
      <vt:lpstr>注意力测试</vt:lpstr>
      <vt:lpstr>逐步求精的原则</vt:lpstr>
      <vt:lpstr>抽象与求精是互补的过程</vt:lpstr>
      <vt:lpstr>PowerPoint 演示文稿</vt:lpstr>
      <vt:lpstr>5.2.4 信息隐藏和局部化</vt:lpstr>
      <vt:lpstr>局部化</vt:lpstr>
      <vt:lpstr>5.2.5 模块独立</vt:lpstr>
      <vt:lpstr>什么是模块独立</vt:lpstr>
      <vt:lpstr>模块独立程度的两个度量标准</vt:lpstr>
      <vt:lpstr>耦合的概念</vt:lpstr>
      <vt:lpstr>耦合度</vt:lpstr>
      <vt:lpstr>（1）非直接耦合 No Direct Coupling</vt:lpstr>
      <vt:lpstr>（2）数据耦合 Data coupling </vt:lpstr>
      <vt:lpstr>（3）特征耦合（标记耦合）Stamp Coupling</vt:lpstr>
      <vt:lpstr>特征耦合举例</vt:lpstr>
      <vt:lpstr>将特征耦合降低到数据耦合</vt:lpstr>
      <vt:lpstr>（4）控制耦合 Control Coupling</vt:lpstr>
      <vt:lpstr>控制耦合实例</vt:lpstr>
      <vt:lpstr>（5）外部耦合 External Coupling</vt:lpstr>
      <vt:lpstr>外部耦合实例</vt:lpstr>
      <vt:lpstr>外部耦合实例</vt:lpstr>
      <vt:lpstr>（6）公共耦合 Common Coupling</vt:lpstr>
      <vt:lpstr>（7）内容耦合 Content Coupling</vt:lpstr>
      <vt:lpstr>内容耦合实例</vt:lpstr>
      <vt:lpstr>内容耦合实例</vt:lpstr>
      <vt:lpstr>耦合度小结</vt:lpstr>
      <vt:lpstr>耦合度小结</vt:lpstr>
      <vt:lpstr>耦合度小结</vt:lpstr>
      <vt:lpstr>内聚</vt:lpstr>
      <vt:lpstr>内聚强度的划分</vt:lpstr>
      <vt:lpstr>（1）偶然性内聚 Coincidental Cohesion</vt:lpstr>
      <vt:lpstr>（2）逻辑性内聚 Logical Cohesion</vt:lpstr>
      <vt:lpstr>（3）时间性内聚 Temporal Cohesion</vt:lpstr>
      <vt:lpstr>（4）过程性内聚 Procedural Cohesion</vt:lpstr>
      <vt:lpstr>（5）通讯性内聚 Communicational Cohesion</vt:lpstr>
      <vt:lpstr>（6）顺序性内聚 Sequential Cohesion</vt:lpstr>
      <vt:lpstr>（7）功能性内聚 Functional Cohesion</vt:lpstr>
      <vt:lpstr>功能性内聚例</vt:lpstr>
      <vt:lpstr>内聚强度的划分规则</vt:lpstr>
      <vt:lpstr>内聚性总结</vt:lpstr>
      <vt:lpstr>PowerPoint 演示文稿</vt:lpstr>
      <vt:lpstr>5.3 启发规则</vt:lpstr>
      <vt:lpstr>什么是启发规则</vt:lpstr>
      <vt:lpstr>7条启发规则</vt:lpstr>
      <vt:lpstr>（1）改进软件结构提高模块独立性</vt:lpstr>
      <vt:lpstr>（2）模块规模应该适中</vt:lpstr>
      <vt:lpstr>（3）深度、宽度、扇出和扇入都应适当</vt:lpstr>
      <vt:lpstr>模块的扇入(fan-in)和扇出(fan-out)</vt:lpstr>
      <vt:lpstr>扇入扇出-原则</vt:lpstr>
      <vt:lpstr>设计良好的软件通常具有瓮型结构</vt:lpstr>
      <vt:lpstr>扇入扇不合理示例</vt:lpstr>
      <vt:lpstr>扇入扇优化示例</vt:lpstr>
      <vt:lpstr>适当控制模块深度和宽度</vt:lpstr>
      <vt:lpstr>模块的深度、宽度、扇入和扇出小结</vt:lpstr>
      <vt:lpstr>（4）模块的作用域应该在控制域之内</vt:lpstr>
      <vt:lpstr>模块的作用域应该在控制域之内示例</vt:lpstr>
      <vt:lpstr>作用域是控制域子集的处理方法</vt:lpstr>
      <vt:lpstr>（5）力争降低模块接口的复杂程度</vt:lpstr>
      <vt:lpstr>（6）设计单入口单出口的模块</vt:lpstr>
      <vt:lpstr>（7）模块功能应该可以预测</vt:lpstr>
      <vt:lpstr>5.4 描绘软件结构的图形工具</vt:lpstr>
      <vt:lpstr>5.4.1 层次图和HIPO图</vt:lpstr>
      <vt:lpstr>HIPO图</vt:lpstr>
      <vt:lpstr>5.4.2 结构图（Structure Chart）</vt:lpstr>
      <vt:lpstr>结构图(SC)中描述的模块种类</vt:lpstr>
      <vt:lpstr>结构图(SC)中描述的模块种类</vt:lpstr>
      <vt:lpstr>结构图(SC)中描述的模块种类</vt:lpstr>
      <vt:lpstr>结构图附加符号</vt:lpstr>
      <vt:lpstr>层次图和结构图应用场合</vt:lpstr>
      <vt:lpstr>5.5 面向数据流的设计方法</vt:lpstr>
      <vt:lpstr>面向数据流的设计方法简介</vt:lpstr>
      <vt:lpstr>5.5.1 概念</vt:lpstr>
      <vt:lpstr>变换流</vt:lpstr>
      <vt:lpstr>事务流</vt:lpstr>
      <vt:lpstr>事务流</vt:lpstr>
      <vt:lpstr>设计过程</vt:lpstr>
      <vt:lpstr>5.5.2 变换分析</vt:lpstr>
      <vt:lpstr>变换型DFD到SC映射的步骤</vt:lpstr>
      <vt:lpstr>变换型DFD到SC映射方法</vt:lpstr>
      <vt:lpstr>变换型DFD到SC映射方法</vt:lpstr>
      <vt:lpstr>变换型DFD到SC映射方法</vt:lpstr>
      <vt:lpstr>变换型DFD到SC映射方法</vt:lpstr>
      <vt:lpstr>变换型DFD到SC映射方法</vt:lpstr>
      <vt:lpstr>变换型DFD到SC映射方法</vt:lpstr>
      <vt:lpstr>变换型DFD到SC映射方法</vt:lpstr>
      <vt:lpstr>变换型DFD到SC映射方法</vt:lpstr>
      <vt:lpstr>汽车数字仪表板的设计</vt:lpstr>
      <vt:lpstr>功能描述</vt:lpstr>
      <vt:lpstr>设计步骤</vt:lpstr>
      <vt:lpstr>设计步骤</vt:lpstr>
      <vt:lpstr>设计步骤</vt:lpstr>
      <vt:lpstr>设计步骤</vt:lpstr>
      <vt:lpstr>设计步骤</vt:lpstr>
      <vt:lpstr>设计步骤</vt:lpstr>
      <vt:lpstr>设计步骤</vt:lpstr>
      <vt:lpstr>设计步骤</vt:lpstr>
      <vt:lpstr>设计步骤</vt:lpstr>
      <vt:lpstr>5.5.3 事务分析</vt:lpstr>
      <vt:lpstr>5.5.3 事务分析</vt:lpstr>
      <vt:lpstr>5.5.3 事务分析</vt:lpstr>
      <vt:lpstr>5.5.3 事务分析</vt:lpstr>
      <vt:lpstr>5.5.4 设计优化</vt:lpstr>
      <vt:lpstr>本章小结</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gdxin@hit.edu.cn</dc:creator>
  <cp:lastModifiedBy>gdxin@hit.edu.cn</cp:lastModifiedBy>
  <cp:revision>1207</cp:revision>
  <dcterms:created xsi:type="dcterms:W3CDTF">2019-10-20T01:03:39Z</dcterms:created>
  <dcterms:modified xsi:type="dcterms:W3CDTF">2019-12-28T08:08:55Z</dcterms:modified>
</cp:coreProperties>
</file>